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handoutMasterIdLst>
    <p:handoutMasterId r:id="rId12"/>
  </p:handoutMasterIdLst>
  <p:sldIdLst>
    <p:sldId id="258" r:id="rId3"/>
    <p:sldId id="276" r:id="rId4"/>
    <p:sldId id="277" r:id="rId5"/>
    <p:sldId id="278" r:id="rId6"/>
    <p:sldId id="279" r:id="rId7"/>
    <p:sldId id="280" r:id="rId8"/>
    <p:sldId id="283" r:id="rId9"/>
    <p:sldId id="281" r:id="rId10"/>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4D4D4D"/>
    <a:srgbClr val="5F5F5F"/>
    <a:srgbClr val="003A78"/>
    <a:srgbClr val="00218C"/>
  </p:clrMru>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6" autoAdjust="0"/>
    <p:restoredTop sz="94660"/>
  </p:normalViewPr>
  <p:slideViewPr>
    <p:cSldViewPr snapToGrid="0" snapToObjects="1">
      <p:cViewPr varScale="1">
        <p:scale>
          <a:sx n="75" d="100"/>
          <a:sy n="75" d="100"/>
        </p:scale>
        <p:origin x="-4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25F09F3-6AF3-4F98-8CEB-6862CEF3EDBD}" type="datetimeFigureOut">
              <a:rPr lang="fr-FR"/>
              <a:pPr>
                <a:defRPr/>
              </a:pPr>
              <a:t>15/02/2016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08A713-A96E-4B14-A727-8CCD3CD3443E}"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3398D00-A3A7-480E-A9D4-DEE0CB0C01E5}" type="datetimeFigureOut">
              <a:rPr lang="fr-FR"/>
              <a:pPr>
                <a:defRPr/>
              </a:pPr>
              <a:t>15/02/2016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843C15-456A-4641-B1AE-54F55DADC138}"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068640-E9AE-4F05-AB9F-0725F0A294F3}" type="datetimeFigureOut">
              <a:rPr lang="fr-FR"/>
              <a:pPr>
                <a:defRPr/>
              </a:pPr>
              <a:t>15/02/2016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B34FCC-50E6-4442-9290-175EE9661BBE}"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322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BC3F53-B13E-43A1-9967-D7B397C51BE8}" type="datetimeFigureOut">
              <a:rPr lang="fr-FR"/>
              <a:pPr>
                <a:defRPr/>
              </a:pPr>
              <a:t>15/02/2016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391FCD-AF05-4E4F-9F6C-4A1F4550254D}"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681A20-C65C-48A3-B3A8-7FE231B0505C}" type="datetimeFigureOut">
              <a:rPr lang="fr-FR"/>
              <a:pPr>
                <a:defRPr/>
              </a:pPr>
              <a:t>15/02/2016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6420CD-FBBE-4BC1-A68D-3A6ACBD38D29}"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C193C67-717E-4CEF-9AFF-D22FA1DB75CA}" type="datetimeFigureOut">
              <a:rPr lang="fr-FR"/>
              <a:pPr>
                <a:defRPr/>
              </a:pPr>
              <a:t>15/02/2016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C345F6B-B3AF-45EC-B821-E1D1DE5ADB24}"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071AABE-436C-48CE-AB7D-958B66635891}" type="datetimeFigureOut">
              <a:rPr lang="fr-FR"/>
              <a:pPr>
                <a:defRPr/>
              </a:pPr>
              <a:t>15/02/2016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8529E4-C37E-458B-9D7B-0470060E4039}"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13D205-5FAD-492B-A3B3-79BDEFBE6FA9}" type="datetimeFigureOut">
              <a:rPr lang="fr-FR"/>
              <a:pPr>
                <a:defRPr/>
              </a:pPr>
              <a:t>15/02/2016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8C6608-FF41-4897-AD9D-FA84EB36A1A3}"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6AD3328-61C0-47F1-8D97-0135F2D8D699}" type="datetimeFigureOut">
              <a:rPr lang="fr-FR"/>
              <a:pPr>
                <a:defRPr/>
              </a:pPr>
              <a:t>15/02/2016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D5D27E2-A549-45B2-ADA4-E8688C46259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01600" y="57600"/>
            <a:ext cx="6220800" cy="1360038"/>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C2B7662B-CB13-409B-85AF-377A1D902C44}" type="datetimeFigureOut">
              <a:rPr lang="fr-FR"/>
              <a:pPr>
                <a:defRPr/>
              </a:pPr>
              <a:t>15/02/2016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C6A4BFE5-E79B-451F-9D53-1C40D6DBDCD1}"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065600" y="274638"/>
            <a:ext cx="624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A055A2BE-EDC4-4EEE-8D84-685280E1C657}" type="datetimeFigureOut">
              <a:rPr lang="fr-FR"/>
              <a:pPr>
                <a:defRPr/>
              </a:pPr>
              <a:t>15/02/2016</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BABD96F5-8CD1-432B-A65C-8F73EA4526D6}"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58400" y="274638"/>
            <a:ext cx="62424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B9F6C1A2-3A2E-4FDD-AAD2-A5F8D06A685A}" type="datetimeFigureOut">
              <a:rPr lang="fr-FR"/>
              <a:pPr>
                <a:defRPr/>
              </a:pPr>
              <a:t>15/02/2016</a:t>
            </a:fld>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B4B57C93-DC99-4986-BA69-8C8BE0F7FA73}"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772E14E-38CC-4514-8D5B-2D7CB1F8C4E1}" type="datetimeFigureOut">
              <a:rPr lang="fr-FR"/>
              <a:pPr>
                <a:defRPr/>
              </a:pPr>
              <a:t>15/02/2016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D191861-4B01-4A56-9E6D-BCB2C4052EF4}"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B43C46-0E82-4A38-B142-42BCA7FF3E92}" type="datetimeFigureOut">
              <a:rPr lang="fr-FR"/>
              <a:pPr>
                <a:defRPr/>
              </a:pPr>
              <a:t>15/02/2016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F97E5A-3CE9-4DA5-9259-38508899F829}"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00C907-9EE7-4183-BBD1-2C047E9555D6}" type="datetimeFigureOut">
              <a:rPr lang="fr-FR"/>
              <a:pPr>
                <a:defRPr/>
              </a:pPr>
              <a:t>15/02/2016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088A45-3F68-49A3-9FF2-ECA294DB17C0}"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ED1DB1D-9A67-425B-AD05-12F7F9134D4D}" type="datetimeFigureOut">
              <a:rPr lang="fr-FR"/>
              <a:pPr>
                <a:defRPr/>
              </a:pPr>
              <a:t>15/02/2016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1783E4-CB63-4AE0-B22D-DFB6A958D23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17" Type="http://schemas.openxmlformats.org/officeDocument/2006/relationships/image" Target="../media/image3.jpeg"/><Relationship Id="rId2" Type="http://schemas.openxmlformats.org/officeDocument/2006/relationships/slideLayout" Target="../slideLayouts/slideLayout7.xml"/><Relationship Id="rId16"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6.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ttēls 3"/>
          <p:cNvPicPr>
            <a:picLocks noChangeAspect="1"/>
          </p:cNvPicPr>
          <p:nvPr userDrawn="1"/>
        </p:nvPicPr>
        <p:blipFill>
          <a:blip r:embed="rId7"/>
          <a:srcRect/>
          <a:stretch>
            <a:fillRect/>
          </a:stretch>
        </p:blipFill>
        <p:spPr bwMode="auto">
          <a:xfrm>
            <a:off x="-9525" y="-33338"/>
            <a:ext cx="9163050" cy="6924676"/>
          </a:xfrm>
          <a:prstGeom prst="rect">
            <a:avLst/>
          </a:prstGeom>
          <a:noFill/>
          <a:ln w="9525">
            <a:noFill/>
            <a:miter lim="800000"/>
            <a:headEnd/>
            <a:tailEnd/>
          </a:ln>
        </p:spPr>
      </p:pic>
      <p:pic>
        <p:nvPicPr>
          <p:cNvPr id="1027" name="Attēls 5"/>
          <p:cNvPicPr>
            <a:picLocks noChangeAspect="1"/>
          </p:cNvPicPr>
          <p:nvPr userDrawn="1"/>
        </p:nvPicPr>
        <p:blipFill>
          <a:blip r:embed="rId8"/>
          <a:srcRect/>
          <a:stretch>
            <a:fillRect/>
          </a:stretch>
        </p:blipFill>
        <p:spPr bwMode="auto">
          <a:xfrm>
            <a:off x="185738" y="639763"/>
            <a:ext cx="879475" cy="357187"/>
          </a:xfrm>
          <a:prstGeom prst="rect">
            <a:avLst/>
          </a:prstGeom>
          <a:noFill/>
          <a:ln w="9525">
            <a:noFill/>
            <a:miter lim="800000"/>
            <a:headEnd/>
            <a:tailEnd/>
          </a:ln>
        </p:spPr>
      </p:pic>
      <p:pic>
        <p:nvPicPr>
          <p:cNvPr id="1028" name="Attēls 1"/>
          <p:cNvPicPr>
            <a:picLocks noChangeAspect="1"/>
          </p:cNvPicPr>
          <p:nvPr userDrawn="1"/>
        </p:nvPicPr>
        <p:blipFill>
          <a:blip r:embed="rId9"/>
          <a:srcRect/>
          <a:stretch>
            <a:fillRect/>
          </a:stretch>
        </p:blipFill>
        <p:spPr bwMode="auto">
          <a:xfrm>
            <a:off x="7212013" y="303213"/>
            <a:ext cx="914400" cy="912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5" r:id="rId3"/>
    <p:sldLayoutId id="2147483678" r:id="rId4"/>
    <p:sldLayoutId id="2147483679"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Attēls 1"/>
          <p:cNvPicPr>
            <a:picLocks noChangeAspect="1"/>
          </p:cNvPicPr>
          <p:nvPr userDrawn="1"/>
        </p:nvPicPr>
        <p:blipFill>
          <a:blip r:embed="rId13"/>
          <a:srcRect/>
          <a:stretch>
            <a:fillRect/>
          </a:stretch>
        </p:blipFill>
        <p:spPr bwMode="auto">
          <a:xfrm>
            <a:off x="-9525" y="-42863"/>
            <a:ext cx="9163050" cy="6943726"/>
          </a:xfrm>
          <a:prstGeom prst="rect">
            <a:avLst/>
          </a:prstGeom>
          <a:noFill/>
          <a:ln w="9525">
            <a:noFill/>
            <a:miter lim="800000"/>
            <a:headEnd/>
            <a:tailEnd/>
          </a:ln>
        </p:spPr>
      </p:pic>
      <p:pic>
        <p:nvPicPr>
          <p:cNvPr id="7171" name="Attēls 5"/>
          <p:cNvPicPr>
            <a:picLocks noChangeAspect="1"/>
          </p:cNvPicPr>
          <p:nvPr userDrawn="1"/>
        </p:nvPicPr>
        <p:blipFill>
          <a:blip r:embed="rId14"/>
          <a:srcRect/>
          <a:stretch>
            <a:fillRect/>
          </a:stretch>
        </p:blipFill>
        <p:spPr bwMode="auto">
          <a:xfrm>
            <a:off x="1354138" y="639763"/>
            <a:ext cx="714375" cy="357187"/>
          </a:xfrm>
          <a:prstGeom prst="rect">
            <a:avLst/>
          </a:prstGeom>
          <a:noFill/>
          <a:ln w="9525">
            <a:noFill/>
            <a:miter lim="800000"/>
            <a:headEnd/>
            <a:tailEnd/>
          </a:ln>
        </p:spPr>
      </p:pic>
      <p:pic>
        <p:nvPicPr>
          <p:cNvPr id="7172" name="Attēls 6"/>
          <p:cNvPicPr>
            <a:picLocks noChangeAspect="1"/>
          </p:cNvPicPr>
          <p:nvPr userDrawn="1"/>
        </p:nvPicPr>
        <p:blipFill>
          <a:blip r:embed="rId15"/>
          <a:srcRect/>
          <a:stretch>
            <a:fillRect/>
          </a:stretch>
        </p:blipFill>
        <p:spPr bwMode="auto">
          <a:xfrm>
            <a:off x="2360613" y="531813"/>
            <a:ext cx="573087" cy="573087"/>
          </a:xfrm>
          <a:prstGeom prst="rect">
            <a:avLst/>
          </a:prstGeom>
          <a:noFill/>
          <a:ln w="9525">
            <a:noFill/>
            <a:miter lim="800000"/>
            <a:headEnd/>
            <a:tailEnd/>
          </a:ln>
        </p:spPr>
      </p:pic>
      <p:pic>
        <p:nvPicPr>
          <p:cNvPr id="7173" name="Attēls 10"/>
          <p:cNvPicPr>
            <a:picLocks noChangeAspect="1"/>
          </p:cNvPicPr>
          <p:nvPr userDrawn="1"/>
        </p:nvPicPr>
        <p:blipFill>
          <a:blip r:embed="rId16"/>
          <a:srcRect/>
          <a:stretch>
            <a:fillRect/>
          </a:stretch>
        </p:blipFill>
        <p:spPr bwMode="auto">
          <a:xfrm>
            <a:off x="185738" y="639763"/>
            <a:ext cx="879475" cy="357187"/>
          </a:xfrm>
          <a:prstGeom prst="rect">
            <a:avLst/>
          </a:prstGeom>
          <a:noFill/>
          <a:ln w="9525">
            <a:noFill/>
            <a:miter lim="800000"/>
            <a:headEnd/>
            <a:tailEnd/>
          </a:ln>
        </p:spPr>
      </p:pic>
      <p:pic>
        <p:nvPicPr>
          <p:cNvPr id="7174" name="Attēls 11"/>
          <p:cNvPicPr>
            <a:picLocks noChangeAspect="1"/>
          </p:cNvPicPr>
          <p:nvPr userDrawn="1"/>
        </p:nvPicPr>
        <p:blipFill>
          <a:blip r:embed="rId17"/>
          <a:srcRect/>
          <a:stretch>
            <a:fillRect/>
          </a:stretch>
        </p:blipFill>
        <p:spPr bwMode="auto">
          <a:xfrm>
            <a:off x="7212013" y="303213"/>
            <a:ext cx="914400" cy="912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36600" y="1870075"/>
            <a:ext cx="7602538" cy="2989263"/>
          </a:xfrm>
          <a:prstGeom prst="rect">
            <a:avLst/>
          </a:prstGeom>
          <a:effectLst>
            <a:outerShdw blurRad="76200" dir="13500000" sy="23000" kx="1200000" algn="br" rotWithShape="0">
              <a:prstClr val="black">
                <a:alpha val="20000"/>
              </a:prstClr>
            </a:outerShdw>
          </a:effectLst>
        </p:spPr>
        <p:txBody>
          <a:bodyPr anchor="ctr"/>
          <a:lstStyle/>
          <a:p>
            <a:pPr algn="ctr">
              <a:defRPr/>
            </a:pPr>
            <a:r>
              <a:rPr lang="lv-LV" sz="3200" b="1" i="1" dirty="0">
                <a:cs typeface="+mn-cs"/>
              </a:rPr>
              <a:t>Projekts</a:t>
            </a:r>
          </a:p>
          <a:p>
            <a:pPr algn="ctr">
              <a:defRPr/>
            </a:pPr>
            <a:r>
              <a:rPr lang="lv-LV" sz="3200" b="1" i="1" dirty="0">
                <a:cs typeface="+mn-cs"/>
              </a:rPr>
              <a:t>Lietpratīga </a:t>
            </a:r>
            <a:r>
              <a:rPr lang="lv-LV" sz="3200" b="1" i="1" dirty="0">
                <a:cs typeface="+mn-cs"/>
              </a:rPr>
              <a:t>pārvaldība un Latvijas pašvaldību veiktspējas </a:t>
            </a:r>
            <a:r>
              <a:rPr lang="lv-LV" sz="3200" b="1" i="1" dirty="0">
                <a:cs typeface="+mn-cs"/>
              </a:rPr>
              <a:t>uzlabošana</a:t>
            </a:r>
          </a:p>
          <a:p>
            <a:pPr>
              <a:defRPr/>
            </a:pPr>
            <a:r>
              <a:rPr lang="lv-LV" sz="2400" b="1" dirty="0">
                <a:solidFill>
                  <a:srgbClr val="4D4D4D"/>
                </a:solidFill>
                <a:latin typeface="Verdana" pitchFamily="34" charset="0"/>
                <a:cs typeface="+mn-cs"/>
              </a:rPr>
              <a:t>Sociālais un veselības veicināšanas tīkls T2</a:t>
            </a:r>
          </a:p>
          <a:p>
            <a:pPr>
              <a:defRPr/>
            </a:pPr>
            <a:endParaRPr lang="lv-LV" sz="2400" b="1" dirty="0">
              <a:solidFill>
                <a:srgbClr val="4D4D4D"/>
              </a:solidFill>
              <a:latin typeface="Verdana" pitchFamily="34" charset="0"/>
              <a:cs typeface="+mn-cs"/>
            </a:endParaRPr>
          </a:p>
          <a:p>
            <a:pPr algn="ctr">
              <a:defRPr/>
            </a:pPr>
            <a:r>
              <a:rPr lang="lv-LV" sz="2400" b="1" dirty="0">
                <a:solidFill>
                  <a:schemeClr val="accent6">
                    <a:lumMod val="50000"/>
                  </a:schemeClr>
                </a:solidFill>
                <a:latin typeface="Verdana" pitchFamily="34" charset="0"/>
                <a:cs typeface="+mn-cs"/>
              </a:rPr>
              <a:t>Galvenie principi pakalpojuma maksas aprēķināšanai</a:t>
            </a:r>
            <a:endParaRPr lang="fr-FR" sz="2400" b="1" dirty="0">
              <a:solidFill>
                <a:schemeClr val="accent6">
                  <a:lumMod val="50000"/>
                </a:schemeClr>
              </a:solidFill>
              <a:latin typeface="Verdana" pitchFamily="34" charset="0"/>
              <a:cs typeface="+mn-cs"/>
            </a:endParaRPr>
          </a:p>
        </p:txBody>
      </p:sp>
      <p:sp>
        <p:nvSpPr>
          <p:cNvPr id="2" name="Titre 1"/>
          <p:cNvSpPr txBox="1">
            <a:spLocks/>
          </p:cNvSpPr>
          <p:nvPr/>
        </p:nvSpPr>
        <p:spPr>
          <a:xfrm>
            <a:off x="4762500" y="5459413"/>
            <a:ext cx="3794125" cy="1063625"/>
          </a:xfrm>
          <a:prstGeom prst="rect">
            <a:avLst/>
          </a:prstGeom>
          <a:effectLst>
            <a:outerShdw blurRad="76200" dir="13500000" sy="23000" kx="1200000" algn="br" rotWithShape="0">
              <a:prstClr val="black">
                <a:alpha val="20000"/>
              </a:prstClr>
            </a:outerShdw>
          </a:effectLst>
        </p:spPr>
        <p:txBody>
          <a:bodyPr anchor="ctr"/>
          <a:lstStyle/>
          <a:p>
            <a:pPr>
              <a:defRPr/>
            </a:pPr>
            <a:r>
              <a:rPr lang="lv-LV" dirty="0">
                <a:latin typeface="Verdana" pitchFamily="34" charset="0"/>
                <a:cs typeface="+mn-cs"/>
              </a:rPr>
              <a:t>Ilze Rudzīte, LPS eksperte</a:t>
            </a:r>
          </a:p>
          <a:p>
            <a:pPr>
              <a:defRPr/>
            </a:pPr>
            <a:r>
              <a:rPr lang="lv-LV" dirty="0">
                <a:latin typeface="Verdana" pitchFamily="34" charset="0"/>
                <a:cs typeface="+mn-cs"/>
              </a:rPr>
              <a:t>12.02.2016.</a:t>
            </a:r>
            <a:endParaRPr lang="fr-FR" dirty="0">
              <a:latin typeface="Verdana"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1101725" y="57150"/>
            <a:ext cx="6221413" cy="1360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lv-LV" smtClean="0"/>
              <a:t>Maksa par pakalpojumu</a:t>
            </a:r>
            <a:endParaRPr lang="en-US" smtClean="0"/>
          </a:p>
        </p:txBody>
      </p:sp>
      <p:sp>
        <p:nvSpPr>
          <p:cNvPr id="3" name="Content Placeholder 2"/>
          <p:cNvSpPr>
            <a:spLocks noGrp="1"/>
          </p:cNvSpPr>
          <p:nvPr>
            <p:ph idx="1"/>
          </p:nvPr>
        </p:nvSpPr>
        <p:spPr/>
        <p:txBody>
          <a:bodyPr/>
          <a:lstStyle/>
          <a:p>
            <a:pPr eaLnBrk="1" hangingPunct="1">
              <a:defRPr/>
            </a:pPr>
            <a:r>
              <a:rPr lang="lv-LV" dirty="0" smtClean="0"/>
              <a:t>Normatīvie akti</a:t>
            </a:r>
          </a:p>
          <a:p>
            <a:pPr marL="0" indent="0" eaLnBrk="1" hangingPunct="1">
              <a:buFont typeface="Arial" charset="0"/>
              <a:buNone/>
              <a:defRPr/>
            </a:pPr>
            <a:r>
              <a:rPr lang="lv-LV" sz="2800" dirty="0" smtClean="0"/>
              <a:t>MK 27.12.20015. noteikumi Nr. 1031 «</a:t>
            </a:r>
            <a:r>
              <a:rPr lang="en-US" sz="2800" dirty="0" err="1" smtClean="0"/>
              <a:t>Noteikumi</a:t>
            </a:r>
            <a:r>
              <a:rPr lang="en-US" sz="2800" dirty="0" smtClean="0"/>
              <a:t> </a:t>
            </a:r>
            <a:r>
              <a:rPr lang="en-US" sz="2800" dirty="0"/>
              <a:t>par </a:t>
            </a:r>
            <a:r>
              <a:rPr lang="en-US" sz="2800" dirty="0" err="1"/>
              <a:t>budžetu</a:t>
            </a:r>
            <a:r>
              <a:rPr lang="en-US" sz="2800" dirty="0"/>
              <a:t> </a:t>
            </a:r>
            <a:r>
              <a:rPr lang="en-US" sz="2800" dirty="0" err="1"/>
              <a:t>izdevumu</a:t>
            </a:r>
            <a:r>
              <a:rPr lang="en-US" sz="2800" dirty="0"/>
              <a:t> </a:t>
            </a:r>
            <a:r>
              <a:rPr lang="en-US" sz="2800" dirty="0" err="1"/>
              <a:t>klasifikāciju</a:t>
            </a:r>
            <a:r>
              <a:rPr lang="en-US" sz="2800" dirty="0"/>
              <a:t> </a:t>
            </a:r>
            <a:r>
              <a:rPr lang="en-US" sz="2800" dirty="0" err="1"/>
              <a:t>atbilstoši</a:t>
            </a:r>
            <a:r>
              <a:rPr lang="en-US" sz="2800" dirty="0"/>
              <a:t> </a:t>
            </a:r>
            <a:r>
              <a:rPr lang="en-US" sz="2800" dirty="0" err="1"/>
              <a:t>ekonomiskajām</a:t>
            </a:r>
            <a:r>
              <a:rPr lang="en-US" sz="2800" dirty="0"/>
              <a:t> </a:t>
            </a:r>
            <a:r>
              <a:rPr lang="en-US" sz="2800" dirty="0" err="1" smtClean="0"/>
              <a:t>kategorijām</a:t>
            </a:r>
            <a:r>
              <a:rPr lang="lv-LV" sz="2800" dirty="0" smtClean="0"/>
              <a:t>»</a:t>
            </a:r>
          </a:p>
          <a:p>
            <a:pPr marL="0" indent="0" eaLnBrk="1" hangingPunct="1">
              <a:buFont typeface="Arial" charset="0"/>
              <a:buNone/>
              <a:defRPr/>
            </a:pPr>
            <a:r>
              <a:rPr lang="lv-LV" sz="2800" dirty="0" smtClean="0"/>
              <a:t>MK 03.11.2011. noteikumi Nr.333«Kārtība</a:t>
            </a:r>
            <a:r>
              <a:rPr lang="lv-LV" sz="2800" dirty="0"/>
              <a:t>, kādā plānojami un uzskaitāmi ieņēmumi no maksas pakalpojumiem un ar šo pakalpojumu sniegšanu saistītie izdevumi, kā arī maksas pakalpojumu izcenojumu noteikšanas metodika un izcenojumu apstiprināšanas </a:t>
            </a:r>
            <a:r>
              <a:rPr lang="lv-LV" sz="2800" dirty="0" smtClean="0"/>
              <a:t>kārtība» (aģentūras un valsts iestādes)</a:t>
            </a:r>
          </a:p>
          <a:p>
            <a:pPr marL="0" indent="0" eaLnBrk="1" hangingPunct="1">
              <a:buFont typeface="Arial" charset="0"/>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1101725" y="57150"/>
            <a:ext cx="6221413" cy="1360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lv-LV" smtClean="0"/>
              <a:t>Maksas pakalpojuma izcenojums</a:t>
            </a:r>
            <a:endParaRPr lang="en-US" smtClean="0"/>
          </a:p>
        </p:txBody>
      </p:sp>
      <p:sp>
        <p:nvSpPr>
          <p:cNvPr id="3" name="Content Placeholder 2"/>
          <p:cNvSpPr>
            <a:spLocks noGrp="1"/>
          </p:cNvSpPr>
          <p:nvPr>
            <p:ph idx="1"/>
          </p:nvPr>
        </p:nvSpPr>
        <p:spPr/>
        <p:txBody>
          <a:bodyPr/>
          <a:lstStyle/>
          <a:p>
            <a:pPr eaLnBrk="1" hangingPunct="1">
              <a:defRPr/>
            </a:pPr>
            <a:r>
              <a:rPr lang="en-US" dirty="0"/>
              <a:t>Imp = (</a:t>
            </a:r>
            <a:r>
              <a:rPr lang="en-US" dirty="0" err="1"/>
              <a:t>Tizm</a:t>
            </a:r>
            <a:r>
              <a:rPr lang="en-US" dirty="0"/>
              <a:t> + </a:t>
            </a:r>
            <a:r>
              <a:rPr lang="en-US" dirty="0" err="1"/>
              <a:t>Nizm</a:t>
            </a:r>
            <a:r>
              <a:rPr lang="en-US" dirty="0"/>
              <a:t>)/</a:t>
            </a:r>
            <a:r>
              <a:rPr lang="en-US" dirty="0" err="1" smtClean="0"/>
              <a:t>Vsk</a:t>
            </a:r>
            <a:endParaRPr lang="lv-LV" dirty="0" smtClean="0"/>
          </a:p>
          <a:p>
            <a:pPr marL="0" indent="0" eaLnBrk="1" hangingPunct="1">
              <a:buFont typeface="Arial" charset="0"/>
              <a:buNone/>
              <a:defRPr/>
            </a:pPr>
            <a:r>
              <a:rPr lang="en-US" sz="1800" b="1" dirty="0"/>
              <a:t>Imp</a:t>
            </a:r>
            <a:r>
              <a:rPr lang="en-US" sz="1800" dirty="0"/>
              <a:t> – </a:t>
            </a:r>
            <a:r>
              <a:rPr lang="en-US" sz="1800" dirty="0" err="1"/>
              <a:t>viena</a:t>
            </a:r>
            <a:r>
              <a:rPr lang="en-US" sz="1800" dirty="0"/>
              <a:t> </a:t>
            </a:r>
            <a:r>
              <a:rPr lang="en-US" sz="1800" dirty="0" err="1"/>
              <a:t>sniegtā</a:t>
            </a:r>
            <a:r>
              <a:rPr lang="en-US" sz="1800" dirty="0"/>
              <a:t> </a:t>
            </a:r>
            <a:r>
              <a:rPr lang="en-US" sz="1800" dirty="0" err="1"/>
              <a:t>maksas</a:t>
            </a:r>
            <a:r>
              <a:rPr lang="en-US" sz="1800" dirty="0"/>
              <a:t> </a:t>
            </a:r>
            <a:r>
              <a:rPr lang="en-US" sz="1800" dirty="0" err="1"/>
              <a:t>pakalpojuma</a:t>
            </a:r>
            <a:r>
              <a:rPr lang="en-US" sz="1800" dirty="0"/>
              <a:t> </a:t>
            </a:r>
            <a:r>
              <a:rPr lang="en-US" sz="1800" dirty="0" err="1"/>
              <a:t>veida</a:t>
            </a:r>
            <a:r>
              <a:rPr lang="en-US" sz="1800" dirty="0"/>
              <a:t> </a:t>
            </a:r>
            <a:r>
              <a:rPr lang="en-US" sz="1800" dirty="0" err="1"/>
              <a:t>vienas</a:t>
            </a:r>
            <a:r>
              <a:rPr lang="en-US" sz="1800" dirty="0"/>
              <a:t> </a:t>
            </a:r>
            <a:r>
              <a:rPr lang="en-US" sz="1800" dirty="0" err="1"/>
              <a:t>vienības</a:t>
            </a:r>
            <a:r>
              <a:rPr lang="en-US" sz="1800" dirty="0"/>
              <a:t> </a:t>
            </a:r>
            <a:r>
              <a:rPr lang="en-US" sz="1800" dirty="0" err="1" smtClean="0"/>
              <a:t>izcenojums</a:t>
            </a:r>
            <a:endParaRPr lang="lv-LV" sz="1800" dirty="0" smtClean="0"/>
          </a:p>
          <a:p>
            <a:pPr marL="0" indent="0" eaLnBrk="1" hangingPunct="1">
              <a:buFont typeface="Arial" charset="0"/>
              <a:buNone/>
              <a:defRPr/>
            </a:pPr>
            <a:r>
              <a:rPr lang="en-US" sz="1800" b="1" dirty="0" err="1"/>
              <a:t>Tizm</a:t>
            </a:r>
            <a:r>
              <a:rPr lang="en-US" sz="1800" dirty="0"/>
              <a:t> – </a:t>
            </a:r>
            <a:r>
              <a:rPr lang="en-US" sz="1800" dirty="0" err="1"/>
              <a:t>tiešās</a:t>
            </a:r>
            <a:r>
              <a:rPr lang="en-US" sz="1800" dirty="0"/>
              <a:t> </a:t>
            </a:r>
            <a:r>
              <a:rPr lang="en-US" sz="1800" dirty="0" err="1"/>
              <a:t>izmaksas</a:t>
            </a:r>
            <a:r>
              <a:rPr lang="en-US" sz="1800" dirty="0"/>
              <a:t> </a:t>
            </a:r>
            <a:r>
              <a:rPr lang="en-US" sz="1800" dirty="0" err="1"/>
              <a:t>jeb</a:t>
            </a:r>
            <a:r>
              <a:rPr lang="en-US" sz="1800" dirty="0"/>
              <a:t> </a:t>
            </a:r>
            <a:r>
              <a:rPr lang="en-US" sz="1800" dirty="0" err="1"/>
              <a:t>izmaksas</a:t>
            </a:r>
            <a:r>
              <a:rPr lang="en-US" sz="1800" dirty="0"/>
              <a:t>, </a:t>
            </a:r>
            <a:r>
              <a:rPr lang="en-US" sz="1800" dirty="0" err="1"/>
              <a:t>kas</a:t>
            </a:r>
            <a:r>
              <a:rPr lang="en-US" sz="1800" dirty="0"/>
              <a:t> </a:t>
            </a:r>
            <a:r>
              <a:rPr lang="en-US" sz="1800" dirty="0" err="1"/>
              <a:t>ir</a:t>
            </a:r>
            <a:r>
              <a:rPr lang="en-US" sz="1800" dirty="0"/>
              <a:t> </a:t>
            </a:r>
            <a:r>
              <a:rPr lang="en-US" sz="1800" dirty="0" err="1"/>
              <a:t>tieši</a:t>
            </a:r>
            <a:r>
              <a:rPr lang="en-US" sz="1800" dirty="0"/>
              <a:t> </a:t>
            </a:r>
            <a:r>
              <a:rPr lang="en-US" sz="1800" dirty="0" err="1"/>
              <a:t>attiecināmas</a:t>
            </a:r>
            <a:r>
              <a:rPr lang="en-US" sz="1800" dirty="0"/>
              <a:t> </a:t>
            </a:r>
            <a:r>
              <a:rPr lang="en-US" sz="1800" dirty="0" err="1"/>
              <a:t>uz</a:t>
            </a:r>
            <a:r>
              <a:rPr lang="en-US" sz="1800" dirty="0"/>
              <a:t> </a:t>
            </a:r>
            <a:r>
              <a:rPr lang="en-US" sz="1800" dirty="0" err="1"/>
              <a:t>maksas</a:t>
            </a:r>
            <a:r>
              <a:rPr lang="en-US" sz="1800" dirty="0"/>
              <a:t> </a:t>
            </a:r>
            <a:r>
              <a:rPr lang="en-US" sz="1800" dirty="0" err="1"/>
              <a:t>pakalpojuma</a:t>
            </a:r>
            <a:r>
              <a:rPr lang="en-US" sz="1800" dirty="0"/>
              <a:t> </a:t>
            </a:r>
            <a:r>
              <a:rPr lang="en-US" sz="1800" dirty="0" err="1"/>
              <a:t>sniegšanu</a:t>
            </a:r>
            <a:r>
              <a:rPr lang="en-US" sz="1800" dirty="0"/>
              <a:t>. </a:t>
            </a:r>
            <a:r>
              <a:rPr lang="en-US" sz="1800" dirty="0" err="1"/>
              <a:t>Šīs</a:t>
            </a:r>
            <a:r>
              <a:rPr lang="en-US" sz="1800" dirty="0"/>
              <a:t> </a:t>
            </a:r>
            <a:r>
              <a:rPr lang="en-US" sz="1800" dirty="0" err="1"/>
              <a:t>izmaksas</a:t>
            </a:r>
            <a:r>
              <a:rPr lang="en-US" sz="1800" dirty="0"/>
              <a:t> </a:t>
            </a:r>
            <a:r>
              <a:rPr lang="en-US" sz="1800" dirty="0" err="1"/>
              <a:t>parasti</a:t>
            </a:r>
            <a:r>
              <a:rPr lang="en-US" sz="1800" dirty="0"/>
              <a:t> </a:t>
            </a:r>
            <a:r>
              <a:rPr lang="en-US" sz="1800" dirty="0" err="1"/>
              <a:t>ietver</a:t>
            </a:r>
            <a:r>
              <a:rPr lang="en-US" sz="1800" dirty="0"/>
              <a:t> </a:t>
            </a:r>
            <a:r>
              <a:rPr lang="en-US" sz="1800" dirty="0" err="1"/>
              <a:t>maksas</a:t>
            </a:r>
            <a:r>
              <a:rPr lang="en-US" sz="1800" dirty="0"/>
              <a:t> </a:t>
            </a:r>
            <a:r>
              <a:rPr lang="en-US" sz="1800" dirty="0" err="1"/>
              <a:t>pakalpojuma</a:t>
            </a:r>
            <a:r>
              <a:rPr lang="en-US" sz="1800" dirty="0"/>
              <a:t> </a:t>
            </a:r>
            <a:r>
              <a:rPr lang="en-US" sz="1800" dirty="0" err="1"/>
              <a:t>sniegšanai</a:t>
            </a:r>
            <a:r>
              <a:rPr lang="en-US" sz="1800" dirty="0"/>
              <a:t> </a:t>
            </a:r>
            <a:r>
              <a:rPr lang="en-US" sz="1800" dirty="0" err="1"/>
              <a:t>izlietoto</a:t>
            </a:r>
            <a:r>
              <a:rPr lang="en-US" sz="1800" dirty="0"/>
              <a:t> </a:t>
            </a:r>
            <a:r>
              <a:rPr lang="en-US" sz="1800" u="sng" dirty="0" err="1"/>
              <a:t>materiālu</a:t>
            </a:r>
            <a:r>
              <a:rPr lang="en-US" sz="1800" u="sng" dirty="0"/>
              <a:t> </a:t>
            </a:r>
            <a:r>
              <a:rPr lang="en-US" sz="1800" u="sng" dirty="0" err="1"/>
              <a:t>iegādes</a:t>
            </a:r>
            <a:r>
              <a:rPr lang="en-US" sz="1800" u="sng" dirty="0"/>
              <a:t> </a:t>
            </a:r>
            <a:r>
              <a:rPr lang="en-US" sz="1800" u="sng" dirty="0" err="1"/>
              <a:t>izmaksas</a:t>
            </a:r>
            <a:r>
              <a:rPr lang="en-US" sz="1800" u="sng" dirty="0"/>
              <a:t> </a:t>
            </a:r>
            <a:r>
              <a:rPr lang="en-US" sz="1800" dirty="0"/>
              <a:t>un </a:t>
            </a:r>
            <a:r>
              <a:rPr lang="en-US" sz="1800" u="sng" dirty="0" err="1"/>
              <a:t>tiešos</a:t>
            </a:r>
            <a:r>
              <a:rPr lang="en-US" sz="1800" u="sng" dirty="0"/>
              <a:t> </a:t>
            </a:r>
            <a:r>
              <a:rPr lang="en-US" sz="1800" u="sng" dirty="0" err="1"/>
              <a:t>izdevumus</a:t>
            </a:r>
            <a:r>
              <a:rPr lang="en-US" sz="1800" u="sng" dirty="0"/>
              <a:t> </a:t>
            </a:r>
            <a:r>
              <a:rPr lang="en-US" sz="1800" u="sng" dirty="0" err="1"/>
              <a:t>darba</a:t>
            </a:r>
            <a:r>
              <a:rPr lang="en-US" sz="1800" u="sng" dirty="0"/>
              <a:t> </a:t>
            </a:r>
            <a:r>
              <a:rPr lang="en-US" sz="1800" u="sng" dirty="0" err="1"/>
              <a:t>samaksai</a:t>
            </a:r>
            <a:r>
              <a:rPr lang="en-US" sz="1800" dirty="0"/>
              <a:t>, </a:t>
            </a:r>
            <a:r>
              <a:rPr lang="en-US" sz="1800" dirty="0" err="1"/>
              <a:t>kā</a:t>
            </a:r>
            <a:r>
              <a:rPr lang="en-US" sz="1800" dirty="0"/>
              <a:t> </a:t>
            </a:r>
            <a:r>
              <a:rPr lang="en-US" sz="1800" dirty="0" err="1"/>
              <a:t>arī</a:t>
            </a:r>
            <a:r>
              <a:rPr lang="en-US" sz="1800" dirty="0"/>
              <a:t> </a:t>
            </a:r>
            <a:r>
              <a:rPr lang="en-US" sz="1800" dirty="0" err="1"/>
              <a:t>ar</a:t>
            </a:r>
            <a:r>
              <a:rPr lang="en-US" sz="1800" dirty="0"/>
              <a:t> </a:t>
            </a:r>
            <a:r>
              <a:rPr lang="en-US" sz="1800" dirty="0" err="1"/>
              <a:t>šo</a:t>
            </a:r>
            <a:r>
              <a:rPr lang="en-US" sz="1800" dirty="0"/>
              <a:t> </a:t>
            </a:r>
            <a:r>
              <a:rPr lang="en-US" sz="1800" dirty="0" err="1"/>
              <a:t>samaksu</a:t>
            </a:r>
            <a:r>
              <a:rPr lang="en-US" sz="1800" dirty="0"/>
              <a:t> </a:t>
            </a:r>
            <a:r>
              <a:rPr lang="en-US" sz="1800" dirty="0" err="1"/>
              <a:t>saistītās</a:t>
            </a:r>
            <a:r>
              <a:rPr lang="en-US" sz="1800" dirty="0"/>
              <a:t> </a:t>
            </a:r>
            <a:r>
              <a:rPr lang="en-US" sz="1800" u="sng" dirty="0" err="1"/>
              <a:t>valsts</a:t>
            </a:r>
            <a:r>
              <a:rPr lang="en-US" sz="1800" u="sng" dirty="0"/>
              <a:t> </a:t>
            </a:r>
            <a:r>
              <a:rPr lang="en-US" sz="1800" u="sng" dirty="0" err="1"/>
              <a:t>sociālās</a:t>
            </a:r>
            <a:r>
              <a:rPr lang="en-US" sz="1800" u="sng" dirty="0"/>
              <a:t> </a:t>
            </a:r>
            <a:r>
              <a:rPr lang="en-US" sz="1800" u="sng" dirty="0" err="1"/>
              <a:t>apdrošināšanas</a:t>
            </a:r>
            <a:r>
              <a:rPr lang="en-US" sz="1800" u="sng" dirty="0"/>
              <a:t> </a:t>
            </a:r>
            <a:r>
              <a:rPr lang="en-US" sz="1800" u="sng" dirty="0" err="1"/>
              <a:t>obligātās</a:t>
            </a:r>
            <a:r>
              <a:rPr lang="en-US" sz="1800" u="sng" dirty="0"/>
              <a:t> </a:t>
            </a:r>
            <a:r>
              <a:rPr lang="en-US" sz="1800" dirty="0" err="1" smtClean="0"/>
              <a:t>iemaksas</a:t>
            </a:r>
            <a:endParaRPr lang="lv-LV" sz="1800" dirty="0" smtClean="0"/>
          </a:p>
          <a:p>
            <a:pPr marL="0" indent="0" eaLnBrk="1" hangingPunct="1">
              <a:buFont typeface="Arial" charset="0"/>
              <a:buNone/>
              <a:defRPr/>
            </a:pPr>
            <a:r>
              <a:rPr lang="lv-LV" sz="1800" b="1" dirty="0" err="1"/>
              <a:t>Nizm</a:t>
            </a:r>
            <a:r>
              <a:rPr lang="lv-LV" sz="1800" dirty="0"/>
              <a:t> – netiešās izmaksas jeb izmaksas, kas ir netieši saistītas ar attiecīgā maksas pakalpojuma sniegšanu, piemēram, iestādes vadībā un administrācijā nodarbināto darbinieku un citu darbinieku darba algas un ar šīm algām saistītās valsts sociālās apdrošināšanas obligātās iemaksas, pamatlīdzekļu remonta un ekspluatācijas izdevumi, telpu apkures un apgaismošanas izdevumi, pamatlīdzekļu nolietojums, nomas maksa un apdrošināšanas maksājumi, vispārējas nozīmes palīgmateriāli un citi ar attiecīgā maksas pakalpojuma sniegšanu netieši saistīti izdevumi</a:t>
            </a:r>
            <a:r>
              <a:rPr lang="lv-LV" sz="1800" dirty="0" smtClean="0"/>
              <a:t>;</a:t>
            </a:r>
          </a:p>
          <a:p>
            <a:pPr marL="0" indent="0" eaLnBrk="1" hangingPunct="1">
              <a:buFont typeface="Arial" charset="0"/>
              <a:buNone/>
              <a:defRPr/>
            </a:pPr>
            <a:r>
              <a:rPr lang="en-US" sz="1800" b="1" dirty="0" err="1"/>
              <a:t>Vsk</a:t>
            </a:r>
            <a:r>
              <a:rPr lang="en-US" sz="1800" dirty="0"/>
              <a:t> – </a:t>
            </a:r>
            <a:r>
              <a:rPr lang="en-US" sz="1800" dirty="0" err="1"/>
              <a:t>plānotais</a:t>
            </a:r>
            <a:r>
              <a:rPr lang="en-US" sz="1800" dirty="0"/>
              <a:t> </a:t>
            </a:r>
            <a:r>
              <a:rPr lang="en-US" sz="1800" dirty="0" err="1"/>
              <a:t>maksas</a:t>
            </a:r>
            <a:r>
              <a:rPr lang="en-US" sz="1800" dirty="0"/>
              <a:t> </a:t>
            </a:r>
            <a:r>
              <a:rPr lang="en-US" sz="1800" dirty="0" err="1"/>
              <a:t>pakalpojuma</a:t>
            </a:r>
            <a:r>
              <a:rPr lang="en-US" sz="1800" dirty="0"/>
              <a:t> </a:t>
            </a:r>
            <a:r>
              <a:rPr lang="en-US" sz="1800" dirty="0" err="1"/>
              <a:t>vienību</a:t>
            </a:r>
            <a:r>
              <a:rPr lang="en-US" sz="1800" dirty="0"/>
              <a:t> </a:t>
            </a:r>
            <a:r>
              <a:rPr lang="en-US" sz="1800" dirty="0" err="1"/>
              <a:t>skaits</a:t>
            </a:r>
            <a:r>
              <a:rPr lang="en-US" sz="1800" dirty="0"/>
              <a:t> </a:t>
            </a:r>
            <a:r>
              <a:rPr lang="en-US" sz="1800" dirty="0" err="1"/>
              <a:t>noteiktā</a:t>
            </a:r>
            <a:r>
              <a:rPr lang="en-US" sz="1800" dirty="0"/>
              <a:t> </a:t>
            </a:r>
            <a:r>
              <a:rPr lang="en-US" sz="1800" dirty="0" err="1"/>
              <a:t>laikposmā</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1101725" y="57150"/>
            <a:ext cx="6221413" cy="1360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lv-LV" smtClean="0"/>
              <a:t>Izmaksu klasificēšana</a:t>
            </a:r>
            <a:endParaRPr lang="en-US" smtClean="0"/>
          </a:p>
        </p:txBody>
      </p:sp>
      <p:sp>
        <p:nvSpPr>
          <p:cNvPr id="24578"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buFont typeface="Arial" charset="0"/>
              <a:buNone/>
            </a:pPr>
            <a:r>
              <a:rPr lang="lv-LV" smtClean="0"/>
              <a:t>	</a:t>
            </a:r>
            <a:r>
              <a:rPr lang="en-US" smtClean="0"/>
              <a:t>Kritērijus izmaksu klasificēšanai tiešajās un netiešajās izmaksās, kā arī netiešo izmaksu attiecināšanai uz konkrēto maksas pakalpojuma veidu iestāde nosaka, pamatojoties uz maksas pakalpojuma un tā sniegšanas procesa specifiku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1101725" y="57150"/>
            <a:ext cx="6221413" cy="1360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lv-LV" smtClean="0"/>
              <a:t>Izmaksu klasificēšana</a:t>
            </a:r>
            <a:endParaRPr lang="en-US" smtClean="0"/>
          </a:p>
        </p:txBody>
      </p:sp>
      <p:sp>
        <p:nvSpPr>
          <p:cNvPr id="25602"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buFont typeface="Arial" charset="0"/>
              <a:buNone/>
            </a:pPr>
            <a:r>
              <a:rPr lang="lv-LV" smtClean="0"/>
              <a:t>	Maksas pakalpojumu izcenojumu aprēķinā iekļautās izmaksas klasificē saskaņā ar normatīvajiem aktiem par budžeta izdevumu klasifikāciju atbilstoši ekonomiskajām kategorijām, norādot izdevumu klasifikācijas kodu (četras zīmes)</a:t>
            </a:r>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1101725" y="57150"/>
            <a:ext cx="6221413" cy="1360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lv-LV" smtClean="0"/>
              <a:t>Atvieglojumi</a:t>
            </a:r>
            <a:endParaRPr lang="en-US" smtClean="0"/>
          </a:p>
        </p:txBody>
      </p:sp>
      <p:sp>
        <p:nvSpPr>
          <p:cNvPr id="26626"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buFont typeface="Arial" charset="0"/>
              <a:buNone/>
            </a:pPr>
            <a:r>
              <a:rPr lang="lv-LV" smtClean="0"/>
              <a:t>	Aprēķinot maksas pakalpojumu izcenojumus, tajos paredz atvieglojumus normatīvajos aktos noteiktajām mērķa grupām (piemēram, bērni, studenti, daudzbērnu ģimenes, pensionāri, personas, kurām noteikta invaliditāte, bez vecāku gādības palikuši bērni), lai nodrošinātu maksas pakalpojumu pieejamību.</a:t>
            </a: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1101725" y="57150"/>
            <a:ext cx="6221413" cy="1360488"/>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lv-LV" sz="3200" smtClean="0"/>
              <a:t>Pakalpojumi, kuru izmaksas būtu iespējams salīdzināt</a:t>
            </a:r>
            <a:br>
              <a:rPr lang="lv-LV" sz="3200" smtClean="0"/>
            </a:br>
            <a:endParaRPr lang="en-US" sz="3200" smtClean="0"/>
          </a:p>
        </p:txBody>
      </p:sp>
      <p:sp>
        <p:nvSpPr>
          <p:cNvPr id="3" name="Content Placeholder 2"/>
          <p:cNvSpPr>
            <a:spLocks noGrp="1"/>
          </p:cNvSpPr>
          <p:nvPr>
            <p:ph idx="1"/>
          </p:nvPr>
        </p:nvSpPr>
        <p:spPr/>
        <p:txBody>
          <a:bodyPr/>
          <a:lstStyle/>
          <a:p>
            <a:pPr eaLnBrk="1" hangingPunct="1">
              <a:defRPr/>
            </a:pPr>
            <a:r>
              <a:rPr lang="lv-LV" sz="2400" dirty="0" smtClean="0"/>
              <a:t>Ilgstošas sociālās aprūpes pakalpojums:</a:t>
            </a:r>
          </a:p>
          <a:p>
            <a:pPr lvl="1" eaLnBrk="1" hangingPunct="1">
              <a:defRPr/>
            </a:pPr>
            <a:r>
              <a:rPr lang="lv-LV" sz="2400" dirty="0" smtClean="0"/>
              <a:t>Pieaugušajiem</a:t>
            </a:r>
          </a:p>
          <a:p>
            <a:pPr lvl="1" eaLnBrk="1" hangingPunct="1">
              <a:defRPr/>
            </a:pPr>
            <a:r>
              <a:rPr lang="lv-LV" sz="2400" dirty="0" smtClean="0"/>
              <a:t>Bērniem </a:t>
            </a:r>
          </a:p>
          <a:p>
            <a:pPr eaLnBrk="1" hangingPunct="1">
              <a:defRPr/>
            </a:pPr>
            <a:r>
              <a:rPr lang="lv-LV" sz="2400" dirty="0" smtClean="0"/>
              <a:t>Atelpas brīža pakalpojums ?</a:t>
            </a:r>
          </a:p>
          <a:p>
            <a:pPr eaLnBrk="1" hangingPunct="1">
              <a:defRPr/>
            </a:pPr>
            <a:r>
              <a:rPr lang="lv-LV" sz="2400" dirty="0" smtClean="0"/>
              <a:t>Aprūpes mājās pakalpojums (1 pret 1, mobilā brigāde, darba līgums ar aprūpētāju..)</a:t>
            </a:r>
          </a:p>
          <a:p>
            <a:pPr eaLnBrk="1" hangingPunct="1">
              <a:defRPr/>
            </a:pPr>
            <a:r>
              <a:rPr lang="lv-LV" sz="2400" dirty="0" smtClean="0"/>
              <a:t>Dienas aprūpes centrs</a:t>
            </a:r>
          </a:p>
          <a:p>
            <a:pPr eaLnBrk="1" hangingPunct="1">
              <a:defRPr/>
            </a:pPr>
            <a:r>
              <a:rPr lang="lv-LV" sz="2400" dirty="0" smtClean="0"/>
              <a:t>Krīzes centrs</a:t>
            </a:r>
          </a:p>
          <a:p>
            <a:pPr eaLnBrk="1" hangingPunct="1">
              <a:defRPr/>
            </a:pPr>
            <a:r>
              <a:rPr lang="lv-LV" sz="2400" dirty="0" smtClean="0"/>
              <a:t>Citi…? (sociālais darbs?)</a:t>
            </a:r>
          </a:p>
          <a:p>
            <a:pPr marL="0" indent="0" eaLnBrk="1" hangingPunct="1">
              <a:buFont typeface="Arial" charset="0"/>
              <a:buNone/>
              <a:defRPr/>
            </a:pPr>
            <a:endParaRPr lang="lv-LV" dirty="0" smtClean="0"/>
          </a:p>
          <a:p>
            <a:pPr eaLnBrk="1" hangingPunct="1">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Virsraksts 1"/>
          <p:cNvSpPr>
            <a:spLocks noGrp="1"/>
          </p:cNvSpPr>
          <p:nvPr>
            <p:ph type="title"/>
          </p:nvPr>
        </p:nvSpPr>
        <p:spPr bwMode="auto">
          <a:xfrm>
            <a:off x="1101725" y="57150"/>
            <a:ext cx="6221413" cy="1360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lv-LV" smtClean="0"/>
          </a:p>
        </p:txBody>
      </p:sp>
      <p:sp>
        <p:nvSpPr>
          <p:cNvPr id="28674" name="Satura vietturis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endParaRPr lang="lv-LV" smtClean="0"/>
          </a:p>
          <a:p>
            <a:pPr marL="0" indent="0" eaLnBrk="1" hangingPunct="1">
              <a:buFont typeface="Arial" charset="0"/>
              <a:buNone/>
            </a:pPr>
            <a:endParaRPr lang="lv-LV" smtClean="0"/>
          </a:p>
          <a:p>
            <a:pPr marL="0" indent="0" eaLnBrk="1" hangingPunct="1">
              <a:buFont typeface="Arial" charset="0"/>
              <a:buNone/>
            </a:pPr>
            <a:endParaRPr lang="lv-LV" smtClean="0"/>
          </a:p>
          <a:p>
            <a:pPr marL="0" indent="0" algn="ctr" eaLnBrk="1" hangingPunct="1">
              <a:buFont typeface="Arial" charset="0"/>
              <a:buNone/>
            </a:pPr>
            <a:r>
              <a:rPr lang="lv-LV" smtClean="0"/>
              <a:t>Paldies par uzmanību!</a:t>
            </a:r>
          </a:p>
          <a:p>
            <a:pPr marL="0" indent="0" algn="ctr" eaLnBrk="1" hangingPunct="1">
              <a:buFont typeface="Arial" charset="0"/>
              <a:buNone/>
            </a:pPr>
            <a:endParaRPr lang="lv-LV" smtClean="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1455</TotalTime>
  <Words>333</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3</vt:i4>
      </vt:variant>
      <vt:variant>
        <vt:lpstr>Design Template</vt:lpstr>
      </vt:variant>
      <vt:variant>
        <vt:i4>16</vt:i4>
      </vt:variant>
      <vt:variant>
        <vt:lpstr>Slide Titles</vt:lpstr>
      </vt:variant>
      <vt:variant>
        <vt:i4>8</vt:i4>
      </vt:variant>
    </vt:vector>
  </HeadingPairs>
  <TitlesOfParts>
    <vt:vector size="27" baseType="lpstr">
      <vt:lpstr>Arial</vt:lpstr>
      <vt:lpstr>Calibri</vt:lpstr>
      <vt:lpstr>Verdana</vt:lpstr>
      <vt:lpstr>Thème Office</vt:lpstr>
      <vt:lpstr>Conception personnalisée</vt:lpstr>
      <vt:lpstr>Thème Office</vt:lpstr>
      <vt:lpstr>Thème Office</vt:lpstr>
      <vt:lpstr>Thème Office</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Slide 1</vt:lpstr>
      <vt:lpstr>Maksa par pakalpojumu</vt:lpstr>
      <vt:lpstr>Maksas pakalpojuma izcenojums</vt:lpstr>
      <vt:lpstr>Izmaksu klasificēšana</vt:lpstr>
      <vt:lpstr>Izmaksu klasificēšana</vt:lpstr>
      <vt:lpstr>Atvieglojumi</vt:lpstr>
      <vt:lpstr>Pakalpojumi, kuru izmaksas būtu iespējams salīdzināt </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LPS</dc:creator>
  <cp:keywords>Norway grants</cp:keywords>
  <cp:lastModifiedBy>Gunars</cp:lastModifiedBy>
  <cp:revision>111</cp:revision>
  <cp:lastPrinted>2011-12-02T12:25:53Z</cp:lastPrinted>
  <dcterms:created xsi:type="dcterms:W3CDTF">2011-11-09T09:46:35Z</dcterms:created>
  <dcterms:modified xsi:type="dcterms:W3CDTF">2016-02-15T12:28:04Z</dcterms:modified>
</cp:coreProperties>
</file>