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 id="264" r:id="rId7"/>
    <p:sldId id="266" r:id="rId8"/>
    <p:sldId id="265" r:id="rId9"/>
    <p:sldId id="267" r:id="rId10"/>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8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59B0F9B-AA39-4E89-9733-DF2BAB7DCC57}" type="datetimeFigureOut">
              <a:rPr lang="lv-LV" smtClean="0"/>
              <a:t>09.03.2015.</a:t>
            </a:fld>
            <a:endParaRPr lang="lv-LV"/>
          </a:p>
        </p:txBody>
      </p:sp>
      <p:sp>
        <p:nvSpPr>
          <p:cNvPr id="8" name="Footer Placeholder 7"/>
          <p:cNvSpPr>
            <a:spLocks noGrp="1"/>
          </p:cNvSpPr>
          <p:nvPr>
            <p:ph type="ftr" sz="quarter" idx="11"/>
          </p:nvPr>
        </p:nvSpPr>
        <p:spPr/>
        <p:txBody>
          <a:bodyPr/>
          <a:lstStyle>
            <a:extLst/>
          </a:lstStyle>
          <a:p>
            <a:endParaRPr lang="lv-LV"/>
          </a:p>
        </p:txBody>
      </p:sp>
      <p:sp>
        <p:nvSpPr>
          <p:cNvPr id="11" name="Slide Number Placeholder 10"/>
          <p:cNvSpPr>
            <a:spLocks noGrp="1"/>
          </p:cNvSpPr>
          <p:nvPr>
            <p:ph type="sldNum" sz="quarter" idx="12"/>
          </p:nvPr>
        </p:nvSpPr>
        <p:spPr/>
        <p:txBody>
          <a:bodyPr/>
          <a:lstStyle>
            <a:extLst/>
          </a:lstStyle>
          <a:p>
            <a:fld id="{EF17B6C3-BD01-44DE-90B1-7C5437ED853C}" type="slidenum">
              <a:rPr lang="lv-LV" smtClean="0"/>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9B0F9B-AA39-4E89-9733-DF2BAB7DCC57}" type="datetimeFigureOut">
              <a:rPr lang="lv-LV" smtClean="0"/>
              <a:t>09.03.2015.</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EF17B6C3-BD01-44DE-90B1-7C5437ED853C}"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9B0F9B-AA39-4E89-9733-DF2BAB7DCC57}" type="datetimeFigureOut">
              <a:rPr lang="lv-LV" smtClean="0"/>
              <a:t>09.03.2015.</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EF17B6C3-BD01-44DE-90B1-7C5437ED853C}"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9B0F9B-AA39-4E89-9733-DF2BAB7DCC57}" type="datetimeFigureOut">
              <a:rPr lang="lv-LV" smtClean="0"/>
              <a:t>09.03.2015.</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EF17B6C3-BD01-44DE-90B1-7C5437ED853C}"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59B0F9B-AA39-4E89-9733-DF2BAB7DCC57}" type="datetimeFigureOut">
              <a:rPr lang="lv-LV" smtClean="0"/>
              <a:t>09.03.2015.</a:t>
            </a:fld>
            <a:endParaRPr lang="lv-LV"/>
          </a:p>
        </p:txBody>
      </p:sp>
      <p:sp>
        <p:nvSpPr>
          <p:cNvPr id="5" name="Footer Placeholder 4"/>
          <p:cNvSpPr>
            <a:spLocks noGrp="1"/>
          </p:cNvSpPr>
          <p:nvPr>
            <p:ph type="ftr" sz="quarter" idx="11"/>
          </p:nvPr>
        </p:nvSpPr>
        <p:spPr/>
        <p:txBody>
          <a:bodyPr/>
          <a:lstStyle>
            <a:extLst/>
          </a:lstStyle>
          <a:p>
            <a:endParaRPr lang="lv-LV"/>
          </a:p>
        </p:txBody>
      </p:sp>
      <p:sp>
        <p:nvSpPr>
          <p:cNvPr id="6" name="Slide Number Placeholder 5"/>
          <p:cNvSpPr>
            <a:spLocks noGrp="1"/>
          </p:cNvSpPr>
          <p:nvPr>
            <p:ph type="sldNum" sz="quarter" idx="12"/>
          </p:nvPr>
        </p:nvSpPr>
        <p:spPr/>
        <p:txBody>
          <a:bodyPr/>
          <a:lstStyle>
            <a:extLst/>
          </a:lstStyle>
          <a:p>
            <a:fld id="{EF17B6C3-BD01-44DE-90B1-7C5437ED853C}" type="slidenum">
              <a:rPr lang="lv-LV" smtClean="0"/>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9B0F9B-AA39-4E89-9733-DF2BAB7DCC57}" type="datetimeFigureOut">
              <a:rPr lang="lv-LV" smtClean="0"/>
              <a:t>09.03.2015.</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EF17B6C3-BD01-44DE-90B1-7C5437ED853C}" type="slidenum">
              <a:rPr lang="lv-LV" smtClean="0"/>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59B0F9B-AA39-4E89-9733-DF2BAB7DCC57}" type="datetimeFigureOut">
              <a:rPr lang="lv-LV" smtClean="0"/>
              <a:t>09.03.2015.</a:t>
            </a:fld>
            <a:endParaRPr lang="lv-LV"/>
          </a:p>
        </p:txBody>
      </p:sp>
      <p:sp>
        <p:nvSpPr>
          <p:cNvPr id="8" name="Footer Placeholder 7"/>
          <p:cNvSpPr>
            <a:spLocks noGrp="1"/>
          </p:cNvSpPr>
          <p:nvPr>
            <p:ph type="ftr" sz="quarter" idx="11"/>
          </p:nvPr>
        </p:nvSpPr>
        <p:spPr/>
        <p:txBody>
          <a:bodyPr/>
          <a:lstStyle>
            <a:extLst/>
          </a:lstStyle>
          <a:p>
            <a:endParaRPr lang="lv-LV"/>
          </a:p>
        </p:txBody>
      </p:sp>
      <p:sp>
        <p:nvSpPr>
          <p:cNvPr id="9" name="Slide Number Placeholder 8"/>
          <p:cNvSpPr>
            <a:spLocks noGrp="1"/>
          </p:cNvSpPr>
          <p:nvPr>
            <p:ph type="sldNum" sz="quarter" idx="12"/>
          </p:nvPr>
        </p:nvSpPr>
        <p:spPr/>
        <p:txBody>
          <a:bodyPr/>
          <a:lstStyle>
            <a:extLst/>
          </a:lstStyle>
          <a:p>
            <a:fld id="{EF17B6C3-BD01-44DE-90B1-7C5437ED853C}" type="slidenum">
              <a:rPr lang="lv-LV" smtClean="0"/>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59B0F9B-AA39-4E89-9733-DF2BAB7DCC57}" type="datetimeFigureOut">
              <a:rPr lang="lv-LV" smtClean="0"/>
              <a:t>09.03.2015.</a:t>
            </a:fld>
            <a:endParaRPr lang="lv-LV"/>
          </a:p>
        </p:txBody>
      </p:sp>
      <p:sp>
        <p:nvSpPr>
          <p:cNvPr id="4" name="Footer Placeholder 3"/>
          <p:cNvSpPr>
            <a:spLocks noGrp="1"/>
          </p:cNvSpPr>
          <p:nvPr>
            <p:ph type="ftr" sz="quarter" idx="11"/>
          </p:nvPr>
        </p:nvSpPr>
        <p:spPr/>
        <p:txBody>
          <a:bodyPr/>
          <a:lstStyle>
            <a:extLst/>
          </a:lstStyle>
          <a:p>
            <a:endParaRPr lang="lv-LV"/>
          </a:p>
        </p:txBody>
      </p:sp>
      <p:sp>
        <p:nvSpPr>
          <p:cNvPr id="5" name="Slide Number Placeholder 4"/>
          <p:cNvSpPr>
            <a:spLocks noGrp="1"/>
          </p:cNvSpPr>
          <p:nvPr>
            <p:ph type="sldNum" sz="quarter" idx="12"/>
          </p:nvPr>
        </p:nvSpPr>
        <p:spPr/>
        <p:txBody>
          <a:bodyPr/>
          <a:lstStyle>
            <a:extLst/>
          </a:lstStyle>
          <a:p>
            <a:fld id="{EF17B6C3-BD01-44DE-90B1-7C5437ED853C}"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59B0F9B-AA39-4E89-9733-DF2BAB7DCC57}" type="datetimeFigureOut">
              <a:rPr lang="lv-LV" smtClean="0"/>
              <a:t>09.03.2015.</a:t>
            </a:fld>
            <a:endParaRPr lang="lv-LV"/>
          </a:p>
        </p:txBody>
      </p:sp>
      <p:sp>
        <p:nvSpPr>
          <p:cNvPr id="3" name="Footer Placeholder 2"/>
          <p:cNvSpPr>
            <a:spLocks noGrp="1"/>
          </p:cNvSpPr>
          <p:nvPr>
            <p:ph type="ftr" sz="quarter" idx="11"/>
          </p:nvPr>
        </p:nvSpPr>
        <p:spPr/>
        <p:txBody>
          <a:bodyPr/>
          <a:lstStyle>
            <a:extLst/>
          </a:lstStyle>
          <a:p>
            <a:endParaRPr lang="lv-LV"/>
          </a:p>
        </p:txBody>
      </p:sp>
      <p:sp>
        <p:nvSpPr>
          <p:cNvPr id="4" name="Slide Number Placeholder 3"/>
          <p:cNvSpPr>
            <a:spLocks noGrp="1"/>
          </p:cNvSpPr>
          <p:nvPr>
            <p:ph type="sldNum" sz="quarter" idx="12"/>
          </p:nvPr>
        </p:nvSpPr>
        <p:spPr/>
        <p:txBody>
          <a:bodyPr/>
          <a:lstStyle>
            <a:extLst/>
          </a:lstStyle>
          <a:p>
            <a:fld id="{EF17B6C3-BD01-44DE-90B1-7C5437ED853C}" type="slidenum">
              <a:rPr lang="lv-LV" smtClean="0"/>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9B0F9B-AA39-4E89-9733-DF2BAB7DCC57}" type="datetimeFigureOut">
              <a:rPr lang="lv-LV" smtClean="0"/>
              <a:t>09.03.2015.</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EF17B6C3-BD01-44DE-90B1-7C5437ED853C}" type="slidenum">
              <a:rPr lang="lv-LV" smtClean="0"/>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9B0F9B-AA39-4E89-9733-DF2BAB7DCC57}" type="datetimeFigureOut">
              <a:rPr lang="lv-LV" smtClean="0"/>
              <a:t>09.03.2015.</a:t>
            </a:fld>
            <a:endParaRPr lang="lv-LV"/>
          </a:p>
        </p:txBody>
      </p:sp>
      <p:sp>
        <p:nvSpPr>
          <p:cNvPr id="6" name="Footer Placeholder 5"/>
          <p:cNvSpPr>
            <a:spLocks noGrp="1"/>
          </p:cNvSpPr>
          <p:nvPr>
            <p:ph type="ftr" sz="quarter" idx="11"/>
          </p:nvPr>
        </p:nvSpPr>
        <p:spPr/>
        <p:txBody>
          <a:bodyPr/>
          <a:lstStyle>
            <a:extLst/>
          </a:lstStyle>
          <a:p>
            <a:endParaRPr lang="lv-LV"/>
          </a:p>
        </p:txBody>
      </p:sp>
      <p:sp>
        <p:nvSpPr>
          <p:cNvPr id="7" name="Slide Number Placeholder 6"/>
          <p:cNvSpPr>
            <a:spLocks noGrp="1"/>
          </p:cNvSpPr>
          <p:nvPr>
            <p:ph type="sldNum" sz="quarter" idx="12"/>
          </p:nvPr>
        </p:nvSpPr>
        <p:spPr/>
        <p:txBody>
          <a:bodyPr/>
          <a:lstStyle>
            <a:extLst/>
          </a:lstStyle>
          <a:p>
            <a:fld id="{EF17B6C3-BD01-44DE-90B1-7C5437ED853C}" type="slidenum">
              <a:rPr lang="lv-LV" smtClean="0"/>
              <a:t>‹#›</a:t>
            </a:fld>
            <a:endParaRPr lang="lv-LV"/>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59B0F9B-AA39-4E89-9733-DF2BAB7DCC57}" type="datetimeFigureOut">
              <a:rPr lang="lv-LV" smtClean="0"/>
              <a:t>09.03.2015.</a:t>
            </a:fld>
            <a:endParaRPr lang="lv-LV"/>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lv-LV"/>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F17B6C3-BD01-44DE-90B1-7C5437ED853C}" type="slidenum">
              <a:rPr lang="lv-LV" smtClean="0"/>
              <a:t>‹#›</a:t>
            </a:fld>
            <a:endParaRPr lang="lv-L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88840"/>
            <a:ext cx="8183880" cy="1224136"/>
          </a:xfrm>
        </p:spPr>
        <p:txBody>
          <a:bodyPr>
            <a:normAutofit/>
          </a:bodyPr>
          <a:lstStyle/>
          <a:p>
            <a:pPr algn="ctr"/>
            <a:r>
              <a:rPr lang="lv-LV" sz="1800" dirty="0" smtClean="0">
                <a:solidFill>
                  <a:schemeClr val="tx1"/>
                </a:solidFill>
                <a:latin typeface="Times New Roman" panose="02020603050405020304" pitchFamily="18" charset="0"/>
                <a:cs typeface="Times New Roman" panose="02020603050405020304" pitchFamily="18" charset="0"/>
              </a:rPr>
              <a:t>Inovācija sociālo pakalpojumu nodrošināšanā Talsu novadā – </a:t>
            </a:r>
            <a:br>
              <a:rPr lang="lv-LV" sz="1800" dirty="0" smtClean="0">
                <a:solidFill>
                  <a:schemeClr val="tx1"/>
                </a:solidFill>
                <a:latin typeface="Times New Roman" panose="02020603050405020304" pitchFamily="18" charset="0"/>
                <a:cs typeface="Times New Roman" panose="02020603050405020304" pitchFamily="18" charset="0"/>
              </a:rPr>
            </a:br>
            <a:r>
              <a:rPr lang="lv-LV" sz="1800" dirty="0" smtClean="0">
                <a:solidFill>
                  <a:schemeClr val="tx1"/>
                </a:solidFill>
                <a:latin typeface="Times New Roman" panose="02020603050405020304" pitchFamily="18" charset="0"/>
                <a:cs typeface="Times New Roman" panose="02020603050405020304" pitchFamily="18" charset="0"/>
              </a:rPr>
              <a:t>sociālās  rehabilitācijas pakalpojums </a:t>
            </a:r>
            <a:br>
              <a:rPr lang="lv-LV" sz="1800" dirty="0" smtClean="0">
                <a:solidFill>
                  <a:schemeClr val="tx1"/>
                </a:solidFill>
                <a:latin typeface="Times New Roman" panose="02020603050405020304" pitchFamily="18" charset="0"/>
                <a:cs typeface="Times New Roman" panose="02020603050405020304" pitchFamily="18" charset="0"/>
              </a:rPr>
            </a:br>
            <a:r>
              <a:rPr lang="lv-LV" sz="1800" dirty="0" smtClean="0">
                <a:solidFill>
                  <a:schemeClr val="tx1"/>
                </a:solidFill>
                <a:latin typeface="Times New Roman" panose="02020603050405020304" pitchFamily="18" charset="0"/>
                <a:cs typeface="Times New Roman" panose="02020603050405020304" pitchFamily="18" charset="0"/>
              </a:rPr>
              <a:t>(Daudzfunkcionālais sociālo pakalpojumu centrs)</a:t>
            </a:r>
            <a:br>
              <a:rPr lang="lv-LV" sz="1800" dirty="0" smtClean="0">
                <a:solidFill>
                  <a:schemeClr val="tx1"/>
                </a:solidFill>
                <a:latin typeface="Times New Roman" panose="02020603050405020304" pitchFamily="18" charset="0"/>
                <a:cs typeface="Times New Roman" panose="02020603050405020304" pitchFamily="18" charset="0"/>
              </a:rPr>
            </a:br>
            <a:r>
              <a:rPr lang="lv-LV" sz="1800" dirty="0" smtClean="0">
                <a:solidFill>
                  <a:schemeClr val="tx1"/>
                </a:solidFill>
                <a:latin typeface="Times New Roman" panose="02020603050405020304" pitchFamily="18" charset="0"/>
                <a:cs typeface="Times New Roman" panose="02020603050405020304" pitchFamily="18" charset="0"/>
              </a:rPr>
              <a:t>01.10.2012.</a:t>
            </a:r>
            <a:endParaRPr lang="lv-LV"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7034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lv-LV" sz="2000" dirty="0" smtClean="0">
              <a:latin typeface="Times New Roman" panose="02020603050405020304" pitchFamily="18" charset="0"/>
              <a:cs typeface="Times New Roman" panose="02020603050405020304" pitchFamily="18" charset="0"/>
            </a:endParaRPr>
          </a:p>
          <a:p>
            <a:pPr marL="0" indent="0">
              <a:buNone/>
            </a:pPr>
            <a:endParaRPr lang="lv-LV" sz="2000" dirty="0">
              <a:latin typeface="Times New Roman" panose="02020603050405020304" pitchFamily="18" charset="0"/>
              <a:cs typeface="Times New Roman" panose="02020603050405020304" pitchFamily="18" charset="0"/>
            </a:endParaRPr>
          </a:p>
          <a:p>
            <a:pPr marL="0" indent="0">
              <a:buNone/>
            </a:pPr>
            <a:endParaRPr lang="lv-LV" sz="2000" dirty="0" smtClean="0">
              <a:latin typeface="Times New Roman" panose="02020603050405020304" pitchFamily="18" charset="0"/>
              <a:cs typeface="Times New Roman" panose="02020603050405020304" pitchFamily="18" charset="0"/>
            </a:endParaRPr>
          </a:p>
          <a:p>
            <a:pPr marL="0" indent="0">
              <a:buNone/>
            </a:pPr>
            <a:r>
              <a:rPr lang="lv-LV" sz="1800" dirty="0" smtClean="0">
                <a:latin typeface="Times New Roman" panose="02020603050405020304" pitchFamily="18" charset="0"/>
                <a:cs typeface="Times New Roman" panose="02020603050405020304" pitchFamily="18" charset="0"/>
              </a:rPr>
              <a:t>Sociālās rehabilitācijas pakalpojuma mērķis ir</a:t>
            </a:r>
          </a:p>
          <a:p>
            <a:pPr marL="0" indent="0">
              <a:buNone/>
            </a:pPr>
            <a:endParaRPr lang="lv-LV" sz="2000" dirty="0">
              <a:latin typeface="Times New Roman" panose="02020603050405020304" pitchFamily="18" charset="0"/>
              <a:cs typeface="Times New Roman" panose="02020603050405020304" pitchFamily="18" charset="0"/>
            </a:endParaRPr>
          </a:p>
          <a:p>
            <a:pPr marL="0" indent="0" algn="just">
              <a:buNone/>
            </a:pPr>
            <a:r>
              <a:rPr lang="lv-LV" sz="1600" dirty="0" smtClean="0">
                <a:latin typeface="Times New Roman" panose="02020603050405020304" pitchFamily="18" charset="0"/>
                <a:cs typeface="Times New Roman" panose="02020603050405020304" pitchFamily="18" charset="0"/>
              </a:rPr>
              <a:t>sociālās rehabilitācijas programmu īstenošana, kas ietver sociālo prasmju un darba prasmju attīstīšanas pasākumu kopumu, veicinot personas sociālā statusa atgūšanu, iekļaušanos darba tirgū un sabiedrībā, kā arī novēršot citu faktoru izraisītās negatīvās sociālās sekas personas dzīvē, saskaņā ar individuāli izstrādātu sociālās rehabilitācijas plānu</a:t>
            </a:r>
          </a:p>
          <a:p>
            <a:pPr marL="0" indent="0">
              <a:buNone/>
            </a:pPr>
            <a:endParaRPr lang="lv-LV"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3313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50976"/>
          </a:xfrm>
        </p:spPr>
        <p:txBody>
          <a:bodyPr>
            <a:normAutofit/>
          </a:bodyPr>
          <a:lstStyle/>
          <a:p>
            <a:pPr marL="0" indent="0" algn="ctr">
              <a:buNone/>
            </a:pPr>
            <a:r>
              <a:rPr lang="lv-LV" sz="1800" dirty="0" smtClean="0">
                <a:latin typeface="Times New Roman" panose="02020603050405020304" pitchFamily="18" charset="0"/>
                <a:cs typeface="Times New Roman" panose="02020603050405020304" pitchFamily="18" charset="0"/>
              </a:rPr>
              <a:t>Pakalpojuma ieviešanas mehānisms</a:t>
            </a:r>
          </a:p>
          <a:p>
            <a:pPr marL="0" indent="0">
              <a:buNone/>
            </a:pPr>
            <a:r>
              <a:rPr lang="lv-LV" sz="1600" i="1" dirty="0" smtClean="0">
                <a:latin typeface="Times New Roman" panose="02020603050405020304" pitchFamily="18" charset="0"/>
                <a:cs typeface="Times New Roman" panose="02020603050405020304" pitchFamily="18" charset="0"/>
              </a:rPr>
              <a:t>I solis (01.01.2011. – 01.03.2011.)</a:t>
            </a:r>
          </a:p>
          <a:p>
            <a:pPr marL="0" indent="0">
              <a:buNone/>
            </a:pPr>
            <a:endParaRPr lang="lv-LV" sz="2000" dirty="0" smtClean="0">
              <a:latin typeface="Times New Roman" panose="02020603050405020304" pitchFamily="18" charset="0"/>
              <a:cs typeface="Times New Roman" panose="02020603050405020304" pitchFamily="18" charset="0"/>
            </a:endParaRPr>
          </a:p>
          <a:p>
            <a:pPr marL="0" indent="0">
              <a:buNone/>
            </a:pPr>
            <a:endParaRPr lang="lv-LV" sz="2000" dirty="0">
              <a:latin typeface="Times New Roman" panose="02020603050405020304" pitchFamily="18" charset="0"/>
              <a:cs typeface="Times New Roman" panose="02020603050405020304" pitchFamily="18" charset="0"/>
            </a:endParaRPr>
          </a:p>
          <a:p>
            <a:pPr marL="0" indent="0">
              <a:buNone/>
            </a:pPr>
            <a:endParaRPr lang="lv-LV" sz="2000" dirty="0" smtClean="0">
              <a:latin typeface="Times New Roman" panose="02020603050405020304" pitchFamily="18" charset="0"/>
              <a:cs typeface="Times New Roman" panose="02020603050405020304" pitchFamily="18" charset="0"/>
            </a:endParaRPr>
          </a:p>
          <a:p>
            <a:pPr marL="0" indent="0">
              <a:buNone/>
            </a:pPr>
            <a:endParaRPr lang="lv-LV" sz="2000" dirty="0">
              <a:latin typeface="Times New Roman" panose="02020603050405020304" pitchFamily="18" charset="0"/>
              <a:cs typeface="Times New Roman" panose="02020603050405020304" pitchFamily="18" charset="0"/>
            </a:endParaRPr>
          </a:p>
          <a:p>
            <a:pPr marL="0" indent="0">
              <a:buNone/>
            </a:pPr>
            <a:endParaRPr lang="lv-LV" sz="2000" dirty="0" smtClean="0">
              <a:latin typeface="Times New Roman" panose="02020603050405020304" pitchFamily="18" charset="0"/>
              <a:cs typeface="Times New Roman" panose="02020603050405020304" pitchFamily="18" charset="0"/>
            </a:endParaRPr>
          </a:p>
          <a:p>
            <a:pPr marL="0" indent="0">
              <a:buNone/>
            </a:pPr>
            <a:endParaRPr lang="lv-LV" sz="2000" dirty="0">
              <a:latin typeface="Times New Roman" panose="02020603050405020304" pitchFamily="18" charset="0"/>
              <a:cs typeface="Times New Roman" panose="02020603050405020304" pitchFamily="18" charset="0"/>
            </a:endParaRPr>
          </a:p>
          <a:p>
            <a:pPr marL="0" indent="0">
              <a:buNone/>
            </a:pPr>
            <a:endParaRPr lang="lv-LV" sz="2000" dirty="0" smtClean="0">
              <a:latin typeface="Times New Roman" panose="02020603050405020304" pitchFamily="18" charset="0"/>
              <a:cs typeface="Times New Roman" panose="02020603050405020304" pitchFamily="18" charset="0"/>
            </a:endParaRPr>
          </a:p>
          <a:p>
            <a:pPr marL="0" indent="0">
              <a:buNone/>
            </a:pPr>
            <a:endParaRPr lang="lv-LV" sz="2000" dirty="0" smtClean="0">
              <a:latin typeface="Times New Roman" panose="02020603050405020304" pitchFamily="18" charset="0"/>
              <a:cs typeface="Times New Roman" panose="02020603050405020304" pitchFamily="18" charset="0"/>
            </a:endParaRPr>
          </a:p>
          <a:p>
            <a:pPr marL="0" indent="0">
              <a:buNone/>
            </a:pPr>
            <a:endParaRPr lang="lv-LV" sz="2000" dirty="0">
              <a:latin typeface="Times New Roman" panose="02020603050405020304" pitchFamily="18" charset="0"/>
              <a:cs typeface="Times New Roman" panose="02020603050405020304" pitchFamily="18" charset="0"/>
            </a:endParaRPr>
          </a:p>
          <a:p>
            <a:pPr marL="0" indent="0">
              <a:buNone/>
            </a:pPr>
            <a:endParaRPr lang="lv-LV" sz="2000" dirty="0" smtClean="0">
              <a:latin typeface="Times New Roman" panose="02020603050405020304" pitchFamily="18" charset="0"/>
              <a:cs typeface="Times New Roman" panose="02020603050405020304" pitchFamily="18" charset="0"/>
            </a:endParaRPr>
          </a:p>
          <a:p>
            <a:pPr marL="0" indent="0">
              <a:buNone/>
            </a:pPr>
            <a:endParaRPr lang="lv-LV" sz="2000" dirty="0" smtClean="0">
              <a:latin typeface="Times New Roman" panose="02020603050405020304" pitchFamily="18" charset="0"/>
              <a:cs typeface="Times New Roman" panose="02020603050405020304" pitchFamily="18" charset="0"/>
            </a:endParaRPr>
          </a:p>
        </p:txBody>
      </p:sp>
      <p:sp>
        <p:nvSpPr>
          <p:cNvPr id="4" name="Rectangle 3"/>
          <p:cNvSpPr/>
          <p:nvPr/>
        </p:nvSpPr>
        <p:spPr>
          <a:xfrm>
            <a:off x="683568" y="1340768"/>
            <a:ext cx="7848872"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smtClean="0">
                <a:solidFill>
                  <a:schemeClr val="tx1"/>
                </a:solidFill>
                <a:latin typeface="Times New Roman" panose="02020603050405020304" pitchFamily="18" charset="0"/>
                <a:cs typeface="Times New Roman" panose="02020603050405020304" pitchFamily="18" charset="0"/>
              </a:rPr>
              <a:t>„</a:t>
            </a:r>
            <a:r>
              <a:rPr lang="lv-LV" sz="1600" dirty="0">
                <a:solidFill>
                  <a:schemeClr val="tx1"/>
                </a:solidFill>
                <a:latin typeface="Times New Roman" panose="02020603050405020304" pitchFamily="18" charset="0"/>
                <a:cs typeface="Times New Roman" panose="02020603050405020304" pitchFamily="18" charset="0"/>
              </a:rPr>
              <a:t>Pētījums: Ieteikumi nodarbinātības veicināšanai no ieslodzījuma vietām atbrīvotām personām Kurzemes plānošanas reģionā” </a:t>
            </a:r>
          </a:p>
          <a:p>
            <a:pPr algn="ctr"/>
            <a:endParaRPr lang="lv-LV" sz="1600" dirty="0">
              <a:solidFill>
                <a:schemeClr val="tx1"/>
              </a:solidFill>
              <a:latin typeface="Times New Roman" panose="02020603050405020304" pitchFamily="18" charset="0"/>
              <a:cs typeface="Times New Roman" panose="02020603050405020304" pitchFamily="18" charset="0"/>
            </a:endParaRPr>
          </a:p>
          <a:p>
            <a:pPr algn="ctr"/>
            <a:r>
              <a:rPr lang="lv-LV" sz="1600" dirty="0">
                <a:solidFill>
                  <a:schemeClr val="tx1"/>
                </a:solidFill>
                <a:latin typeface="Times New Roman" panose="02020603050405020304" pitchFamily="18" charset="0"/>
                <a:cs typeface="Times New Roman" panose="02020603050405020304" pitchFamily="18" charset="0"/>
              </a:rPr>
              <a:t>Talsu novada sociālā dienesta patversmes pakalpojuma saņēmušo personu sociālo problēmu raksturojums</a:t>
            </a:r>
          </a:p>
          <a:p>
            <a:pPr algn="ctr"/>
            <a:endParaRPr lang="lv-LV" sz="1600" dirty="0">
              <a:solidFill>
                <a:schemeClr val="tx1"/>
              </a:solidFill>
              <a:latin typeface="Times New Roman" panose="02020603050405020304" pitchFamily="18" charset="0"/>
              <a:cs typeface="Times New Roman" panose="02020603050405020304" pitchFamily="18" charset="0"/>
            </a:endParaRPr>
          </a:p>
          <a:p>
            <a:pPr algn="ctr"/>
            <a:r>
              <a:rPr lang="lv-LV" sz="1600" dirty="0">
                <a:solidFill>
                  <a:schemeClr val="tx1"/>
                </a:solidFill>
                <a:latin typeface="Times New Roman" panose="02020603050405020304" pitchFamily="18" charset="0"/>
                <a:cs typeface="Times New Roman" panose="02020603050405020304" pitchFamily="18" charset="0"/>
              </a:rPr>
              <a:t>Talsu novada sociālā dienesta Atkarību konsultāciju punkta dati</a:t>
            </a:r>
          </a:p>
          <a:p>
            <a:pPr algn="ctr"/>
            <a:endParaRPr lang="lv-LV" sz="1600" dirty="0"/>
          </a:p>
        </p:txBody>
      </p:sp>
      <p:sp>
        <p:nvSpPr>
          <p:cNvPr id="5" name="Down Arrow 4"/>
          <p:cNvSpPr/>
          <p:nvPr/>
        </p:nvSpPr>
        <p:spPr>
          <a:xfrm>
            <a:off x="4067944" y="3573016"/>
            <a:ext cx="108012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Rectangle 5"/>
          <p:cNvSpPr/>
          <p:nvPr/>
        </p:nvSpPr>
        <p:spPr>
          <a:xfrm>
            <a:off x="2519772" y="4653136"/>
            <a:ext cx="417646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smtClean="0">
                <a:solidFill>
                  <a:schemeClr val="tx1"/>
                </a:solidFill>
                <a:latin typeface="Times New Roman" panose="02020603050405020304" pitchFamily="18" charset="0"/>
                <a:cs typeface="Times New Roman" panose="02020603050405020304" pitchFamily="18" charset="0"/>
              </a:rPr>
              <a:t>Talsu novada sociālā dienesta projekta pieteikums</a:t>
            </a:r>
            <a:endParaRPr lang="lv-LV"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2981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8928"/>
          </a:xfrm>
        </p:spPr>
        <p:txBody>
          <a:bodyPr>
            <a:normAutofit/>
          </a:bodyPr>
          <a:lstStyle/>
          <a:p>
            <a:pPr marL="0" indent="0">
              <a:buNone/>
            </a:pPr>
            <a:r>
              <a:rPr lang="lv-LV" sz="1600" i="1" dirty="0" smtClean="0">
                <a:latin typeface="Times New Roman" panose="02020603050405020304" pitchFamily="18" charset="0"/>
                <a:cs typeface="Times New Roman" panose="02020603050405020304" pitchFamily="18" charset="0"/>
              </a:rPr>
              <a:t>II solis ( 01.03.2012. – 01.03.2014.)</a:t>
            </a:r>
          </a:p>
          <a:p>
            <a:pPr marL="0" indent="0">
              <a:buNone/>
            </a:pPr>
            <a:endParaRPr lang="lv-LV" sz="2000" i="1" dirty="0">
              <a:latin typeface="Times New Roman" panose="02020603050405020304" pitchFamily="18" charset="0"/>
              <a:cs typeface="Times New Roman" panose="02020603050405020304" pitchFamily="18" charset="0"/>
            </a:endParaRPr>
          </a:p>
          <a:p>
            <a:pPr marL="0" indent="0">
              <a:buNone/>
            </a:pPr>
            <a:endParaRPr lang="lv-LV" sz="2000" dirty="0">
              <a:latin typeface="Times New Roman" panose="02020603050405020304" pitchFamily="18" charset="0"/>
              <a:cs typeface="Times New Roman" panose="02020603050405020304" pitchFamily="18" charset="0"/>
            </a:endParaRPr>
          </a:p>
        </p:txBody>
      </p:sp>
      <p:sp>
        <p:nvSpPr>
          <p:cNvPr id="4" name="Rectangle 3"/>
          <p:cNvSpPr/>
          <p:nvPr/>
        </p:nvSpPr>
        <p:spPr>
          <a:xfrm>
            <a:off x="539552" y="980728"/>
            <a:ext cx="8136904" cy="2629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smtClean="0">
                <a:solidFill>
                  <a:schemeClr val="tx1"/>
                </a:solidFill>
                <a:latin typeface="Times New Roman" panose="02020603050405020304" pitchFamily="18" charset="0"/>
                <a:cs typeface="Times New Roman" panose="02020603050405020304" pitchFamily="18" charset="0"/>
              </a:rPr>
              <a:t>Eiropas Sociālā fonda projekts</a:t>
            </a:r>
            <a:endParaRPr lang="lv-LV" sz="1600" dirty="0">
              <a:solidFill>
                <a:schemeClr val="tx1"/>
              </a:solidFill>
              <a:latin typeface="Times New Roman" panose="02020603050405020304" pitchFamily="18" charset="0"/>
              <a:cs typeface="Times New Roman" panose="02020603050405020304" pitchFamily="18" charset="0"/>
            </a:endParaRPr>
          </a:p>
          <a:p>
            <a:pPr algn="ctr"/>
            <a:r>
              <a:rPr lang="lv-LV" sz="1600" b="1" dirty="0" smtClean="0">
                <a:solidFill>
                  <a:schemeClr val="tx1"/>
                </a:solidFill>
                <a:latin typeface="Times New Roman" panose="02020603050405020304" pitchFamily="18" charset="0"/>
                <a:cs typeface="Times New Roman" panose="02020603050405020304" pitchFamily="18" charset="0"/>
              </a:rPr>
              <a:t>« Jauna </a:t>
            </a:r>
            <a:r>
              <a:rPr lang="lv-LV" sz="1600" b="1" dirty="0">
                <a:solidFill>
                  <a:schemeClr val="tx1"/>
                </a:solidFill>
                <a:latin typeface="Times New Roman" panose="02020603050405020304" pitchFamily="18" charset="0"/>
                <a:cs typeface="Times New Roman" panose="02020603050405020304" pitchFamily="18" charset="0"/>
              </a:rPr>
              <a:t>sociālās rehabilitācijas pakalpojuma izveidošana </a:t>
            </a:r>
            <a:r>
              <a:rPr lang="lv-LV" sz="1600" b="1" dirty="0" smtClean="0">
                <a:solidFill>
                  <a:schemeClr val="tx1"/>
                </a:solidFill>
                <a:latin typeface="Times New Roman" panose="02020603050405020304" pitchFamily="18" charset="0"/>
                <a:cs typeface="Times New Roman" panose="02020603050405020304" pitchFamily="18" charset="0"/>
              </a:rPr>
              <a:t>Talsu </a:t>
            </a:r>
            <a:r>
              <a:rPr lang="lv-LV" sz="1600" b="1" dirty="0">
                <a:solidFill>
                  <a:schemeClr val="tx1"/>
                </a:solidFill>
                <a:latin typeface="Times New Roman" panose="02020603050405020304" pitchFamily="18" charset="0"/>
                <a:cs typeface="Times New Roman" panose="02020603050405020304" pitchFamily="18" charset="0"/>
              </a:rPr>
              <a:t>novadā – Kurzemes plānošanas </a:t>
            </a:r>
            <a:r>
              <a:rPr lang="lv-LV" sz="1600" b="1" dirty="0" smtClean="0">
                <a:solidFill>
                  <a:schemeClr val="tx1"/>
                </a:solidFill>
                <a:latin typeface="Times New Roman" panose="02020603050405020304" pitchFamily="18" charset="0"/>
                <a:cs typeface="Times New Roman" panose="02020603050405020304" pitchFamily="18" charset="0"/>
              </a:rPr>
              <a:t>reģionā </a:t>
            </a:r>
            <a:r>
              <a:rPr lang="lv-LV" sz="1600" dirty="0" smtClean="0">
                <a:solidFill>
                  <a:schemeClr val="tx1"/>
                </a:solidFill>
                <a:latin typeface="Times New Roman" panose="02020603050405020304" pitchFamily="18" charset="0"/>
                <a:cs typeface="Times New Roman" panose="02020603050405020304" pitchFamily="18" charset="0"/>
              </a:rPr>
              <a:t>»</a:t>
            </a:r>
          </a:p>
          <a:p>
            <a:pPr algn="ctr"/>
            <a:endParaRPr lang="lv-LV" sz="1600" dirty="0" smtClean="0">
              <a:solidFill>
                <a:schemeClr val="tx1"/>
              </a:solidFill>
              <a:latin typeface="Times New Roman" panose="02020603050405020304" pitchFamily="18" charset="0"/>
              <a:cs typeface="Times New Roman" panose="02020603050405020304" pitchFamily="18" charset="0"/>
            </a:endParaRPr>
          </a:p>
          <a:p>
            <a:pPr algn="ctr"/>
            <a:r>
              <a:rPr lang="lv-LV" sz="1600" dirty="0" smtClean="0">
                <a:solidFill>
                  <a:schemeClr val="tx1"/>
                </a:solidFill>
                <a:latin typeface="Times New Roman" panose="02020603050405020304" pitchFamily="18" charset="0"/>
                <a:cs typeface="Times New Roman" panose="02020603050405020304" pitchFamily="18" charset="0"/>
              </a:rPr>
              <a:t>Mērķis</a:t>
            </a:r>
          </a:p>
          <a:p>
            <a:pPr algn="just"/>
            <a:r>
              <a:rPr lang="lv-LV" sz="1600" dirty="0" smtClean="0">
                <a:solidFill>
                  <a:schemeClr val="tx1"/>
                </a:solidFill>
                <a:latin typeface="Times New Roman" panose="02020603050405020304" pitchFamily="18" charset="0"/>
                <a:cs typeface="Times New Roman" panose="02020603050405020304" pitchFamily="18" charset="0"/>
              </a:rPr>
              <a:t>izstrādāt </a:t>
            </a:r>
            <a:r>
              <a:rPr lang="lv-LV" sz="1600" dirty="0">
                <a:solidFill>
                  <a:schemeClr val="tx1"/>
                </a:solidFill>
                <a:latin typeface="Times New Roman" panose="02020603050405020304" pitchFamily="18" charset="0"/>
                <a:cs typeface="Times New Roman" panose="02020603050405020304" pitchFamily="18" charset="0"/>
              </a:rPr>
              <a:t>un ieviest inovatīvu sociālās rehabilitācijas pakalpojumu programmu Talsu novadā, Kurzemes plānošanas reģionā </a:t>
            </a:r>
            <a:r>
              <a:rPr lang="lv-LV" sz="1600" dirty="0" smtClean="0">
                <a:solidFill>
                  <a:schemeClr val="tx1"/>
                </a:solidFill>
                <a:latin typeface="Times New Roman" panose="02020603050405020304" pitchFamily="18" charset="0"/>
                <a:cs typeface="Times New Roman" panose="02020603050405020304" pitchFamily="18" charset="0"/>
              </a:rPr>
              <a:t>bezpajumtniekiem</a:t>
            </a:r>
            <a:r>
              <a:rPr lang="lv-LV" sz="1600" dirty="0">
                <a:solidFill>
                  <a:schemeClr val="tx1"/>
                </a:solidFill>
                <a:latin typeface="Times New Roman" panose="02020603050405020304" pitchFamily="18" charset="0"/>
                <a:cs typeface="Times New Roman" panose="02020603050405020304" pitchFamily="18" charset="0"/>
              </a:rPr>
              <a:t>, </a:t>
            </a:r>
            <a:r>
              <a:rPr lang="lv-LV" sz="1600" dirty="0" smtClean="0">
                <a:solidFill>
                  <a:schemeClr val="tx1"/>
                </a:solidFill>
                <a:latin typeface="Times New Roman" panose="02020603050405020304" pitchFamily="18" charset="0"/>
                <a:cs typeface="Times New Roman" panose="02020603050405020304" pitchFamily="18" charset="0"/>
              </a:rPr>
              <a:t>no </a:t>
            </a:r>
            <a:r>
              <a:rPr lang="lv-LV" sz="1600" dirty="0">
                <a:solidFill>
                  <a:schemeClr val="tx1"/>
                </a:solidFill>
                <a:latin typeface="Times New Roman" panose="02020603050405020304" pitchFamily="18" charset="0"/>
                <a:cs typeface="Times New Roman" panose="02020603050405020304" pitchFamily="18" charset="0"/>
              </a:rPr>
              <a:t>ieslodzījuma vietām atbrīvotajām personām un </a:t>
            </a:r>
            <a:r>
              <a:rPr lang="lv-LV" sz="1600" dirty="0" smtClean="0">
                <a:solidFill>
                  <a:schemeClr val="tx1"/>
                </a:solidFill>
                <a:latin typeface="Times New Roman" panose="02020603050405020304" pitchFamily="18" charset="0"/>
                <a:cs typeface="Times New Roman" panose="02020603050405020304" pitchFamily="18" charset="0"/>
              </a:rPr>
              <a:t>no </a:t>
            </a:r>
            <a:r>
              <a:rPr lang="lv-LV" sz="1600" dirty="0">
                <a:solidFill>
                  <a:schemeClr val="tx1"/>
                </a:solidFill>
                <a:latin typeface="Times New Roman" panose="02020603050405020304" pitchFamily="18" charset="0"/>
                <a:cs typeface="Times New Roman" panose="02020603050405020304" pitchFamily="18" charset="0"/>
              </a:rPr>
              <a:t>psihoaktīvām vielām atkarīgajām personām, kas sevī ietver atbalsta pasākumu kopumu, sekmējot 56 mērķa grupas personu jaunu sociālo prasmju apguvi, iekļaušanos darba tirgū un sabiedrībā </a:t>
            </a:r>
            <a:r>
              <a:rPr lang="lv-LV" sz="1600" dirty="0" smtClean="0">
                <a:solidFill>
                  <a:schemeClr val="tx1"/>
                </a:solidFill>
                <a:latin typeface="Times New Roman" panose="02020603050405020304" pitchFamily="18" charset="0"/>
                <a:cs typeface="Times New Roman" panose="02020603050405020304" pitchFamily="18" charset="0"/>
              </a:rPr>
              <a:t>kopumā</a:t>
            </a:r>
          </a:p>
        </p:txBody>
      </p:sp>
      <p:sp>
        <p:nvSpPr>
          <p:cNvPr id="5" name="Down Arrow 4"/>
          <p:cNvSpPr/>
          <p:nvPr/>
        </p:nvSpPr>
        <p:spPr>
          <a:xfrm>
            <a:off x="3923928" y="3759613"/>
            <a:ext cx="108012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 name="Rectangle 5"/>
          <p:cNvSpPr/>
          <p:nvPr/>
        </p:nvSpPr>
        <p:spPr>
          <a:xfrm>
            <a:off x="2519772" y="4797152"/>
            <a:ext cx="417646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a:solidFill>
                  <a:schemeClr val="tx1"/>
                </a:solidFill>
                <a:latin typeface="Times New Roman" panose="02020603050405020304" pitchFamily="18" charset="0"/>
                <a:cs typeface="Times New Roman" panose="02020603050405020304" pitchFamily="18" charset="0"/>
              </a:rPr>
              <a:t>S</a:t>
            </a:r>
            <a:r>
              <a:rPr lang="lv-LV" sz="1600" dirty="0" smtClean="0">
                <a:solidFill>
                  <a:schemeClr val="tx1"/>
                </a:solidFill>
                <a:latin typeface="Times New Roman" panose="02020603050405020304" pitchFamily="18" charset="0"/>
                <a:cs typeface="Times New Roman" panose="02020603050405020304" pitchFamily="18" charset="0"/>
              </a:rPr>
              <a:t>ociālās rehabilitācijas pakalpojumu centra izveide</a:t>
            </a:r>
            <a:endParaRPr lang="lv-LV" sz="16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1056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lv-LV" sz="1800" i="1" dirty="0">
              <a:latin typeface="Times New Roman" panose="02020603050405020304" pitchFamily="18" charset="0"/>
              <a:cs typeface="Times New Roman" panose="02020603050405020304" pitchFamily="18" charset="0"/>
            </a:endParaRPr>
          </a:p>
        </p:txBody>
      </p:sp>
      <p:sp>
        <p:nvSpPr>
          <p:cNvPr id="4" name="Rectangle 3"/>
          <p:cNvSpPr/>
          <p:nvPr/>
        </p:nvSpPr>
        <p:spPr>
          <a:xfrm>
            <a:off x="515475" y="548680"/>
            <a:ext cx="8136904"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600" dirty="0" smtClean="0">
              <a:solidFill>
                <a:srgbClr val="FFFF00"/>
              </a:solidFill>
              <a:latin typeface="Times New Roman" panose="02020603050405020304" pitchFamily="18" charset="0"/>
              <a:cs typeface="Times New Roman" panose="02020603050405020304" pitchFamily="18" charset="0"/>
            </a:endParaRPr>
          </a:p>
          <a:p>
            <a:pPr algn="ctr"/>
            <a:endParaRPr lang="lv-LV" sz="1600" u="sng" dirty="0" smtClean="0">
              <a:solidFill>
                <a:schemeClr val="tx1"/>
              </a:solidFill>
              <a:latin typeface="Times New Roman" panose="02020603050405020304" pitchFamily="18" charset="0"/>
              <a:cs typeface="Times New Roman" panose="02020603050405020304" pitchFamily="18" charset="0"/>
            </a:endParaRPr>
          </a:p>
          <a:p>
            <a:pPr algn="ctr"/>
            <a:endParaRPr lang="lv-LV" sz="1600" u="sng" dirty="0">
              <a:solidFill>
                <a:schemeClr val="tx1"/>
              </a:solidFill>
              <a:latin typeface="Times New Roman" panose="02020603050405020304" pitchFamily="18" charset="0"/>
              <a:cs typeface="Times New Roman" panose="02020603050405020304" pitchFamily="18" charset="0"/>
            </a:endParaRPr>
          </a:p>
          <a:p>
            <a:pPr algn="ctr"/>
            <a:endParaRPr lang="lv-LV" sz="1600" u="sng" dirty="0" smtClean="0">
              <a:solidFill>
                <a:schemeClr val="tx1"/>
              </a:solidFill>
              <a:latin typeface="Times New Roman" panose="02020603050405020304" pitchFamily="18" charset="0"/>
              <a:cs typeface="Times New Roman" panose="02020603050405020304" pitchFamily="18" charset="0"/>
            </a:endParaRPr>
          </a:p>
          <a:p>
            <a:pPr algn="ctr"/>
            <a:r>
              <a:rPr lang="lv-LV" sz="1600" u="sng" dirty="0" smtClean="0">
                <a:solidFill>
                  <a:schemeClr val="tx1"/>
                </a:solidFill>
                <a:latin typeface="Times New Roman" panose="02020603050405020304" pitchFamily="18" charset="0"/>
                <a:cs typeface="Times New Roman" panose="02020603050405020304" pitchFamily="18" charset="0"/>
              </a:rPr>
              <a:t>Rehabilitācijas pakalpojuma mērķa grupas</a:t>
            </a:r>
          </a:p>
          <a:p>
            <a:pPr algn="ctr"/>
            <a:endParaRPr lang="lv-LV" sz="1600" u="sng"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lv-LV" sz="1600" dirty="0" smtClean="0">
                <a:solidFill>
                  <a:schemeClr val="tx1"/>
                </a:solidFill>
                <a:latin typeface="Times New Roman" panose="02020603050405020304" pitchFamily="18" charset="0"/>
                <a:cs typeface="Times New Roman" panose="02020603050405020304" pitchFamily="18" charset="0"/>
              </a:rPr>
              <a:t>bezpajumtnieki</a:t>
            </a:r>
          </a:p>
          <a:p>
            <a:pPr marL="285750" indent="-285750" algn="just">
              <a:buFont typeface="Arial" panose="020B0604020202020204" pitchFamily="34" charset="0"/>
              <a:buChar char="•"/>
            </a:pPr>
            <a:r>
              <a:rPr lang="lv-LV" sz="1600" dirty="0" smtClean="0">
                <a:solidFill>
                  <a:schemeClr val="tx1"/>
                </a:solidFill>
                <a:latin typeface="Times New Roman" panose="02020603050405020304" pitchFamily="18" charset="0"/>
                <a:cs typeface="Times New Roman" panose="02020603050405020304" pitchFamily="18" charset="0"/>
              </a:rPr>
              <a:t>no </a:t>
            </a:r>
            <a:r>
              <a:rPr lang="lv-LV" sz="1600" dirty="0">
                <a:solidFill>
                  <a:schemeClr val="tx1"/>
                </a:solidFill>
                <a:latin typeface="Times New Roman" panose="02020603050405020304" pitchFamily="18" charset="0"/>
                <a:cs typeface="Times New Roman" panose="02020603050405020304" pitchFamily="18" charset="0"/>
              </a:rPr>
              <a:t>ieslodzījuma vietām </a:t>
            </a:r>
            <a:r>
              <a:rPr lang="lv-LV" sz="1600" dirty="0" smtClean="0">
                <a:solidFill>
                  <a:schemeClr val="tx1"/>
                </a:solidFill>
                <a:latin typeface="Times New Roman" panose="02020603050405020304" pitchFamily="18" charset="0"/>
                <a:cs typeface="Times New Roman" panose="02020603050405020304" pitchFamily="18" charset="0"/>
              </a:rPr>
              <a:t>atbrīvotas personas</a:t>
            </a:r>
          </a:p>
          <a:p>
            <a:pPr marL="285750" indent="-285750" algn="just">
              <a:buFont typeface="Arial" panose="020B0604020202020204" pitchFamily="34" charset="0"/>
              <a:buChar char="•"/>
            </a:pPr>
            <a:r>
              <a:rPr lang="lv-LV" sz="1600" dirty="0" smtClean="0">
                <a:solidFill>
                  <a:schemeClr val="tx1"/>
                </a:solidFill>
                <a:latin typeface="Times New Roman" panose="02020603050405020304" pitchFamily="18" charset="0"/>
                <a:cs typeface="Times New Roman" panose="02020603050405020304" pitchFamily="18" charset="0"/>
              </a:rPr>
              <a:t>no </a:t>
            </a:r>
            <a:r>
              <a:rPr lang="lv-LV" sz="1600" dirty="0">
                <a:solidFill>
                  <a:schemeClr val="tx1"/>
                </a:solidFill>
                <a:latin typeface="Times New Roman" panose="02020603050405020304" pitchFamily="18" charset="0"/>
                <a:cs typeface="Times New Roman" panose="02020603050405020304" pitchFamily="18" charset="0"/>
              </a:rPr>
              <a:t>psihoaktīvām vielām </a:t>
            </a:r>
            <a:r>
              <a:rPr lang="lv-LV" sz="1600" dirty="0" smtClean="0">
                <a:solidFill>
                  <a:schemeClr val="tx1"/>
                </a:solidFill>
                <a:latin typeface="Times New Roman" panose="02020603050405020304" pitchFamily="18" charset="0"/>
                <a:cs typeface="Times New Roman" panose="02020603050405020304" pitchFamily="18" charset="0"/>
              </a:rPr>
              <a:t>atkarīgas personas</a:t>
            </a:r>
          </a:p>
          <a:p>
            <a:pPr algn="just"/>
            <a:endParaRPr lang="lv-LV" sz="1600" dirty="0" smtClean="0">
              <a:solidFill>
                <a:schemeClr val="tx1"/>
              </a:solidFill>
              <a:latin typeface="Times New Roman" panose="02020603050405020304" pitchFamily="18" charset="0"/>
              <a:cs typeface="Times New Roman" panose="02020603050405020304" pitchFamily="18" charset="0"/>
            </a:endParaRPr>
          </a:p>
          <a:p>
            <a:pPr algn="ctr"/>
            <a:r>
              <a:rPr lang="lv-LV" sz="1600" u="sng" dirty="0" smtClean="0">
                <a:solidFill>
                  <a:schemeClr val="tx1"/>
                </a:solidFill>
                <a:latin typeface="Times New Roman" panose="02020603050405020304" pitchFamily="18" charset="0"/>
                <a:cs typeface="Times New Roman" panose="02020603050405020304" pitchFamily="18" charset="0"/>
              </a:rPr>
              <a:t>Rehabilitācijas pakalpojuma saturs (2 </a:t>
            </a:r>
            <a:r>
              <a:rPr lang="lv-LV" sz="1600" u="sng" dirty="0">
                <a:solidFill>
                  <a:schemeClr val="tx1"/>
                </a:solidFill>
                <a:latin typeface="Times New Roman" panose="02020603050405020304" pitchFamily="18" charset="0"/>
                <a:cs typeface="Times New Roman" panose="02020603050405020304" pitchFamily="18" charset="0"/>
              </a:rPr>
              <a:t>g</a:t>
            </a:r>
            <a:r>
              <a:rPr lang="lv-LV" sz="1600" u="sng" dirty="0" smtClean="0">
                <a:solidFill>
                  <a:schemeClr val="tx1"/>
                </a:solidFill>
                <a:latin typeface="Times New Roman" panose="02020603050405020304" pitchFamily="18" charset="0"/>
                <a:cs typeface="Times New Roman" panose="02020603050405020304" pitchFamily="18" charset="0"/>
              </a:rPr>
              <a:t>adi)</a:t>
            </a:r>
          </a:p>
          <a:p>
            <a:pPr algn="ctr"/>
            <a:endParaRPr lang="lv-LV" sz="1600" u="sng" dirty="0">
              <a:solidFill>
                <a:schemeClr val="tx1"/>
              </a:solidFill>
              <a:latin typeface="Times New Roman" panose="02020603050405020304" pitchFamily="18" charset="0"/>
              <a:cs typeface="Times New Roman" panose="02020603050405020304" pitchFamily="18" charset="0"/>
            </a:endParaRPr>
          </a:p>
          <a:p>
            <a:pPr algn="ctr"/>
            <a:endParaRPr lang="lv-LV" sz="1600" u="sng" dirty="0" smtClean="0">
              <a:solidFill>
                <a:schemeClr val="tx1"/>
              </a:solidFill>
              <a:latin typeface="Times New Roman" panose="02020603050405020304" pitchFamily="18" charset="0"/>
              <a:cs typeface="Times New Roman" panose="02020603050405020304" pitchFamily="18" charset="0"/>
            </a:endParaRPr>
          </a:p>
          <a:p>
            <a:pPr algn="just"/>
            <a:r>
              <a:rPr lang="lv-LV" sz="1600" dirty="0" smtClean="0">
                <a:solidFill>
                  <a:schemeClr val="tx1"/>
                </a:solidFill>
                <a:latin typeface="Times New Roman" panose="02020603050405020304" pitchFamily="18" charset="0"/>
                <a:cs typeface="Times New Roman" panose="02020603050405020304" pitchFamily="18" charset="0"/>
              </a:rPr>
              <a:t>          Individuālās konsultācijas (44 stundas)                            Grupu nodarbības (223 stundas)</a:t>
            </a:r>
          </a:p>
          <a:p>
            <a:pPr algn="just"/>
            <a:endParaRPr lang="lv-LV" sz="1600" dirty="0" smtClean="0">
              <a:solidFill>
                <a:schemeClr val="tx1"/>
              </a:solidFill>
              <a:latin typeface="Times New Roman" panose="02020603050405020304" pitchFamily="18" charset="0"/>
              <a:cs typeface="Times New Roman" panose="02020603050405020304" pitchFamily="18" charset="0"/>
            </a:endParaRPr>
          </a:p>
          <a:p>
            <a:r>
              <a:rPr lang="lv-LV" sz="1600" dirty="0" smtClean="0">
                <a:solidFill>
                  <a:schemeClr val="tx1"/>
                </a:solidFill>
                <a:latin typeface="Times New Roman" panose="02020603050405020304" pitchFamily="18" charset="0"/>
                <a:cs typeface="Times New Roman" panose="02020603050405020304" pitchFamily="18" charset="0"/>
              </a:rPr>
              <a:t>	Sociālais darbinieks				Datorzinību darbnīca</a:t>
            </a:r>
          </a:p>
          <a:p>
            <a:r>
              <a:rPr lang="lv-LV" sz="1600" dirty="0" smtClean="0">
                <a:solidFill>
                  <a:schemeClr val="tx1"/>
                </a:solidFill>
                <a:latin typeface="Times New Roman" panose="02020603050405020304" pitchFamily="18" charset="0"/>
                <a:cs typeface="Times New Roman" panose="02020603050405020304" pitchFamily="18" charset="0"/>
              </a:rPr>
              <a:t>	Sociālais rehabilitētājs			Radošā darbnīca</a:t>
            </a:r>
          </a:p>
          <a:p>
            <a:r>
              <a:rPr lang="lv-LV" sz="1600" dirty="0" smtClean="0">
                <a:solidFill>
                  <a:schemeClr val="tx1"/>
                </a:solidFill>
                <a:latin typeface="Times New Roman" panose="02020603050405020304" pitchFamily="18" charset="0"/>
                <a:cs typeface="Times New Roman" panose="02020603050405020304" pitchFamily="18" charset="0"/>
              </a:rPr>
              <a:t>	Psihologs					Ēdienu gatavošanas darbnīca</a:t>
            </a:r>
          </a:p>
          <a:p>
            <a:r>
              <a:rPr lang="lv-LV" sz="1600" dirty="0" smtClean="0">
                <a:solidFill>
                  <a:schemeClr val="tx1"/>
                </a:solidFill>
                <a:latin typeface="Times New Roman" panose="02020603050405020304" pitchFamily="18" charset="0"/>
                <a:cs typeface="Times New Roman" panose="02020603050405020304" pitchFamily="18" charset="0"/>
              </a:rPr>
              <a:t>	Sociālais pedagogs				Resursu darbnīca</a:t>
            </a:r>
          </a:p>
          <a:p>
            <a:r>
              <a:rPr lang="lv-LV" sz="1600" dirty="0" smtClean="0">
                <a:solidFill>
                  <a:schemeClr val="tx1"/>
                </a:solidFill>
                <a:latin typeface="Times New Roman" panose="02020603050405020304" pitchFamily="18" charset="0"/>
                <a:cs typeface="Times New Roman" panose="02020603050405020304" pitchFamily="18" charset="0"/>
              </a:rPr>
              <a:t>	Narkologs					Atbalsta grupas</a:t>
            </a:r>
          </a:p>
          <a:p>
            <a:r>
              <a:rPr lang="lv-LV" sz="1600" dirty="0" smtClean="0">
                <a:solidFill>
                  <a:schemeClr val="tx1"/>
                </a:solidFill>
                <a:latin typeface="Times New Roman" panose="02020603050405020304" pitchFamily="18" charset="0"/>
                <a:cs typeface="Times New Roman" panose="02020603050405020304" pitchFamily="18" charset="0"/>
              </a:rPr>
              <a:t>	Psihoterapeits				Karjeras izvēles nodarbības</a:t>
            </a:r>
          </a:p>
          <a:p>
            <a:r>
              <a:rPr lang="lv-LV" sz="1600" dirty="0" smtClean="0">
                <a:solidFill>
                  <a:schemeClr val="tx1"/>
                </a:solidFill>
                <a:latin typeface="Times New Roman" panose="02020603050405020304" pitchFamily="18" charset="0"/>
                <a:cs typeface="Times New Roman" panose="02020603050405020304" pitchFamily="18" charset="0"/>
              </a:rPr>
              <a:t>	Karjeras konsultants</a:t>
            </a:r>
          </a:p>
          <a:p>
            <a:pPr algn="just"/>
            <a:endParaRPr lang="lv-LV" sz="1600" dirty="0" smtClean="0">
              <a:solidFill>
                <a:schemeClr val="tx1"/>
              </a:solidFill>
              <a:latin typeface="Times New Roman" panose="02020603050405020304" pitchFamily="18" charset="0"/>
              <a:cs typeface="Times New Roman" panose="02020603050405020304" pitchFamily="18" charset="0"/>
            </a:endParaRPr>
          </a:p>
          <a:p>
            <a:pPr algn="ctr"/>
            <a:endParaRPr lang="lv-LV" sz="1600" u="sng" dirty="0" smtClean="0">
              <a:solidFill>
                <a:schemeClr val="tx1"/>
              </a:solidFill>
              <a:latin typeface="Times New Roman" panose="02020603050405020304" pitchFamily="18" charset="0"/>
              <a:cs typeface="Times New Roman" panose="02020603050405020304" pitchFamily="18" charset="0"/>
            </a:endParaRPr>
          </a:p>
          <a:p>
            <a:pPr algn="just"/>
            <a:endParaRPr lang="lv-LV" sz="1600" dirty="0" smtClean="0">
              <a:solidFill>
                <a:schemeClr val="tx1"/>
              </a:solidFill>
              <a:latin typeface="Times New Roman" panose="02020603050405020304" pitchFamily="18" charset="0"/>
              <a:cs typeface="Times New Roman" panose="02020603050405020304" pitchFamily="18" charset="0"/>
            </a:endParaRPr>
          </a:p>
          <a:p>
            <a:pPr algn="just"/>
            <a:endParaRPr lang="lv-LV" sz="1600" dirty="0"/>
          </a:p>
        </p:txBody>
      </p:sp>
    </p:spTree>
    <p:extLst>
      <p:ext uri="{BB962C8B-B14F-4D97-AF65-F5344CB8AC3E}">
        <p14:creationId xmlns:p14="http://schemas.microsoft.com/office/powerpoint/2010/main" val="3883070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lv-LV" sz="1800" dirty="0" smtClean="0"/>
              <a:t>.</a:t>
            </a:r>
          </a:p>
          <a:p>
            <a:pPr marL="0" indent="0">
              <a:buNone/>
            </a:pPr>
            <a:endParaRPr lang="lv-LV" sz="1800" dirty="0">
              <a:latin typeface="Times New Roman" panose="02020603050405020304" pitchFamily="18" charset="0"/>
              <a:cs typeface="Times New Roman" panose="02020603050405020304" pitchFamily="18" charset="0"/>
            </a:endParaRPr>
          </a:p>
          <a:p>
            <a:pPr marL="0" indent="0">
              <a:buNone/>
            </a:pPr>
            <a:endParaRPr lang="lv-LV" sz="1800" dirty="0">
              <a:latin typeface="Times New Roman" panose="02020603050405020304" pitchFamily="18" charset="0"/>
              <a:cs typeface="Times New Roman" panose="02020603050405020304" pitchFamily="18" charset="0"/>
            </a:endParaRPr>
          </a:p>
        </p:txBody>
      </p:sp>
      <p:sp>
        <p:nvSpPr>
          <p:cNvPr id="6" name="Rectangle 5"/>
          <p:cNvSpPr/>
          <p:nvPr/>
        </p:nvSpPr>
        <p:spPr>
          <a:xfrm>
            <a:off x="611560" y="620688"/>
            <a:ext cx="813690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600" dirty="0" smtClean="0">
              <a:solidFill>
                <a:schemeClr val="tx1"/>
              </a:solidFill>
              <a:latin typeface="Times New Roman" panose="02020603050405020304" pitchFamily="18" charset="0"/>
              <a:cs typeface="Times New Roman" panose="02020603050405020304" pitchFamily="18" charset="0"/>
            </a:endParaRPr>
          </a:p>
          <a:p>
            <a:pPr algn="ctr"/>
            <a:endParaRPr lang="lv-LV" sz="1600" dirty="0">
              <a:solidFill>
                <a:schemeClr val="tx1"/>
              </a:solidFill>
              <a:latin typeface="Times New Roman" panose="02020603050405020304" pitchFamily="18" charset="0"/>
              <a:cs typeface="Times New Roman" panose="02020603050405020304" pitchFamily="18" charset="0"/>
            </a:endParaRPr>
          </a:p>
          <a:p>
            <a:pPr algn="ctr"/>
            <a:endParaRPr lang="lv-LV" sz="1600" dirty="0" smtClean="0">
              <a:solidFill>
                <a:schemeClr val="tx1"/>
              </a:solidFill>
              <a:latin typeface="Times New Roman" panose="02020603050405020304" pitchFamily="18" charset="0"/>
              <a:cs typeface="Times New Roman" panose="02020603050405020304" pitchFamily="18" charset="0"/>
            </a:endParaRPr>
          </a:p>
          <a:p>
            <a:pPr algn="ctr"/>
            <a:endParaRPr lang="lv-LV" sz="1600" dirty="0">
              <a:solidFill>
                <a:schemeClr val="tx1"/>
              </a:solidFill>
              <a:latin typeface="Times New Roman" panose="02020603050405020304" pitchFamily="18" charset="0"/>
              <a:cs typeface="Times New Roman" panose="02020603050405020304" pitchFamily="18" charset="0"/>
            </a:endParaRPr>
          </a:p>
          <a:p>
            <a:pPr algn="ctr"/>
            <a:endParaRPr lang="lv-LV" sz="1600" dirty="0" smtClean="0">
              <a:solidFill>
                <a:schemeClr val="tx1"/>
              </a:solidFill>
              <a:latin typeface="Times New Roman" panose="02020603050405020304" pitchFamily="18" charset="0"/>
              <a:cs typeface="Times New Roman" panose="02020603050405020304" pitchFamily="18" charset="0"/>
            </a:endParaRPr>
          </a:p>
          <a:p>
            <a:pPr algn="ctr"/>
            <a:endParaRPr lang="lv-LV" sz="1600" dirty="0">
              <a:solidFill>
                <a:schemeClr val="tx1"/>
              </a:solidFill>
              <a:latin typeface="Times New Roman" panose="02020603050405020304" pitchFamily="18" charset="0"/>
              <a:cs typeface="Times New Roman" panose="02020603050405020304" pitchFamily="18" charset="0"/>
            </a:endParaRPr>
          </a:p>
          <a:p>
            <a:pPr algn="ctr"/>
            <a:endParaRPr lang="lv-LV" sz="1600" dirty="0" smtClean="0">
              <a:solidFill>
                <a:schemeClr val="tx1"/>
              </a:solidFill>
              <a:latin typeface="Times New Roman" panose="02020603050405020304" pitchFamily="18" charset="0"/>
              <a:cs typeface="Times New Roman" panose="02020603050405020304" pitchFamily="18" charset="0"/>
            </a:endParaRPr>
          </a:p>
          <a:p>
            <a:pPr algn="ctr"/>
            <a:endParaRPr lang="lv-LV" sz="1600" dirty="0">
              <a:solidFill>
                <a:schemeClr val="tx1"/>
              </a:solidFill>
              <a:latin typeface="Times New Roman" panose="02020603050405020304" pitchFamily="18" charset="0"/>
              <a:cs typeface="Times New Roman" panose="02020603050405020304" pitchFamily="18" charset="0"/>
            </a:endParaRPr>
          </a:p>
          <a:p>
            <a:pPr algn="ctr"/>
            <a:endParaRPr lang="lv-LV" sz="1600" dirty="0" smtClean="0">
              <a:solidFill>
                <a:schemeClr val="tx1"/>
              </a:solidFill>
              <a:latin typeface="Times New Roman" panose="02020603050405020304" pitchFamily="18" charset="0"/>
              <a:cs typeface="Times New Roman" panose="02020603050405020304" pitchFamily="18" charset="0"/>
            </a:endParaRPr>
          </a:p>
          <a:p>
            <a:endParaRPr lang="lv-LV" sz="1600" dirty="0">
              <a:solidFill>
                <a:schemeClr val="tx1"/>
              </a:solidFill>
              <a:latin typeface="Times New Roman" panose="02020603050405020304" pitchFamily="18" charset="0"/>
              <a:cs typeface="Times New Roman" panose="02020603050405020304" pitchFamily="18" charset="0"/>
            </a:endParaRPr>
          </a:p>
          <a:p>
            <a:pPr algn="ctr"/>
            <a:endParaRPr lang="lv-LV" sz="1600" dirty="0">
              <a:solidFill>
                <a:schemeClr val="tx1"/>
              </a:solidFill>
              <a:latin typeface="Times New Roman" panose="02020603050405020304" pitchFamily="18" charset="0"/>
              <a:cs typeface="Times New Roman" panose="02020603050405020304" pitchFamily="18" charset="0"/>
            </a:endParaRPr>
          </a:p>
          <a:p>
            <a:pPr algn="ctr"/>
            <a:endParaRPr lang="lv-LV" sz="1600" dirty="0">
              <a:solidFill>
                <a:schemeClr val="tx1"/>
              </a:solidFill>
              <a:latin typeface="Times New Roman" panose="02020603050405020304" pitchFamily="18" charset="0"/>
              <a:cs typeface="Times New Roman" panose="02020603050405020304" pitchFamily="18" charset="0"/>
            </a:endParaRPr>
          </a:p>
          <a:p>
            <a:pPr algn="ctr"/>
            <a:endParaRPr lang="lv-LV" sz="1600" dirty="0" smtClean="0">
              <a:solidFill>
                <a:schemeClr val="tx1"/>
              </a:solidFill>
              <a:latin typeface="Times New Roman" panose="02020603050405020304" pitchFamily="18" charset="0"/>
              <a:cs typeface="Times New Roman" panose="02020603050405020304" pitchFamily="18" charset="0"/>
            </a:endParaRPr>
          </a:p>
          <a:p>
            <a:pPr algn="ctr"/>
            <a:endParaRPr lang="lv-LV" sz="1600" dirty="0" smtClean="0">
              <a:solidFill>
                <a:schemeClr val="tx1"/>
              </a:solidFill>
              <a:latin typeface="Times New Roman" panose="02020603050405020304" pitchFamily="18" charset="0"/>
              <a:cs typeface="Times New Roman" panose="02020603050405020304" pitchFamily="18" charset="0"/>
            </a:endParaRPr>
          </a:p>
          <a:p>
            <a:pPr algn="ctr"/>
            <a:endParaRPr lang="lv-LV" sz="1600" dirty="0">
              <a:solidFill>
                <a:schemeClr val="tx1"/>
              </a:solidFill>
              <a:latin typeface="Times New Roman" panose="02020603050405020304" pitchFamily="18" charset="0"/>
              <a:cs typeface="Times New Roman" panose="02020603050405020304" pitchFamily="18" charset="0"/>
            </a:endParaRPr>
          </a:p>
          <a:p>
            <a:pPr algn="ctr"/>
            <a:endParaRPr lang="lv-LV" sz="1600" dirty="0" smtClean="0">
              <a:solidFill>
                <a:schemeClr val="tx1"/>
              </a:solidFill>
              <a:latin typeface="Times New Roman" panose="02020603050405020304" pitchFamily="18" charset="0"/>
              <a:cs typeface="Times New Roman" panose="02020603050405020304" pitchFamily="18" charset="0"/>
            </a:endParaRPr>
          </a:p>
          <a:p>
            <a:pPr algn="ctr"/>
            <a:r>
              <a:rPr lang="lv-LV" sz="1600" b="1" dirty="0" smtClean="0">
                <a:solidFill>
                  <a:schemeClr val="tx1"/>
                </a:solidFill>
                <a:latin typeface="Times New Roman" panose="02020603050405020304" pitchFamily="18" charset="0"/>
                <a:cs typeface="Times New Roman" panose="02020603050405020304" pitchFamily="18" charset="0"/>
              </a:rPr>
              <a:t>Projekta</a:t>
            </a:r>
            <a:r>
              <a:rPr lang="lv-LV" sz="1600" b="1" dirty="0">
                <a:solidFill>
                  <a:schemeClr val="tx1"/>
                </a:solidFill>
                <a:latin typeface="Times New Roman" panose="02020603050405020304" pitchFamily="18" charset="0"/>
                <a:cs typeface="Times New Roman" panose="02020603050405020304" pitchFamily="18" charset="0"/>
              </a:rPr>
              <a:t> </a:t>
            </a:r>
            <a:r>
              <a:rPr lang="lv-LV" sz="1600" b="1" dirty="0" smtClean="0">
                <a:solidFill>
                  <a:schemeClr val="tx1"/>
                </a:solidFill>
                <a:latin typeface="Times New Roman" panose="02020603050405020304" pitchFamily="18" charset="0"/>
                <a:cs typeface="Times New Roman" panose="02020603050405020304" pitchFamily="18" charset="0"/>
              </a:rPr>
              <a:t>ilgtspējas nodrošināšana</a:t>
            </a:r>
          </a:p>
          <a:p>
            <a:pPr algn="just"/>
            <a:endParaRPr lang="lv-LV" sz="1600" dirty="0" smtClean="0">
              <a:solidFill>
                <a:schemeClr val="tx1"/>
              </a:solidFill>
              <a:latin typeface="Times New Roman" panose="02020603050405020304" pitchFamily="18" charset="0"/>
              <a:cs typeface="Times New Roman" panose="02020603050405020304" pitchFamily="18" charset="0"/>
            </a:endParaRPr>
          </a:p>
          <a:p>
            <a:pPr algn="ctr"/>
            <a:endParaRPr lang="lv-LV" sz="1600" u="sng" dirty="0">
              <a:solidFill>
                <a:schemeClr val="tx1"/>
              </a:solidFill>
              <a:latin typeface="Times New Roman" panose="02020603050405020304" pitchFamily="18" charset="0"/>
              <a:cs typeface="Times New Roman" panose="02020603050405020304" pitchFamily="18" charset="0"/>
            </a:endParaRPr>
          </a:p>
          <a:p>
            <a:pPr algn="ctr"/>
            <a:endParaRPr lang="lv-LV" sz="1600" u="sng" dirty="0" smtClean="0">
              <a:solidFill>
                <a:schemeClr val="tx1"/>
              </a:solidFill>
              <a:latin typeface="Times New Roman" panose="02020603050405020304" pitchFamily="18" charset="0"/>
              <a:cs typeface="Times New Roman" panose="02020603050405020304" pitchFamily="18" charset="0"/>
            </a:endParaRPr>
          </a:p>
          <a:p>
            <a:pPr algn="just"/>
            <a:endParaRPr lang="lv-LV" sz="1600" dirty="0" smtClean="0"/>
          </a:p>
          <a:p>
            <a:pPr algn="just"/>
            <a:endParaRPr lang="lv-LV" sz="1600" dirty="0"/>
          </a:p>
          <a:p>
            <a:pPr algn="just"/>
            <a:endParaRPr lang="lv-LV" sz="1600" dirty="0" smtClean="0"/>
          </a:p>
          <a:p>
            <a:pPr algn="just"/>
            <a:endParaRPr lang="lv-LV" sz="1600" dirty="0"/>
          </a:p>
          <a:p>
            <a:pPr algn="just"/>
            <a:endParaRPr lang="lv-LV" sz="1600" dirty="0" smtClean="0"/>
          </a:p>
          <a:p>
            <a:pPr algn="just"/>
            <a:endParaRPr lang="lv-LV" sz="1600" dirty="0"/>
          </a:p>
          <a:p>
            <a:pPr algn="just"/>
            <a:endParaRPr lang="lv-LV" sz="1600" dirty="0" smtClean="0"/>
          </a:p>
          <a:p>
            <a:pPr algn="just"/>
            <a:endParaRPr lang="lv-LV" sz="1600" dirty="0"/>
          </a:p>
          <a:p>
            <a:pPr algn="just"/>
            <a:endParaRPr lang="lv-LV" sz="1600" dirty="0" smtClean="0"/>
          </a:p>
          <a:p>
            <a:pPr algn="just"/>
            <a:r>
              <a:rPr lang="lv-LV" sz="1600" dirty="0" smtClean="0"/>
              <a:t>                                       </a:t>
            </a:r>
            <a:endParaRPr lang="lv-LV" sz="1600" dirty="0"/>
          </a:p>
          <a:p>
            <a:pPr algn="just"/>
            <a:endParaRPr lang="lv-LV" sz="1600" dirty="0" smtClean="0"/>
          </a:p>
          <a:p>
            <a:pPr algn="just"/>
            <a:endParaRPr lang="lv-LV" sz="1600" dirty="0"/>
          </a:p>
          <a:p>
            <a:pPr algn="just"/>
            <a:endParaRPr lang="lv-LV" sz="1600" dirty="0" smtClean="0"/>
          </a:p>
          <a:p>
            <a:pPr algn="just"/>
            <a:endParaRPr lang="lv-LV" sz="1600" dirty="0"/>
          </a:p>
        </p:txBody>
      </p:sp>
      <p:sp>
        <p:nvSpPr>
          <p:cNvPr id="7" name="Down Arrow 6"/>
          <p:cNvSpPr/>
          <p:nvPr/>
        </p:nvSpPr>
        <p:spPr>
          <a:xfrm>
            <a:off x="4067943" y="1484784"/>
            <a:ext cx="108012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Rectangle 7"/>
          <p:cNvSpPr/>
          <p:nvPr/>
        </p:nvSpPr>
        <p:spPr>
          <a:xfrm>
            <a:off x="2123728" y="2487063"/>
            <a:ext cx="496855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smtClean="0">
                <a:solidFill>
                  <a:schemeClr val="tx1"/>
                </a:solidFill>
                <a:latin typeface="Times New Roman" panose="02020603050405020304" pitchFamily="18" charset="0"/>
                <a:cs typeface="Times New Roman" panose="02020603050405020304" pitchFamily="18" charset="0"/>
              </a:rPr>
              <a:t>Daudzfunkcionāla sociālo pakalpojumu centra izveide</a:t>
            </a:r>
            <a:endParaRPr lang="lv-LV" sz="1600" dirty="0">
              <a:solidFill>
                <a:schemeClr val="tx1"/>
              </a:solidFill>
              <a:latin typeface="Times New Roman" panose="02020603050405020304" pitchFamily="18" charset="0"/>
              <a:cs typeface="Times New Roman" panose="02020603050405020304" pitchFamily="18" charset="0"/>
            </a:endParaRPr>
          </a:p>
        </p:txBody>
      </p:sp>
      <p:sp>
        <p:nvSpPr>
          <p:cNvPr id="9" name="Oval 8"/>
          <p:cNvSpPr/>
          <p:nvPr/>
        </p:nvSpPr>
        <p:spPr>
          <a:xfrm>
            <a:off x="1324576" y="3726160"/>
            <a:ext cx="1800200"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smtClean="0">
                <a:solidFill>
                  <a:schemeClr val="tx1"/>
                </a:solidFill>
                <a:latin typeface="Times New Roman" panose="02020603050405020304" pitchFamily="18" charset="0"/>
                <a:cs typeface="Times New Roman" panose="02020603050405020304" pitchFamily="18" charset="0"/>
              </a:rPr>
              <a:t>Patversmes pakalpojums</a:t>
            </a:r>
            <a:endParaRPr lang="lv-LV" sz="1600" dirty="0">
              <a:solidFill>
                <a:schemeClr val="tx1"/>
              </a:solidFill>
              <a:latin typeface="Times New Roman" panose="02020603050405020304" pitchFamily="18" charset="0"/>
              <a:cs typeface="Times New Roman" panose="02020603050405020304" pitchFamily="18" charset="0"/>
            </a:endParaRPr>
          </a:p>
        </p:txBody>
      </p:sp>
      <p:sp>
        <p:nvSpPr>
          <p:cNvPr id="10" name="Oval 9"/>
          <p:cNvSpPr/>
          <p:nvPr/>
        </p:nvSpPr>
        <p:spPr>
          <a:xfrm>
            <a:off x="3782172" y="3835177"/>
            <a:ext cx="2085972"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smtClean="0">
                <a:solidFill>
                  <a:schemeClr val="tx1"/>
                </a:solidFill>
                <a:latin typeface="Times New Roman" panose="02020603050405020304" pitchFamily="18" charset="0"/>
                <a:cs typeface="Times New Roman" panose="02020603050405020304" pitchFamily="18" charset="0"/>
              </a:rPr>
              <a:t>Sociālās rehabilitācijas pakalpojums</a:t>
            </a:r>
            <a:endParaRPr lang="lv-LV" sz="1600" dirty="0">
              <a:solidFill>
                <a:schemeClr val="tx1"/>
              </a:solidFill>
              <a:latin typeface="Times New Roman" panose="02020603050405020304" pitchFamily="18" charset="0"/>
              <a:cs typeface="Times New Roman" panose="02020603050405020304" pitchFamily="18" charset="0"/>
            </a:endParaRPr>
          </a:p>
        </p:txBody>
      </p:sp>
      <p:sp>
        <p:nvSpPr>
          <p:cNvPr id="11" name="Oval 10"/>
          <p:cNvSpPr/>
          <p:nvPr/>
        </p:nvSpPr>
        <p:spPr>
          <a:xfrm>
            <a:off x="6517787" y="3824101"/>
            <a:ext cx="1800200"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smtClean="0">
                <a:solidFill>
                  <a:schemeClr val="tx1"/>
                </a:solidFill>
                <a:latin typeface="Times New Roman" panose="02020603050405020304" pitchFamily="18" charset="0"/>
                <a:cs typeface="Times New Roman" panose="02020603050405020304" pitchFamily="18" charset="0"/>
              </a:rPr>
              <a:t>Higiēnas pakalpojums</a:t>
            </a:r>
            <a:endParaRPr lang="lv-LV" sz="1600" dirty="0">
              <a:solidFill>
                <a:schemeClr val="tx1"/>
              </a:solidFill>
              <a:latin typeface="Times New Roman" panose="02020603050405020304" pitchFamily="18" charset="0"/>
              <a:cs typeface="Times New Roman" panose="02020603050405020304" pitchFamily="18" charset="0"/>
            </a:endParaRPr>
          </a:p>
        </p:txBody>
      </p:sp>
      <p:sp>
        <p:nvSpPr>
          <p:cNvPr id="12" name="Curved Right Arrow 11"/>
          <p:cNvSpPr/>
          <p:nvPr/>
        </p:nvSpPr>
        <p:spPr>
          <a:xfrm>
            <a:off x="611560" y="3132915"/>
            <a:ext cx="731520" cy="93610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chemeClr val="tx1"/>
              </a:solidFill>
            </a:endParaRPr>
          </a:p>
        </p:txBody>
      </p:sp>
      <p:sp>
        <p:nvSpPr>
          <p:cNvPr id="15" name="Curved Right Arrow 14"/>
          <p:cNvSpPr/>
          <p:nvPr/>
        </p:nvSpPr>
        <p:spPr>
          <a:xfrm>
            <a:off x="3079748" y="3212976"/>
            <a:ext cx="731520" cy="93610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chemeClr val="tx1"/>
              </a:solidFill>
            </a:endParaRPr>
          </a:p>
        </p:txBody>
      </p:sp>
      <p:sp>
        <p:nvSpPr>
          <p:cNvPr id="16" name="Curved Right Arrow 15"/>
          <p:cNvSpPr/>
          <p:nvPr/>
        </p:nvSpPr>
        <p:spPr>
          <a:xfrm>
            <a:off x="5649864" y="3318735"/>
            <a:ext cx="731520" cy="93610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chemeClr val="tx1"/>
              </a:solidFill>
            </a:endParaRPr>
          </a:p>
        </p:txBody>
      </p:sp>
      <p:sp>
        <p:nvSpPr>
          <p:cNvPr id="13" name="Oval 10"/>
          <p:cNvSpPr/>
          <p:nvPr/>
        </p:nvSpPr>
        <p:spPr>
          <a:xfrm>
            <a:off x="3248815" y="4941168"/>
            <a:ext cx="3171042" cy="11553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600" dirty="0" smtClean="0">
                <a:solidFill>
                  <a:schemeClr val="tx1"/>
                </a:solidFill>
                <a:latin typeface="Times New Roman" panose="02020603050405020304" pitchFamily="18" charset="0"/>
                <a:cs typeface="Times New Roman" panose="02020603050405020304" pitchFamily="18" charset="0"/>
              </a:rPr>
              <a:t>Atkarību profilakses kaitējuma mazināšanas pakalpojumi</a:t>
            </a:r>
            <a:endParaRPr lang="lv-LV" sz="1600" dirty="0">
              <a:solidFill>
                <a:schemeClr val="tx1"/>
              </a:solidFill>
              <a:latin typeface="Times New Roman" panose="02020603050405020304" pitchFamily="18" charset="0"/>
              <a:cs typeface="Times New Roman" panose="02020603050405020304" pitchFamily="18" charset="0"/>
            </a:endParaRPr>
          </a:p>
        </p:txBody>
      </p:sp>
      <p:sp>
        <p:nvSpPr>
          <p:cNvPr id="14" name="Curved Right Arrow 14"/>
          <p:cNvSpPr/>
          <p:nvPr/>
        </p:nvSpPr>
        <p:spPr>
          <a:xfrm>
            <a:off x="3002168" y="4254839"/>
            <a:ext cx="731520" cy="93610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chemeClr val="tx1"/>
              </a:solidFill>
            </a:endParaRPr>
          </a:p>
        </p:txBody>
      </p:sp>
    </p:spTree>
    <p:extLst>
      <p:ext uri="{BB962C8B-B14F-4D97-AF65-F5344CB8AC3E}">
        <p14:creationId xmlns:p14="http://schemas.microsoft.com/office/powerpoint/2010/main" val="3948886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30896"/>
          </a:xfrm>
        </p:spPr>
        <p:txBody>
          <a:bodyPr>
            <a:normAutofit/>
          </a:bodyPr>
          <a:lstStyle/>
          <a:p>
            <a:pPr marL="0" indent="0">
              <a:buNone/>
            </a:pPr>
            <a:endParaRPr lang="lv-LV" sz="1600" dirty="0" smtClean="0">
              <a:latin typeface="Times New Roman" panose="02020603050405020304" pitchFamily="18" charset="0"/>
              <a:cs typeface="Times New Roman" panose="02020603050405020304" pitchFamily="18" charset="0"/>
            </a:endParaRPr>
          </a:p>
          <a:p>
            <a:pPr marL="0" indent="0">
              <a:buNone/>
            </a:pPr>
            <a:r>
              <a:rPr lang="lv-LV" sz="1800" b="1" dirty="0">
                <a:latin typeface="Times New Roman" panose="02020603050405020304" pitchFamily="18" charset="0"/>
                <a:cs typeface="Times New Roman" panose="02020603050405020304" pitchFamily="18" charset="0"/>
              </a:rPr>
              <a:t>Sociālās rehabilitācijas pakalpojumu ir tiesības </a:t>
            </a:r>
            <a:r>
              <a:rPr lang="lv-LV" sz="1800" b="1" dirty="0" smtClean="0">
                <a:latin typeface="Times New Roman" panose="02020603050405020304" pitchFamily="18" charset="0"/>
                <a:cs typeface="Times New Roman" panose="02020603050405020304" pitchFamily="18" charset="0"/>
              </a:rPr>
              <a:t>saņemt</a:t>
            </a:r>
            <a:endParaRPr lang="lv-LV" sz="1800" b="1" dirty="0">
              <a:latin typeface="Times New Roman" panose="02020603050405020304" pitchFamily="18" charset="0"/>
              <a:cs typeface="Times New Roman" panose="02020603050405020304" pitchFamily="18" charset="0"/>
            </a:endParaRPr>
          </a:p>
          <a:p>
            <a:pPr marL="0" indent="0">
              <a:buNone/>
            </a:pPr>
            <a:endParaRPr lang="lv-LV" sz="1600" dirty="0" smtClean="0">
              <a:latin typeface="Times New Roman" panose="02020603050405020304" pitchFamily="18" charset="0"/>
              <a:cs typeface="Times New Roman" panose="02020603050405020304" pitchFamily="18" charset="0"/>
            </a:endParaRPr>
          </a:p>
          <a:p>
            <a:pPr>
              <a:buClrTx/>
            </a:pPr>
            <a:r>
              <a:rPr lang="lv-LV" sz="1800" dirty="0" smtClean="0">
                <a:latin typeface="Times New Roman" panose="02020603050405020304" pitchFamily="18" charset="0"/>
                <a:cs typeface="Times New Roman" panose="02020603050405020304" pitchFamily="18" charset="0"/>
              </a:rPr>
              <a:t>ilgstošajiem  bezdarbniekiem</a:t>
            </a:r>
            <a:endParaRPr lang="lv-LV" sz="1800" dirty="0">
              <a:latin typeface="Times New Roman" panose="02020603050405020304" pitchFamily="18" charset="0"/>
              <a:cs typeface="Times New Roman" panose="02020603050405020304" pitchFamily="18" charset="0"/>
            </a:endParaRPr>
          </a:p>
          <a:p>
            <a:pPr>
              <a:buClrTx/>
            </a:pPr>
            <a:r>
              <a:rPr lang="lv-LV" sz="1800" dirty="0" smtClean="0">
                <a:latin typeface="Times New Roman" panose="02020603050405020304" pitchFamily="18" charset="0"/>
                <a:cs typeface="Times New Roman" panose="02020603050405020304" pitchFamily="18" charset="0"/>
              </a:rPr>
              <a:t>personām </a:t>
            </a:r>
            <a:r>
              <a:rPr lang="lv-LV" sz="1800" dirty="0">
                <a:latin typeface="Times New Roman" panose="02020603050405020304" pitchFamily="18" charset="0"/>
                <a:cs typeface="Times New Roman" panose="02020603050405020304" pitchFamily="18" charset="0"/>
              </a:rPr>
              <a:t>ar funkcionāliem traucējumiem</a:t>
            </a:r>
          </a:p>
          <a:p>
            <a:pPr>
              <a:buClrTx/>
            </a:pPr>
            <a:r>
              <a:rPr lang="lv-LV" sz="1800" dirty="0" smtClean="0">
                <a:latin typeface="Times New Roman" panose="02020603050405020304" pitchFamily="18" charset="0"/>
                <a:cs typeface="Times New Roman" panose="02020603050405020304" pitchFamily="18" charset="0"/>
              </a:rPr>
              <a:t>personām </a:t>
            </a:r>
            <a:r>
              <a:rPr lang="lv-LV" sz="1800" dirty="0">
                <a:latin typeface="Times New Roman" panose="02020603050405020304" pitchFamily="18" charset="0"/>
                <a:cs typeface="Times New Roman" panose="02020603050405020304" pitchFamily="18" charset="0"/>
              </a:rPr>
              <a:t>bez pastāvīgas dzīvesvietas </a:t>
            </a:r>
          </a:p>
          <a:p>
            <a:pPr>
              <a:buClrTx/>
            </a:pPr>
            <a:r>
              <a:rPr lang="lv-LV" sz="1800" dirty="0" smtClean="0">
                <a:latin typeface="Times New Roman" panose="02020603050405020304" pitchFamily="18" charset="0"/>
                <a:cs typeface="Times New Roman" panose="02020603050405020304" pitchFamily="18" charset="0"/>
              </a:rPr>
              <a:t>personām </a:t>
            </a:r>
            <a:r>
              <a:rPr lang="lv-LV" sz="1800" dirty="0">
                <a:latin typeface="Times New Roman" panose="02020603050405020304" pitchFamily="18" charset="0"/>
                <a:cs typeface="Times New Roman" panose="02020603050405020304" pitchFamily="18" charset="0"/>
              </a:rPr>
              <a:t>pēc brīvības atņemšanas soda izciešanas </a:t>
            </a:r>
          </a:p>
          <a:p>
            <a:pPr>
              <a:buClrTx/>
            </a:pPr>
            <a:r>
              <a:rPr lang="lv-LV" sz="1800" dirty="0" smtClean="0">
                <a:latin typeface="Times New Roman" panose="02020603050405020304" pitchFamily="18" charset="0"/>
                <a:cs typeface="Times New Roman" panose="02020603050405020304" pitchFamily="18" charset="0"/>
              </a:rPr>
              <a:t>personām, </a:t>
            </a:r>
            <a:r>
              <a:rPr lang="lv-LV" sz="1800" dirty="0">
                <a:latin typeface="Times New Roman" panose="02020603050405020304" pitchFamily="18" charset="0"/>
                <a:cs typeface="Times New Roman" panose="02020603050405020304" pitchFamily="18" charset="0"/>
              </a:rPr>
              <a:t>kurām izveidojusies atkarība no psihoaktīvām vielām</a:t>
            </a:r>
            <a:endParaRPr lang="lv-LV" sz="1800" dirty="0"/>
          </a:p>
          <a:p>
            <a:pPr marL="0" indent="0">
              <a:buNone/>
            </a:pPr>
            <a:endParaRPr lang="lv-LV" sz="1600" dirty="0" smtClean="0">
              <a:latin typeface="Times New Roman" panose="02020603050405020304" pitchFamily="18" charset="0"/>
              <a:cs typeface="Times New Roman" panose="02020603050405020304" pitchFamily="18" charset="0"/>
            </a:endParaRPr>
          </a:p>
          <a:p>
            <a:pPr marL="0" indent="0">
              <a:buNone/>
            </a:pPr>
            <a:r>
              <a:rPr lang="lv-LV" sz="1800" b="1" dirty="0" smtClean="0">
                <a:latin typeface="Times New Roman" panose="02020603050405020304" pitchFamily="18" charset="0"/>
                <a:cs typeface="Times New Roman" panose="02020603050405020304" pitchFamily="18" charset="0"/>
              </a:rPr>
              <a:t>Sociālās rehabilitācijas pakalpojuma sniegšanas ietvaros klientam</a:t>
            </a:r>
          </a:p>
          <a:p>
            <a:pPr marL="0" indent="0">
              <a:buNone/>
            </a:pPr>
            <a:endParaRPr lang="lv-LV" sz="1800" dirty="0" smtClean="0">
              <a:latin typeface="Times New Roman" panose="02020603050405020304" pitchFamily="18" charset="0"/>
              <a:cs typeface="Times New Roman" panose="02020603050405020304" pitchFamily="18" charset="0"/>
            </a:endParaRPr>
          </a:p>
          <a:p>
            <a:pPr>
              <a:buClrTx/>
            </a:pPr>
            <a:r>
              <a:rPr lang="lv-LV" sz="1800" dirty="0" smtClean="0">
                <a:latin typeface="Times New Roman" panose="02020603050405020304" pitchFamily="18" charset="0"/>
                <a:cs typeface="Times New Roman" panose="02020603050405020304" pitchFamily="18" charset="0"/>
              </a:rPr>
              <a:t>Sociālo gadījumu vadīšana</a:t>
            </a:r>
          </a:p>
          <a:p>
            <a:pPr>
              <a:buClrTx/>
            </a:pPr>
            <a:r>
              <a:rPr lang="lv-LV" sz="1800" dirty="0" smtClean="0">
                <a:latin typeface="Times New Roman" panose="02020603050405020304" pitchFamily="18" charset="0"/>
                <a:cs typeface="Times New Roman" panose="02020603050405020304" pitchFamily="18" charset="0"/>
              </a:rPr>
              <a:t>Atbalsta/pašpalīdzības grupas</a:t>
            </a:r>
          </a:p>
          <a:p>
            <a:pPr>
              <a:buClrTx/>
            </a:pPr>
            <a:r>
              <a:rPr lang="lv-LV" sz="1800" dirty="0" smtClean="0">
                <a:latin typeface="Times New Roman" panose="02020603050405020304" pitchFamily="18" charset="0"/>
                <a:cs typeface="Times New Roman" panose="02020603050405020304" pitchFamily="18" charset="0"/>
              </a:rPr>
              <a:t>Speciālistu konsultācijas</a:t>
            </a:r>
          </a:p>
          <a:p>
            <a:pPr>
              <a:buClrTx/>
            </a:pPr>
            <a:r>
              <a:rPr lang="lv-LV" sz="1800" dirty="0" smtClean="0">
                <a:latin typeface="Times New Roman" panose="02020603050405020304" pitchFamily="18" charset="0"/>
                <a:cs typeface="Times New Roman" panose="02020603050405020304" pitchFamily="18" charset="0"/>
              </a:rPr>
              <a:t>Lekcijas</a:t>
            </a:r>
          </a:p>
          <a:p>
            <a:pPr>
              <a:buClrTx/>
            </a:pPr>
            <a:r>
              <a:rPr lang="lv-LV" sz="1800" dirty="0" smtClean="0">
                <a:latin typeface="Times New Roman" panose="02020603050405020304" pitchFamily="18" charset="0"/>
                <a:cs typeface="Times New Roman" panose="02020603050405020304" pitchFamily="18" charset="0"/>
              </a:rPr>
              <a:t>Nodarbības </a:t>
            </a:r>
          </a:p>
          <a:p>
            <a:pPr marL="0" indent="0">
              <a:buNone/>
            </a:pPr>
            <a:endParaRPr lang="lv-LV"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856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02904"/>
          </a:xfrm>
        </p:spPr>
        <p:txBody>
          <a:bodyPr>
            <a:normAutofit/>
          </a:bodyPr>
          <a:lstStyle/>
          <a:p>
            <a:pPr marL="0" indent="0">
              <a:buNone/>
            </a:pPr>
            <a:endParaRPr lang="lv-LV" sz="1800" dirty="0" smtClean="0">
              <a:latin typeface="Times New Roman" panose="02020603050405020304" pitchFamily="18" charset="0"/>
              <a:cs typeface="Times New Roman" panose="02020603050405020304" pitchFamily="18" charset="0"/>
            </a:endParaRPr>
          </a:p>
          <a:p>
            <a:pPr marL="0" indent="0">
              <a:buNone/>
            </a:pPr>
            <a:r>
              <a:rPr lang="lv-LV" sz="1800" dirty="0" smtClean="0">
                <a:latin typeface="Times New Roman" panose="02020603050405020304" pitchFamily="18" charset="0"/>
                <a:cs typeface="Times New Roman" panose="02020603050405020304" pitchFamily="18" charset="0"/>
              </a:rPr>
              <a:t>Izaicinājumi</a:t>
            </a:r>
          </a:p>
          <a:p>
            <a:pPr marL="0" indent="0">
              <a:buNone/>
            </a:pPr>
            <a:endParaRPr lang="lv-LV" sz="1800" dirty="0">
              <a:latin typeface="Times New Roman" panose="02020603050405020304" pitchFamily="18" charset="0"/>
              <a:cs typeface="Times New Roman" panose="02020603050405020304" pitchFamily="18" charset="0"/>
            </a:endParaRPr>
          </a:p>
          <a:p>
            <a:pPr marL="0" indent="0">
              <a:buNone/>
            </a:pPr>
            <a:r>
              <a:rPr lang="lv-LV" sz="1800" dirty="0" smtClean="0">
                <a:latin typeface="Times New Roman" panose="02020603050405020304" pitchFamily="18" charset="0"/>
                <a:cs typeface="Times New Roman" panose="02020603050405020304" pitchFamily="18" charset="0"/>
              </a:rPr>
              <a:t>Speciālistu darba pieredze un atbilstošas prasmes</a:t>
            </a:r>
          </a:p>
          <a:p>
            <a:pPr marL="0" indent="0">
              <a:buNone/>
            </a:pPr>
            <a:r>
              <a:rPr lang="lv-LV" sz="1800" dirty="0" smtClean="0">
                <a:latin typeface="Times New Roman" panose="02020603050405020304" pitchFamily="18" charset="0"/>
                <a:cs typeface="Times New Roman" panose="02020603050405020304" pitchFamily="18" charset="0"/>
              </a:rPr>
              <a:t>Mērķa grupas iesaistīšana aktivitātēs</a:t>
            </a:r>
          </a:p>
          <a:p>
            <a:pPr marL="0" indent="0">
              <a:buNone/>
            </a:pPr>
            <a:r>
              <a:rPr lang="lv-LV" sz="1800" dirty="0" smtClean="0">
                <a:latin typeface="Times New Roman" panose="02020603050405020304" pitchFamily="18" charset="0"/>
                <a:cs typeface="Times New Roman" panose="02020603050405020304" pitchFamily="18" charset="0"/>
              </a:rPr>
              <a:t>Pakalpojuma attīstības plānošana</a:t>
            </a:r>
          </a:p>
          <a:p>
            <a:pPr marL="0" indent="0">
              <a:buNone/>
            </a:pPr>
            <a:r>
              <a:rPr lang="lv-LV" sz="1800" dirty="0" smtClean="0">
                <a:latin typeface="Times New Roman" panose="02020603050405020304" pitchFamily="18" charset="0"/>
                <a:cs typeface="Times New Roman" panose="02020603050405020304" pitchFamily="18" charset="0"/>
              </a:rPr>
              <a:t>Administratīvā slodze</a:t>
            </a:r>
          </a:p>
          <a:p>
            <a:pPr marL="0" indent="0">
              <a:buNone/>
            </a:pPr>
            <a:endParaRPr lang="lv-LV" sz="1800" dirty="0" smtClean="0">
              <a:latin typeface="Times New Roman" panose="02020603050405020304" pitchFamily="18" charset="0"/>
              <a:cs typeface="Times New Roman" panose="02020603050405020304" pitchFamily="18" charset="0"/>
            </a:endParaRPr>
          </a:p>
          <a:p>
            <a:pPr marL="0" indent="0">
              <a:buNone/>
            </a:pPr>
            <a:r>
              <a:rPr lang="lv-LV" sz="1800" dirty="0" smtClean="0">
                <a:latin typeface="Times New Roman" panose="02020603050405020304" pitchFamily="18" charset="0"/>
                <a:cs typeface="Times New Roman" panose="02020603050405020304" pitchFamily="18" charset="0"/>
              </a:rPr>
              <a:t>Ieguvumi</a:t>
            </a:r>
          </a:p>
          <a:p>
            <a:pPr marL="0" indent="0">
              <a:buNone/>
            </a:pPr>
            <a:endParaRPr lang="lv-LV" sz="1800" dirty="0" smtClean="0">
              <a:latin typeface="Times New Roman" panose="02020603050405020304" pitchFamily="18" charset="0"/>
              <a:cs typeface="Times New Roman" panose="02020603050405020304" pitchFamily="18" charset="0"/>
            </a:endParaRPr>
          </a:p>
          <a:p>
            <a:pPr marL="0" indent="0">
              <a:buNone/>
            </a:pPr>
            <a:r>
              <a:rPr lang="lv-LV" sz="1800" dirty="0" smtClean="0">
                <a:latin typeface="Times New Roman" panose="02020603050405020304" pitchFamily="18" charset="0"/>
                <a:cs typeface="Times New Roman" panose="02020603050405020304" pitchFamily="18" charset="0"/>
              </a:rPr>
              <a:t>Sociālās rehabilitācijas programma mērķauditorijai</a:t>
            </a:r>
          </a:p>
          <a:p>
            <a:pPr marL="0" indent="0">
              <a:buNone/>
            </a:pPr>
            <a:r>
              <a:rPr lang="lv-LV" sz="1800" dirty="0" smtClean="0">
                <a:latin typeface="Times New Roman" panose="02020603050405020304" pitchFamily="18" charset="0"/>
                <a:cs typeface="Times New Roman" panose="02020603050405020304" pitchFamily="18" charset="0"/>
              </a:rPr>
              <a:t>Resurss klientu aktivizēšanai savas problēmsituācijas risināšanai </a:t>
            </a:r>
            <a:endParaRPr lang="lv-LV" sz="1800" dirty="0">
              <a:latin typeface="Times New Roman" panose="02020603050405020304" pitchFamily="18" charset="0"/>
              <a:cs typeface="Times New Roman" panose="02020603050405020304" pitchFamily="18" charset="0"/>
            </a:endParaRPr>
          </a:p>
          <a:p>
            <a:pPr marL="0" indent="0">
              <a:buNone/>
            </a:pPr>
            <a:r>
              <a:rPr lang="lv-LV" sz="1800" dirty="0" smtClean="0">
                <a:latin typeface="Times New Roman" panose="02020603050405020304" pitchFamily="18" charset="0"/>
                <a:cs typeface="Times New Roman" panose="02020603050405020304" pitchFamily="18" charset="0"/>
              </a:rPr>
              <a:t>Izpratne par </a:t>
            </a:r>
            <a:r>
              <a:rPr lang="lv-LV" sz="1800" dirty="0" err="1" smtClean="0">
                <a:latin typeface="Times New Roman" panose="02020603050405020304" pitchFamily="18" charset="0"/>
                <a:cs typeface="Times New Roman" panose="02020603050405020304" pitchFamily="18" charset="0"/>
              </a:rPr>
              <a:t>starpprofesionālas</a:t>
            </a:r>
            <a:r>
              <a:rPr lang="lv-LV" sz="1800" dirty="0" smtClean="0">
                <a:latin typeface="Times New Roman" panose="02020603050405020304" pitchFamily="18" charset="0"/>
                <a:cs typeface="Times New Roman" panose="02020603050405020304" pitchFamily="18" charset="0"/>
              </a:rPr>
              <a:t> pieejas efektivitāti sociālo gadījumu risināšanā</a:t>
            </a:r>
          </a:p>
          <a:p>
            <a:pPr marL="0" indent="0">
              <a:buNone/>
            </a:pPr>
            <a:r>
              <a:rPr lang="lv-LV" sz="1800" dirty="0" smtClean="0">
                <a:latin typeface="Times New Roman" panose="02020603050405020304" pitchFamily="18" charset="0"/>
                <a:cs typeface="Times New Roman" panose="02020603050405020304" pitchFamily="18" charset="0"/>
              </a:rPr>
              <a:t>Rehabilitācijas pabalsta ieviešana klientu mobilitātes nodrošināšanai</a:t>
            </a:r>
          </a:p>
          <a:p>
            <a:pPr marL="0" indent="0">
              <a:buNone/>
            </a:pPr>
            <a:r>
              <a:rPr lang="lv-LV" sz="1800" dirty="0" smtClean="0">
                <a:latin typeface="Times New Roman" panose="02020603050405020304" pitchFamily="18" charset="0"/>
                <a:cs typeface="Times New Roman" panose="02020603050405020304" pitchFamily="18" charset="0"/>
              </a:rPr>
              <a:t>Mērķauditorijas sasniegtie rezultāti</a:t>
            </a:r>
            <a:endParaRPr lang="lv-LV" sz="1800" dirty="0">
              <a:latin typeface="Times New Roman" panose="02020603050405020304" pitchFamily="18" charset="0"/>
              <a:cs typeface="Times New Roman" panose="02020603050405020304" pitchFamily="18" charset="0"/>
            </a:endParaRPr>
          </a:p>
          <a:p>
            <a:pPr marL="0" indent="0">
              <a:buNone/>
            </a:pPr>
            <a:endParaRPr lang="lv-LV" sz="1800" dirty="0">
              <a:latin typeface="Times New Roman" panose="02020603050405020304" pitchFamily="18" charset="0"/>
              <a:cs typeface="Times New Roman" panose="02020603050405020304" pitchFamily="18" charset="0"/>
            </a:endParaRPr>
          </a:p>
          <a:p>
            <a:pPr marL="0" indent="0">
              <a:buNone/>
            </a:pPr>
            <a:endParaRPr lang="lv-LV"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6235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3059832" y="1556792"/>
            <a:ext cx="3060700" cy="265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Virsraksts 5"/>
          <p:cNvSpPr>
            <a:spLocks noGrp="1"/>
          </p:cNvSpPr>
          <p:nvPr>
            <p:ph type="ctrTitle" idx="4294967295"/>
          </p:nvPr>
        </p:nvSpPr>
        <p:spPr>
          <a:xfrm>
            <a:off x="1371600" y="620713"/>
            <a:ext cx="7772400" cy="749300"/>
          </a:xfrm>
        </p:spPr>
        <p:txBody>
          <a:bodyPr>
            <a:normAutofit/>
          </a:bodyPr>
          <a:lstStyle/>
          <a:p>
            <a:r>
              <a:rPr lang="lv-LV" dirty="0" smtClean="0"/>
              <a:t>Paldies par uzmanību!</a:t>
            </a:r>
            <a:endParaRPr lang="lv-LV" dirty="0"/>
          </a:p>
        </p:txBody>
      </p:sp>
      <p:sp>
        <p:nvSpPr>
          <p:cNvPr id="8" name="Apakšvirsraksts 7"/>
          <p:cNvSpPr>
            <a:spLocks noGrp="1"/>
          </p:cNvSpPr>
          <p:nvPr>
            <p:ph type="subTitle" idx="4294967295"/>
          </p:nvPr>
        </p:nvSpPr>
        <p:spPr>
          <a:xfrm>
            <a:off x="1691680" y="4725144"/>
            <a:ext cx="5864696" cy="914400"/>
          </a:xfrm>
        </p:spPr>
        <p:txBody>
          <a:bodyPr>
            <a:normAutofit fontScale="62500" lnSpcReduction="20000"/>
          </a:bodyPr>
          <a:lstStyle/>
          <a:p>
            <a:pPr marL="0" indent="0" algn="ctr">
              <a:buNone/>
            </a:pPr>
            <a:r>
              <a:rPr lang="lv-LV" b="1" dirty="0" smtClean="0">
                <a:solidFill>
                  <a:schemeClr val="accent1"/>
                </a:solidFill>
                <a:latin typeface="Times New Roman" panose="02020603050405020304" pitchFamily="18" charset="0"/>
                <a:cs typeface="Times New Roman" panose="02020603050405020304" pitchFamily="18" charset="0"/>
              </a:rPr>
              <a:t>Ina Dreimane</a:t>
            </a:r>
          </a:p>
          <a:p>
            <a:pPr marL="0" indent="0" algn="ctr">
              <a:buNone/>
            </a:pPr>
            <a:r>
              <a:rPr lang="lv-LV" b="1" dirty="0" smtClean="0">
                <a:solidFill>
                  <a:schemeClr val="accent1"/>
                </a:solidFill>
                <a:latin typeface="Times New Roman" panose="02020603050405020304" pitchFamily="18" charset="0"/>
                <a:cs typeface="Times New Roman" panose="02020603050405020304" pitchFamily="18" charset="0"/>
              </a:rPr>
              <a:t>Sociālo pakalpojumu nodaļas vadītāja</a:t>
            </a:r>
          </a:p>
          <a:p>
            <a:pPr marL="0" indent="0" algn="ctr">
              <a:buNone/>
            </a:pPr>
            <a:r>
              <a:rPr lang="lv-LV" b="1" dirty="0" smtClean="0">
                <a:solidFill>
                  <a:schemeClr val="accent1"/>
                </a:solidFill>
                <a:latin typeface="Times New Roman" panose="02020603050405020304" pitchFamily="18" charset="0"/>
                <a:cs typeface="Times New Roman" panose="02020603050405020304" pitchFamily="18" charset="0"/>
              </a:rPr>
              <a:t>mob.26310126</a:t>
            </a:r>
            <a:endParaRPr lang="lv-LV"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32604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220</TotalTime>
  <Words>349</Words>
  <Application>Microsoft Office PowerPoint</Application>
  <PresentationFormat>On-screen Show (4:3)</PresentationFormat>
  <Paragraphs>128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Times New Roman</vt:lpstr>
      <vt:lpstr>Verdana</vt:lpstr>
      <vt:lpstr>Wingdings 2</vt:lpstr>
      <vt:lpstr>Aspect</vt:lpstr>
      <vt:lpstr>Inovācija sociālo pakalpojumu nodrošināšanā Talsu novadā –  sociālās  rehabilitācijas pakalpojums  (Daudzfunkcionālais sociālo pakalpojumu centrs) 01.10.2012.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Paldies par uzmanību!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Ina Dreimane</dc:creator>
  <cp:lastModifiedBy>Zane Dūze</cp:lastModifiedBy>
  <cp:revision>22</cp:revision>
  <dcterms:created xsi:type="dcterms:W3CDTF">2015-02-25T11:54:43Z</dcterms:created>
  <dcterms:modified xsi:type="dcterms:W3CDTF">2015-03-09T09:55:08Z</dcterms:modified>
</cp:coreProperties>
</file>