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8" r:id="rId3"/>
    <p:sldId id="260" r:id="rId4"/>
    <p:sldId id="261" r:id="rId5"/>
    <p:sldId id="262" r:id="rId6"/>
    <p:sldId id="263" r:id="rId7"/>
    <p:sldId id="276"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a:srgbClr val="003A78"/>
    <a:srgbClr val="002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6" autoAdjust="0"/>
    <p:restoredTop sz="94660"/>
  </p:normalViewPr>
  <p:slideViewPr>
    <p:cSldViewPr snapToGrid="0" snapToObjects="1">
      <p:cViewPr varScale="1">
        <p:scale>
          <a:sx n="56" d="100"/>
          <a:sy n="56" d="100"/>
        </p:scale>
        <p:origin x="150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F9CAA4-D264-4AD3-B51E-D47AE9F08268}" type="datetimeFigureOut">
              <a:rPr lang="fr-FR"/>
              <a:pPr>
                <a:defRPr/>
              </a:pPr>
              <a:t>09/03/2015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093A3F-884E-4302-BBA2-242AABBE1593}" type="slidenum">
              <a:rPr lang="fr-FR"/>
              <a:pPr>
                <a:defRPr/>
              </a:pPr>
              <a:t>‹#›</a:t>
            </a:fld>
            <a:endParaRPr lang="fr-FR"/>
          </a:p>
        </p:txBody>
      </p:sp>
    </p:spTree>
    <p:extLst>
      <p:ext uri="{BB962C8B-B14F-4D97-AF65-F5344CB8AC3E}">
        <p14:creationId xmlns:p14="http://schemas.microsoft.com/office/powerpoint/2010/main" val="296329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1E3A332-C4DD-40A5-9E5C-3BB6C2AFD4CC}" type="datetimeFigureOut">
              <a:rPr lang="fr-FR"/>
              <a:pPr>
                <a:defRPr/>
              </a:pPr>
              <a:t>09/03/2015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BCEB2A-038C-4EFF-BE92-5E0974619DDE}" type="slidenum">
              <a:rPr lang="fr-FR"/>
              <a:pPr>
                <a:defRPr/>
              </a:pPr>
              <a:t>‹#›</a:t>
            </a:fld>
            <a:endParaRPr lang="fr-FR"/>
          </a:p>
        </p:txBody>
      </p:sp>
    </p:spTree>
    <p:extLst>
      <p:ext uri="{BB962C8B-B14F-4D97-AF65-F5344CB8AC3E}">
        <p14:creationId xmlns:p14="http://schemas.microsoft.com/office/powerpoint/2010/main" val="21680918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EB609A-F07F-4465-BFB4-78287CAC0606}" type="datetimeFigureOut">
              <a:rPr lang="fr-FR"/>
              <a:pPr>
                <a:defRPr/>
              </a:pPr>
              <a:t>09/03/2015</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699A08-7CC5-4E87-AE99-530AD361FF49}"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322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5CEEA83-6938-47E7-B37D-E31CCB4E4613}" type="datetimeFigureOut">
              <a:rPr lang="fr-FR"/>
              <a:pPr>
                <a:defRPr/>
              </a:pPr>
              <a:t>09/03/2015</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7C8B6ED-A412-491B-AC03-CB8A5FAF05B9}"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162D234-23A2-43C6-AEA3-FF9C32F4C0A6}" type="datetimeFigureOut">
              <a:rPr lang="fr-FR"/>
              <a:pPr>
                <a:defRPr/>
              </a:pPr>
              <a:t>09/03/2015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7220256-E0BE-4748-B626-158B7B203234}"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BA78708-BFAA-4DE0-AD29-9D0D54E73097}" type="datetimeFigureOut">
              <a:rPr lang="fr-FR"/>
              <a:pPr>
                <a:defRPr/>
              </a:pPr>
              <a:t>09/03/2015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6F5BBBA-CF90-4DAD-B69F-82EE7893F2EF}"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53F33A-E5A5-44EC-BEFD-4BB6A8139C91}" type="datetimeFigureOut">
              <a:rPr lang="fr-FR"/>
              <a:pPr>
                <a:defRPr/>
              </a:pPr>
              <a:t>09/03/2015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A6309B4-057B-471A-8EB1-ECB4F05BDBA9}"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C80451E-C596-4285-96E2-74CDC7B485EC}"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5FD757-E6BF-41BD-8268-E025CBE93A17}"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466972C-2AA9-44DC-91D8-797F6F249D21}"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37C014-D915-4BDC-AA74-46F1B65BFE50}"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01600" y="57600"/>
            <a:ext cx="6220800" cy="1360038"/>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3A8DF6B-D000-4424-AB64-D710AAE5C964}"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C45C2-5B32-4DCF-A758-BB53B393D4EB}"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5600" y="274638"/>
            <a:ext cx="624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4E417D23-EFA2-4C47-8DAC-47F813F27D7F}" type="datetimeFigureOut">
              <a:rPr lang="fr-FR"/>
              <a:pPr>
                <a:defRPr/>
              </a:pPr>
              <a:t>09/03/2015</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6436C4-D2CA-41D4-A95D-1A0F0B6E6BD1}"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58400" y="274638"/>
            <a:ext cx="6242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BD667CD-015A-49AC-A2E3-46D340CDABDA}" type="datetimeFigureOut">
              <a:rPr lang="fr-FR"/>
              <a:pPr>
                <a:defRPr/>
              </a:pPr>
              <a:t>09/03/2015</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EA5D22-5403-4A7D-A841-63E5B4F896F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C891E97-7267-4B90-AC70-B3D6C4A349B7}"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1A5490F-43D6-4496-A131-E4F9AEA79BA9}"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EFDF162-C735-4FCB-9BD7-E8237A5626E0}"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16F34A0-4F7F-4848-9DF2-228E3BB60414}"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E52F10-139D-4952-A377-B7FF08224CB1}" type="datetimeFigureOut">
              <a:rPr lang="fr-FR"/>
              <a:pPr>
                <a:defRPr/>
              </a:pPr>
              <a:t>09/03/2015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629D57-AEB7-4296-ABD0-C5CB0189DB2E}"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B3C866-2730-4B54-9B91-ED466502DB0E}" type="datetimeFigureOut">
              <a:rPr lang="fr-FR"/>
              <a:pPr>
                <a:defRPr/>
              </a:pPr>
              <a:t>09/03/2015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356867-066C-4E78-8A82-CC2B71AF4BD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3.jpg"/><Relationship Id="rId2" Type="http://schemas.openxmlformats.org/officeDocument/2006/relationships/slideLayout" Target="../slideLayouts/slideLayout7.xml"/><Relationship Id="rId16"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ttēls 3"/>
          <p:cNvPicPr>
            <a:picLocks noChangeAspect="1"/>
          </p:cNvPicPr>
          <p:nvPr userDrawn="1"/>
        </p:nvPicPr>
        <p:blipFill>
          <a:blip r:embed="rId7"/>
          <a:stretch>
            <a:fillRect/>
          </a:stretch>
        </p:blipFill>
        <p:spPr>
          <a:xfrm>
            <a:off x="-9525" y="-33338"/>
            <a:ext cx="9163050" cy="6924675"/>
          </a:xfrm>
          <a:prstGeom prst="rect">
            <a:avLst/>
          </a:prstGeom>
        </p:spPr>
      </p:pic>
      <p:pic>
        <p:nvPicPr>
          <p:cNvPr id="6" name="Attēls 5"/>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86504" y="639016"/>
            <a:ext cx="879096" cy="357697"/>
          </a:xfrm>
          <a:prstGeom prst="rect">
            <a:avLst/>
          </a:prstGeom>
        </p:spPr>
      </p:pic>
      <p:pic>
        <p:nvPicPr>
          <p:cNvPr id="2" name="Attēls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12618" y="303730"/>
            <a:ext cx="913070" cy="91307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13"/>
          <a:stretch>
            <a:fillRect/>
          </a:stretch>
        </p:blipFill>
        <p:spPr>
          <a:xfrm>
            <a:off x="-9525" y="-42863"/>
            <a:ext cx="9163050" cy="6943725"/>
          </a:xfrm>
          <a:prstGeom prst="rect">
            <a:avLst/>
          </a:prstGeom>
        </p:spPr>
      </p:pic>
      <p:pic>
        <p:nvPicPr>
          <p:cNvPr id="6" name="Attēls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53768" y="639016"/>
            <a:ext cx="715394" cy="357697"/>
          </a:xfrm>
          <a:prstGeom prst="rect">
            <a:avLst/>
          </a:prstGeom>
        </p:spPr>
      </p:pic>
      <p:pic>
        <p:nvPicPr>
          <p:cNvPr id="7" name="Attēls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359822" y="531110"/>
            <a:ext cx="573507" cy="573507"/>
          </a:xfrm>
          <a:prstGeom prst="rect">
            <a:avLst/>
          </a:prstGeom>
        </p:spPr>
      </p:pic>
      <p:pic>
        <p:nvPicPr>
          <p:cNvPr id="11" name="Attēls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86504" y="639016"/>
            <a:ext cx="879096" cy="357697"/>
          </a:xfrm>
          <a:prstGeom prst="rect">
            <a:avLst/>
          </a:prstGeom>
        </p:spPr>
      </p:pic>
      <p:pic>
        <p:nvPicPr>
          <p:cNvPr id="12" name="Attēls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12618" y="303730"/>
            <a:ext cx="913070" cy="91307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36600" y="1869744"/>
            <a:ext cx="7602182" cy="2988860"/>
          </a:xfrm>
          <a:prstGeom prst="rect">
            <a:avLst/>
          </a:prstGeom>
          <a:effectLst>
            <a:outerShdw blurRad="76200" dir="13500000" sy="23000" kx="1200000" algn="br" rotWithShape="0">
              <a:prstClr val="black">
                <a:alpha val="20000"/>
              </a:prstClr>
            </a:outerShdw>
          </a:effectLst>
        </p:spPr>
        <p:txBody>
          <a:bodyPr anchor="ctr"/>
          <a:lstStyle/>
          <a:p>
            <a:pPr algn="ctr"/>
            <a:r>
              <a:rPr lang="lv-LV" sz="3200" b="1" i="1" dirty="0" smtClean="0"/>
              <a:t>Projekts</a:t>
            </a:r>
          </a:p>
          <a:p>
            <a:pPr algn="ctr"/>
            <a:r>
              <a:rPr lang="lv-LV" sz="3200" b="1" i="1" dirty="0" smtClean="0"/>
              <a:t>Lietpratīga </a:t>
            </a:r>
            <a:r>
              <a:rPr lang="lv-LV" sz="3200" b="1" i="1" dirty="0"/>
              <a:t>pārvaldība un Latvijas pašvaldību veiktspējas </a:t>
            </a:r>
            <a:r>
              <a:rPr lang="lv-LV" sz="3200" b="1" i="1" dirty="0" smtClean="0"/>
              <a:t>uzlabošana</a:t>
            </a:r>
          </a:p>
          <a:p>
            <a:r>
              <a:rPr lang="lv-LV" sz="2400" b="1" dirty="0" smtClean="0">
                <a:solidFill>
                  <a:srgbClr val="4D4D4D"/>
                </a:solidFill>
                <a:latin typeface="Verdana" pitchFamily="34" charset="0"/>
              </a:rPr>
              <a:t>Sociālais un veselības veicināšanas tīkls T2</a:t>
            </a:r>
            <a:endParaRPr lang="fr-FR" sz="2400" b="1" dirty="0">
              <a:solidFill>
                <a:srgbClr val="4D4D4D"/>
              </a:solidFill>
              <a:latin typeface="Verdana" pitchFamily="34" charset="0"/>
            </a:endParaRPr>
          </a:p>
        </p:txBody>
      </p:sp>
      <p:sp>
        <p:nvSpPr>
          <p:cNvPr id="2" name="Titre 1"/>
          <p:cNvSpPr txBox="1">
            <a:spLocks/>
          </p:cNvSpPr>
          <p:nvPr/>
        </p:nvSpPr>
        <p:spPr>
          <a:xfrm>
            <a:off x="4763068" y="5459104"/>
            <a:ext cx="3794077" cy="1064526"/>
          </a:xfrm>
          <a:prstGeom prst="rect">
            <a:avLst/>
          </a:prstGeom>
          <a:effectLst>
            <a:outerShdw blurRad="76200" dir="13500000" sy="23000" kx="1200000" algn="br" rotWithShape="0">
              <a:prstClr val="black">
                <a:alpha val="20000"/>
              </a:prstClr>
            </a:outerShdw>
          </a:effectLst>
        </p:spPr>
        <p:txBody>
          <a:bodyPr anchor="ctr"/>
          <a:lstStyle/>
          <a:p>
            <a:r>
              <a:rPr lang="lv-LV" dirty="0" smtClean="0">
                <a:latin typeface="Verdana" pitchFamily="34" charset="0"/>
              </a:rPr>
              <a:t>Ilze Rudzīte, LPS eksperte</a:t>
            </a:r>
          </a:p>
          <a:p>
            <a:r>
              <a:rPr lang="lv-LV" dirty="0" smtClean="0">
                <a:latin typeface="Verdana" pitchFamily="34" charset="0"/>
              </a:rPr>
              <a:t>04.03.2015.</a:t>
            </a:r>
            <a:endParaRPr lang="fr-FR"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a:t>Dalībnieku definētās mērķa grupas (sociālie pakalpojumi)</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039113425"/>
              </p:ext>
            </p:extLst>
          </p:nvPr>
        </p:nvGraphicFramePr>
        <p:xfrm>
          <a:off x="1423448" y="2069306"/>
          <a:ext cx="4996206" cy="4337368"/>
        </p:xfrm>
        <a:graphic>
          <a:graphicData uri="http://schemas.openxmlformats.org/drawingml/2006/table">
            <a:tbl>
              <a:tblPr firstRow="1" firstCol="1" bandRow="1"/>
              <a:tblGrid>
                <a:gridCol w="4996206"/>
              </a:tblGrid>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PREIĻU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ar pirmsskolas vecuma bērniem</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sociālo maznodrošinātas ģimenes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pensijas vecumu sasniegušas persona</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u.c. mērķgrupas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ALOJAS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Sociālo pakalpojumu dažādošana - diferencēšana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a:effectLst/>
                          <a:latin typeface="Calibri" panose="020F0502020204030204" pitchFamily="34" charset="0"/>
                          <a:ea typeface="Calibri" panose="020F0502020204030204" pitchFamily="34" charset="0"/>
                          <a:cs typeface="Times New Roman" panose="02020603050405020304" pitchFamily="18" charset="0"/>
                        </a:rPr>
                        <a:t>SKRUNDAS novads</a:t>
                      </a:r>
                    </a:p>
                    <a:p>
                      <a:pPr>
                        <a:lnSpc>
                          <a:spcPct val="107000"/>
                        </a:lnSpc>
                        <a:spcAft>
                          <a:spcPts val="0"/>
                        </a:spcAft>
                      </a:pPr>
                      <a:r>
                        <a:rPr lang="lv-LV" sz="1400">
                          <a:effectLst/>
                          <a:latin typeface="Calibri" panose="020F0502020204030204" pitchFamily="34" charset="0"/>
                          <a:ea typeface="Calibri" panose="020F0502020204030204" pitchFamily="34" charset="0"/>
                          <a:cs typeface="Times New Roman" panose="02020603050405020304" pitchFamily="18" charset="0"/>
                        </a:rPr>
                        <a:t>Mērķa grupas :</a:t>
                      </a:r>
                    </a:p>
                    <a:p>
                      <a:pPr marL="342900" lvl="0" indent="-342900">
                        <a:lnSpc>
                          <a:spcPct val="107000"/>
                        </a:lnSpc>
                        <a:spcAft>
                          <a:spcPts val="0"/>
                        </a:spcAft>
                        <a:buFont typeface="+mj-lt"/>
                        <a:buAutoNum type="arabicParenR"/>
                      </a:pPr>
                      <a:r>
                        <a:rPr lang="lv-LV" sz="1400">
                          <a:effectLst/>
                          <a:latin typeface="Calibri" panose="020F0502020204030204" pitchFamily="34" charset="0"/>
                          <a:ea typeface="Calibri" panose="020F0502020204030204" pitchFamily="34" charset="0"/>
                          <a:cs typeface="Times New Roman" panose="02020603050405020304" pitchFamily="18" charset="0"/>
                        </a:rPr>
                        <a:t>ģimenes ar vājām sociālajām prasmēm, GRT</a:t>
                      </a:r>
                    </a:p>
                    <a:p>
                      <a:pPr marL="342900" lvl="0" indent="-342900">
                        <a:lnSpc>
                          <a:spcPct val="107000"/>
                        </a:lnSpc>
                        <a:spcAft>
                          <a:spcPts val="0"/>
                        </a:spcAft>
                        <a:buFont typeface="+mj-lt"/>
                        <a:buAutoNum type="arabicParenR"/>
                      </a:pPr>
                      <a:r>
                        <a:rPr lang="lv-LV" sz="1400">
                          <a:effectLst/>
                          <a:latin typeface="Calibri" panose="020F0502020204030204" pitchFamily="34" charset="0"/>
                          <a:ea typeface="Calibri" panose="020F0502020204030204" pitchFamily="34" charset="0"/>
                          <a:cs typeface="Times New Roman" panose="02020603050405020304" pitchFamily="18" charset="0"/>
                        </a:rPr>
                        <a:t>palīdzība patstāvīgi funkcionēt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ĀDAŽU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invalīdi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ilgstošie pabalstu saņēmēji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seniori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bērni ar īpašām vajadzībām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206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smtClean="0"/>
              <a:t>Mājas darba rezultātu apkopojums</a:t>
            </a:r>
            <a:endParaRPr lang="lv-LV" dirty="0"/>
          </a:p>
        </p:txBody>
      </p:sp>
      <p:sp>
        <p:nvSpPr>
          <p:cNvPr id="3" name="Satura vietturis 2"/>
          <p:cNvSpPr>
            <a:spLocks noGrp="1"/>
          </p:cNvSpPr>
          <p:nvPr>
            <p:ph idx="1"/>
          </p:nvPr>
        </p:nvSpPr>
        <p:spPr/>
        <p:txBody>
          <a:bodyPr/>
          <a:lstStyle/>
          <a:p>
            <a:pPr algn="just"/>
            <a:r>
              <a:rPr lang="lv-LV" dirty="0" smtClean="0"/>
              <a:t>Saņemtas atbildes no 17 pašvaldībām, kopumā minēti 53 pakalpojumi</a:t>
            </a:r>
          </a:p>
          <a:p>
            <a:pPr algn="just"/>
            <a:r>
              <a:rPr lang="lv-LV" dirty="0" smtClean="0"/>
              <a:t>Visās pašvaldībās ir izveidots sociālais dienests, tiek nodrošināts sociālā darba pakalpojums</a:t>
            </a:r>
          </a:p>
          <a:p>
            <a:pPr algn="just"/>
            <a:r>
              <a:rPr lang="lv-LV" dirty="0" smtClean="0"/>
              <a:t>14 pašvaldībās tiek nodrošināta ilgstoša sociālā aprūpe, aprūpe mājās</a:t>
            </a:r>
          </a:p>
          <a:p>
            <a:pPr algn="just"/>
            <a:r>
              <a:rPr lang="lv-LV" dirty="0" smtClean="0"/>
              <a:t>11– dienas centra, higiēnas pakalpojumi</a:t>
            </a:r>
            <a:endParaRPr lang="lv-LV" dirty="0"/>
          </a:p>
        </p:txBody>
      </p:sp>
    </p:spTree>
    <p:extLst>
      <p:ext uri="{BB962C8B-B14F-4D97-AF65-F5344CB8AC3E}">
        <p14:creationId xmlns:p14="http://schemas.microsoft.com/office/powerpoint/2010/main" val="139645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a:t>Mājas darba rezultātu apkopojums</a:t>
            </a:r>
          </a:p>
        </p:txBody>
      </p:sp>
      <p:sp>
        <p:nvSpPr>
          <p:cNvPr id="3" name="Satura vietturis 2"/>
          <p:cNvSpPr>
            <a:spLocks noGrp="1"/>
          </p:cNvSpPr>
          <p:nvPr>
            <p:ph idx="1"/>
          </p:nvPr>
        </p:nvSpPr>
        <p:spPr/>
        <p:txBody>
          <a:bodyPr/>
          <a:lstStyle/>
          <a:p>
            <a:r>
              <a:rPr lang="lv-LV" dirty="0" smtClean="0"/>
              <a:t>10 - tiek nodrošinātas grupu nodarbības (BEA, atbalsta grupas dažādām mērķa grupām, AA)</a:t>
            </a:r>
          </a:p>
          <a:p>
            <a:r>
              <a:rPr lang="lv-LV" dirty="0" smtClean="0"/>
              <a:t>Psihologa nodarbības – 9</a:t>
            </a:r>
          </a:p>
          <a:p>
            <a:r>
              <a:rPr lang="lv-LV" dirty="0" smtClean="0"/>
              <a:t>Transporta/ </a:t>
            </a:r>
            <a:r>
              <a:rPr lang="lv-LV" dirty="0" err="1" smtClean="0"/>
              <a:t>spec.transporta</a:t>
            </a:r>
            <a:r>
              <a:rPr lang="lv-LV" dirty="0" smtClean="0"/>
              <a:t> pakalpojumi – 8</a:t>
            </a:r>
          </a:p>
          <a:p>
            <a:r>
              <a:rPr lang="lv-LV" dirty="0" smtClean="0"/>
              <a:t>Ilgstoša sociālā aprūpe bērniem – 7</a:t>
            </a:r>
          </a:p>
          <a:p>
            <a:r>
              <a:rPr lang="lv-LV" dirty="0" smtClean="0"/>
              <a:t>Zupas virtuve, dienas aprūpes centrs 6</a:t>
            </a:r>
          </a:p>
          <a:p>
            <a:r>
              <a:rPr lang="lv-LV" dirty="0" smtClean="0"/>
              <a:t>Īslaicīga SA bērniem/ pilngadīgām personām - 5</a:t>
            </a:r>
          </a:p>
          <a:p>
            <a:endParaRPr lang="lv-LV" dirty="0"/>
          </a:p>
        </p:txBody>
      </p:sp>
    </p:spTree>
    <p:extLst>
      <p:ext uri="{BB962C8B-B14F-4D97-AF65-F5344CB8AC3E}">
        <p14:creationId xmlns:p14="http://schemas.microsoft.com/office/powerpoint/2010/main" val="283240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a:t>Mājas darba rezultātu apkopojums</a:t>
            </a:r>
          </a:p>
        </p:txBody>
      </p:sp>
      <p:sp>
        <p:nvSpPr>
          <p:cNvPr id="3" name="Satura vietturis 2"/>
          <p:cNvSpPr>
            <a:spLocks noGrp="1"/>
          </p:cNvSpPr>
          <p:nvPr>
            <p:ph idx="1"/>
          </p:nvPr>
        </p:nvSpPr>
        <p:spPr/>
        <p:txBody>
          <a:bodyPr/>
          <a:lstStyle/>
          <a:p>
            <a:r>
              <a:rPr lang="lv-LV" dirty="0" err="1"/>
              <a:t>Reitterapijas</a:t>
            </a:r>
            <a:r>
              <a:rPr lang="lv-LV" dirty="0"/>
              <a:t> pakalpojums </a:t>
            </a:r>
            <a:r>
              <a:rPr lang="lv-LV" dirty="0" smtClean="0"/>
              <a:t>-4 </a:t>
            </a:r>
          </a:p>
          <a:p>
            <a:r>
              <a:rPr lang="lv-LV" dirty="0"/>
              <a:t>Mācību un rehabilitācijās pakalpojumi bērniem ar īpašām vajadzībām (</a:t>
            </a:r>
            <a:r>
              <a:rPr lang="lv-LV" dirty="0" err="1"/>
              <a:t>Montesori</a:t>
            </a:r>
            <a:r>
              <a:rPr lang="lv-LV" dirty="0"/>
              <a:t>, </a:t>
            </a:r>
            <a:r>
              <a:rPr lang="lv-LV" dirty="0" err="1"/>
              <a:t>Portidža</a:t>
            </a:r>
            <a:r>
              <a:rPr lang="lv-LV" dirty="0"/>
              <a:t>, logopēds) </a:t>
            </a:r>
            <a:r>
              <a:rPr lang="lv-LV" dirty="0" smtClean="0"/>
              <a:t>– 3</a:t>
            </a:r>
          </a:p>
          <a:p>
            <a:r>
              <a:rPr lang="lv-LV" dirty="0" err="1"/>
              <a:t>Kanisterapijas</a:t>
            </a:r>
            <a:r>
              <a:rPr lang="lv-LV" dirty="0"/>
              <a:t> pakalpojums (suņu terapija) </a:t>
            </a:r>
            <a:r>
              <a:rPr lang="lv-LV" dirty="0" smtClean="0"/>
              <a:t>– 1</a:t>
            </a:r>
          </a:p>
          <a:p>
            <a:r>
              <a:rPr lang="lv-LV" dirty="0"/>
              <a:t>Uzticības persona </a:t>
            </a:r>
            <a:r>
              <a:rPr lang="lv-LV" dirty="0" smtClean="0"/>
              <a:t>– 1</a:t>
            </a:r>
          </a:p>
          <a:p>
            <a:r>
              <a:rPr lang="lv-LV" dirty="0" err="1"/>
              <a:t>ģimeņu,aizbildņu</a:t>
            </a:r>
            <a:r>
              <a:rPr lang="lv-LV" dirty="0"/>
              <a:t>, audžuģimeņu, adoptētāju izglītošana un atbalsts </a:t>
            </a:r>
            <a:r>
              <a:rPr lang="lv-LV" dirty="0" smtClean="0"/>
              <a:t>- 1</a:t>
            </a:r>
            <a:endParaRPr lang="lv-LV" dirty="0"/>
          </a:p>
        </p:txBody>
      </p:sp>
    </p:spTree>
    <p:extLst>
      <p:ext uri="{BB962C8B-B14F-4D97-AF65-F5344CB8AC3E}">
        <p14:creationId xmlns:p14="http://schemas.microsoft.com/office/powerpoint/2010/main" val="110928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a:t>Mājas darba rezultātu apkopojums</a:t>
            </a:r>
          </a:p>
        </p:txBody>
      </p:sp>
      <p:sp>
        <p:nvSpPr>
          <p:cNvPr id="3" name="Satura vietturis 2"/>
          <p:cNvSpPr>
            <a:spLocks noGrp="1"/>
          </p:cNvSpPr>
          <p:nvPr>
            <p:ph idx="1"/>
          </p:nvPr>
        </p:nvSpPr>
        <p:spPr/>
        <p:txBody>
          <a:bodyPr/>
          <a:lstStyle/>
          <a:p>
            <a:r>
              <a:rPr lang="lv-LV" dirty="0"/>
              <a:t>Kopienas centrs </a:t>
            </a:r>
            <a:r>
              <a:rPr lang="lv-LV" dirty="0" smtClean="0"/>
              <a:t>-1</a:t>
            </a:r>
          </a:p>
          <a:p>
            <a:r>
              <a:rPr lang="lv-LV" dirty="0"/>
              <a:t>Jauniešu pansija </a:t>
            </a:r>
            <a:r>
              <a:rPr lang="lv-LV" dirty="0" smtClean="0"/>
              <a:t>-1</a:t>
            </a:r>
          </a:p>
          <a:p>
            <a:r>
              <a:rPr lang="lv-LV" dirty="0"/>
              <a:t>Pakalpojums "Drošības poga" </a:t>
            </a:r>
            <a:r>
              <a:rPr lang="lv-LV" dirty="0" smtClean="0"/>
              <a:t>-1</a:t>
            </a:r>
            <a:endParaRPr lang="lv-LV" dirty="0"/>
          </a:p>
        </p:txBody>
      </p:sp>
    </p:spTree>
    <p:extLst>
      <p:ext uri="{BB962C8B-B14F-4D97-AF65-F5344CB8AC3E}">
        <p14:creationId xmlns:p14="http://schemas.microsoft.com/office/powerpoint/2010/main" val="205461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a:t>Laiks sagatavotajām prezentācijām:</a:t>
            </a:r>
            <a:br>
              <a:rPr lang="lv-LV" dirty="0"/>
            </a:br>
            <a:endParaRPr lang="lv-LV" dirty="0"/>
          </a:p>
        </p:txBody>
      </p:sp>
      <p:sp>
        <p:nvSpPr>
          <p:cNvPr id="3" name="Satura vietturis 2"/>
          <p:cNvSpPr>
            <a:spLocks noGrp="1"/>
          </p:cNvSpPr>
          <p:nvPr>
            <p:ph idx="1"/>
          </p:nvPr>
        </p:nvSpPr>
        <p:spPr/>
        <p:txBody>
          <a:bodyPr/>
          <a:lstStyle/>
          <a:p>
            <a:pPr>
              <a:buFontTx/>
              <a:buChar char="-"/>
            </a:pPr>
            <a:endParaRPr lang="lv-LV" dirty="0" smtClean="0"/>
          </a:p>
          <a:p>
            <a:pPr>
              <a:buFontTx/>
              <a:buChar char="-"/>
            </a:pPr>
            <a:r>
              <a:rPr lang="lv-LV" dirty="0" smtClean="0"/>
              <a:t>Uzstāšanās laiks 7 minūtes</a:t>
            </a:r>
          </a:p>
          <a:p>
            <a:pPr>
              <a:buFontTx/>
              <a:buChar char="-"/>
            </a:pPr>
            <a:r>
              <a:rPr lang="lv-LV" dirty="0" smtClean="0"/>
              <a:t>Jautājumiem un atbildēm – 3 minūtes</a:t>
            </a:r>
            <a:endParaRPr lang="lv-LV" dirty="0"/>
          </a:p>
        </p:txBody>
      </p:sp>
    </p:spTree>
    <p:extLst>
      <p:ext uri="{BB962C8B-B14F-4D97-AF65-F5344CB8AC3E}">
        <p14:creationId xmlns:p14="http://schemas.microsoft.com/office/powerpoint/2010/main" val="54203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smtClean="0"/>
              <a:t>Mājas darbs – iesūtīšanas termiņš 03.04.2015.</a:t>
            </a:r>
            <a:endParaRPr lang="lv-LV" dirty="0"/>
          </a:p>
        </p:txBody>
      </p:sp>
      <p:sp>
        <p:nvSpPr>
          <p:cNvPr id="3" name="Satura vietturis 2"/>
          <p:cNvSpPr>
            <a:spLocks noGrp="1"/>
          </p:cNvSpPr>
          <p:nvPr>
            <p:ph idx="1"/>
          </p:nvPr>
        </p:nvSpPr>
        <p:spPr/>
        <p:txBody>
          <a:bodyPr/>
          <a:lstStyle/>
          <a:p>
            <a:pPr algn="just"/>
            <a:r>
              <a:rPr lang="lv-LV" sz="2800" dirty="0" smtClean="0"/>
              <a:t>Pašvaldības sociālekonomiskais raksturojums -  vispārīgais, demogrāfiskā situācija</a:t>
            </a:r>
          </a:p>
          <a:p>
            <a:pPr marL="0" indent="0" algn="just">
              <a:buNone/>
            </a:pPr>
            <a:endParaRPr lang="lv-LV" sz="2800" dirty="0" smtClean="0"/>
          </a:p>
          <a:p>
            <a:pPr algn="just"/>
            <a:r>
              <a:rPr lang="lv-LV" sz="2800" dirty="0" smtClean="0"/>
              <a:t>Sociālie, atbalsta un veselības veicināšanas pakalpojumi – iepriekš izveidoto tabulu papildināt ar:</a:t>
            </a:r>
          </a:p>
          <a:p>
            <a:pPr lvl="1" algn="just"/>
            <a:r>
              <a:rPr lang="lv-LV" dirty="0"/>
              <a:t>p</a:t>
            </a:r>
            <a:r>
              <a:rPr lang="lv-LV" dirty="0" smtClean="0"/>
              <a:t>akalpojumiem, ko varbūt bijāt aizmirsuši norādīt,</a:t>
            </a:r>
          </a:p>
          <a:p>
            <a:pPr lvl="1" algn="just"/>
            <a:r>
              <a:rPr lang="lv-LV" dirty="0" smtClean="0"/>
              <a:t>veselības veicināšanas jomā pieejamo atbalstu,</a:t>
            </a:r>
          </a:p>
          <a:p>
            <a:pPr lvl="1" algn="just"/>
            <a:r>
              <a:rPr lang="lv-LV" dirty="0" smtClean="0"/>
              <a:t>statistiku </a:t>
            </a:r>
            <a:r>
              <a:rPr lang="lv-LV" dirty="0"/>
              <a:t>par </a:t>
            </a:r>
            <a:r>
              <a:rPr lang="lv-LV" dirty="0" smtClean="0"/>
              <a:t>2012.gadu, 2013.gadu</a:t>
            </a:r>
          </a:p>
          <a:p>
            <a:pPr marL="0" indent="0">
              <a:buNone/>
            </a:pPr>
            <a:endParaRPr lang="lv-LV" dirty="0"/>
          </a:p>
        </p:txBody>
      </p:sp>
    </p:spTree>
    <p:extLst>
      <p:ext uri="{BB962C8B-B14F-4D97-AF65-F5344CB8AC3E}">
        <p14:creationId xmlns:p14="http://schemas.microsoft.com/office/powerpoint/2010/main" val="89934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a:t>Mājas </a:t>
            </a:r>
            <a:r>
              <a:rPr lang="lv-LV" dirty="0" smtClean="0"/>
              <a:t>darbs (turpinājums)</a:t>
            </a:r>
            <a:endParaRPr lang="lv-LV" dirty="0"/>
          </a:p>
        </p:txBody>
      </p:sp>
      <p:sp>
        <p:nvSpPr>
          <p:cNvPr id="3" name="Satura vietturis 2"/>
          <p:cNvSpPr>
            <a:spLocks noGrp="1"/>
          </p:cNvSpPr>
          <p:nvPr>
            <p:ph idx="1"/>
          </p:nvPr>
        </p:nvSpPr>
        <p:spPr/>
        <p:txBody>
          <a:bodyPr/>
          <a:lstStyle/>
          <a:p>
            <a:pPr algn="just"/>
            <a:r>
              <a:rPr lang="lv-LV" dirty="0" smtClean="0"/>
              <a:t>Apraksts </a:t>
            </a:r>
            <a:r>
              <a:rPr lang="lv-LV" dirty="0"/>
              <a:t>par to, kā nodrošina pakalpojumu (pērk, pašvaldība u.c.) un izvēlētā veida </a:t>
            </a:r>
            <a:r>
              <a:rPr lang="lv-LV" dirty="0" smtClean="0"/>
              <a:t>pamatojumu</a:t>
            </a:r>
          </a:p>
          <a:p>
            <a:pPr algn="just"/>
            <a:r>
              <a:rPr lang="lv-LV" dirty="0" smtClean="0"/>
              <a:t>Informācija </a:t>
            </a:r>
            <a:r>
              <a:rPr lang="lv-LV" dirty="0"/>
              <a:t>par iedzīvotāju pieprasītajiem, bet nenodrošinātajiem pakalpojumiem (ja tāda ir</a:t>
            </a:r>
            <a:r>
              <a:rPr lang="lv-LV" dirty="0" smtClean="0"/>
              <a:t>)</a:t>
            </a:r>
          </a:p>
          <a:p>
            <a:pPr algn="just"/>
            <a:r>
              <a:rPr lang="lv-LV" dirty="0" smtClean="0"/>
              <a:t>Iedzīvotāju vajadzības:</a:t>
            </a:r>
          </a:p>
          <a:p>
            <a:pPr lvl="1" algn="just"/>
            <a:r>
              <a:rPr lang="lv-LV" dirty="0" smtClean="0"/>
              <a:t>aprakstīt, ja iepriekš/nesen veikta izpēte, </a:t>
            </a:r>
          </a:p>
          <a:p>
            <a:pPr lvl="1" algn="just"/>
            <a:r>
              <a:rPr lang="lv-LV" dirty="0"/>
              <a:t>v</a:t>
            </a:r>
            <a:r>
              <a:rPr lang="lv-LV" dirty="0" smtClean="0"/>
              <a:t>eikt izpēti (anketēšana, </a:t>
            </a:r>
            <a:r>
              <a:rPr lang="lv-LV" dirty="0" err="1" smtClean="0"/>
              <a:t>fokusgrupas</a:t>
            </a:r>
            <a:r>
              <a:rPr lang="lv-LV" dirty="0" smtClean="0"/>
              <a:t> diskusija u.c.)</a:t>
            </a:r>
            <a:endParaRPr lang="lv-LV" dirty="0"/>
          </a:p>
          <a:p>
            <a:endParaRPr lang="lv-LV" dirty="0"/>
          </a:p>
        </p:txBody>
      </p:sp>
    </p:spTree>
    <p:extLst>
      <p:ext uri="{BB962C8B-B14F-4D97-AF65-F5344CB8AC3E}">
        <p14:creationId xmlns:p14="http://schemas.microsoft.com/office/powerpoint/2010/main" val="393646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pPr marL="0" indent="0">
              <a:buNone/>
            </a:pPr>
            <a:endParaRPr lang="lv-LV" dirty="0" smtClean="0"/>
          </a:p>
          <a:p>
            <a:pPr marL="0" indent="0">
              <a:buNone/>
            </a:pPr>
            <a:endParaRPr lang="lv-LV" dirty="0"/>
          </a:p>
          <a:p>
            <a:pPr marL="0" indent="0">
              <a:buNone/>
            </a:pPr>
            <a:endParaRPr lang="lv-LV" dirty="0" smtClean="0"/>
          </a:p>
          <a:p>
            <a:pPr marL="0" indent="0" algn="ctr">
              <a:buNone/>
            </a:pPr>
            <a:r>
              <a:rPr lang="lv-LV" dirty="0" smtClean="0"/>
              <a:t>Paldies par uzmanību!</a:t>
            </a:r>
          </a:p>
          <a:p>
            <a:pPr marL="0" indent="0" algn="ctr">
              <a:buNone/>
            </a:pPr>
            <a:endParaRPr lang="lv-LV" dirty="0"/>
          </a:p>
          <a:p>
            <a:pPr marL="0" indent="0" algn="ctr">
              <a:buNone/>
            </a:pPr>
            <a:r>
              <a:rPr lang="lv-LV" dirty="0" smtClean="0"/>
              <a:t>Uz tikšanos 8.aprīlī!</a:t>
            </a:r>
            <a:endParaRPr lang="lv-LV" dirty="0"/>
          </a:p>
        </p:txBody>
      </p:sp>
    </p:spTree>
    <p:extLst>
      <p:ext uri="{BB962C8B-B14F-4D97-AF65-F5344CB8AC3E}">
        <p14:creationId xmlns:p14="http://schemas.microsoft.com/office/powerpoint/2010/main" val="356546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101600" y="0"/>
            <a:ext cx="6220800" cy="1417638"/>
          </a:xfrm>
        </p:spPr>
        <p:txBody>
          <a:bodyPr/>
          <a:lstStyle/>
          <a:p>
            <a:r>
              <a:rPr lang="lv-LV" sz="1100" b="1" i="1" dirty="0"/>
              <a:t/>
            </a:r>
            <a:br>
              <a:rPr lang="lv-LV" sz="1100" b="1" i="1" dirty="0"/>
            </a:br>
            <a:endParaRPr lang="lv-LV" sz="2800" dirty="0"/>
          </a:p>
        </p:txBody>
      </p:sp>
      <p:sp>
        <p:nvSpPr>
          <p:cNvPr id="4" name="Rectangle 1"/>
          <p:cNvSpPr>
            <a:spLocks noGrp="1" noChangeArrowheads="1"/>
          </p:cNvSpPr>
          <p:nvPr>
            <p:ph idx="1"/>
          </p:nvPr>
        </p:nvSpPr>
        <p:spPr bwMode="auto">
          <a:xfrm>
            <a:off x="457200" y="2432020"/>
            <a:ext cx="70900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ctr" defTabSz="914400" eaLnBrk="0" hangingPunct="0">
              <a:spcBef>
                <a:spcPct val="0"/>
              </a:spcBef>
              <a:buNone/>
            </a:pPr>
            <a:r>
              <a:rPr lang="lv-LV" sz="3600" b="1" dirty="0" smtClean="0"/>
              <a:t>T 2 – 1 </a:t>
            </a:r>
          </a:p>
          <a:p>
            <a:pPr marL="0" lvl="0" indent="0" algn="ctr" defTabSz="914400" eaLnBrk="0" hangingPunct="0">
              <a:spcBef>
                <a:spcPct val="0"/>
              </a:spcBef>
              <a:buNone/>
            </a:pPr>
            <a:r>
              <a:rPr lang="lv-LV" sz="3600" b="1" dirty="0" smtClean="0"/>
              <a:t>Inovācija </a:t>
            </a:r>
            <a:r>
              <a:rPr lang="lv-LV" sz="3600" b="1" dirty="0"/>
              <a:t>sociālajā darbā, sociālajos pakalpojumos, veselības veicināšanā pašvaldības konkurētspējas uzlabošanai</a:t>
            </a:r>
            <a:endParaRPr kumimoji="0" lang="lv-LV" altLang="lv-LV"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664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400" dirty="0"/>
              <a:t>Inovācijas sociālajā darbā, sociālajos pakalpojumos, veselības veicināšanā pašvaldības konkurētspējas uzlabošanai</a:t>
            </a:r>
          </a:p>
        </p:txBody>
      </p:sp>
      <p:sp>
        <p:nvSpPr>
          <p:cNvPr id="3" name="Satura vietturis 2"/>
          <p:cNvSpPr>
            <a:spLocks noGrp="1"/>
          </p:cNvSpPr>
          <p:nvPr>
            <p:ph idx="1"/>
          </p:nvPr>
        </p:nvSpPr>
        <p:spPr/>
        <p:txBody>
          <a:bodyPr/>
          <a:lstStyle/>
          <a:p>
            <a:pPr marL="0" indent="0">
              <a:buNone/>
            </a:pPr>
            <a:r>
              <a:rPr lang="lv-LV" sz="2800" b="1" dirty="0"/>
              <a:t>Kas ir inovācija?</a:t>
            </a:r>
          </a:p>
          <a:p>
            <a:r>
              <a:rPr lang="lv-LV" sz="2800" b="1" dirty="0"/>
              <a:t>Inovācija </a:t>
            </a:r>
            <a:r>
              <a:rPr lang="lv-LV" sz="2800" dirty="0"/>
              <a:t>- tas ir process, kurā jaunas zinātniskās, tehniskās, sociālās, kultūras vai citas jomas idejas, izstrādnes un tehnoloģijas tiek īstenotas tirgū pieprasītā un konkurētspējīgā produktā vai pakalpojumā.</a:t>
            </a:r>
          </a:p>
          <a:p>
            <a:r>
              <a:rPr lang="lv-LV" sz="2800" b="1" dirty="0"/>
              <a:t>Inovācijas gala rezultāts</a:t>
            </a:r>
            <a:r>
              <a:rPr lang="lv-LV" sz="2800" dirty="0"/>
              <a:t> ir jaunievedumi, produktu un procesu kvalitātes un efektivitātes uzlabojumi, kā arī jaunievedumi darba organizācijā un jaunu piegādātāju un patērētāju attiecību veidošanā.</a:t>
            </a:r>
          </a:p>
        </p:txBody>
      </p:sp>
    </p:spTree>
    <p:extLst>
      <p:ext uri="{BB962C8B-B14F-4D97-AF65-F5344CB8AC3E}">
        <p14:creationId xmlns:p14="http://schemas.microsoft.com/office/powerpoint/2010/main" val="39055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smtClean="0"/>
              <a:t>«Likums par pašvaldībām»,</a:t>
            </a:r>
            <a:br>
              <a:rPr lang="lv-LV" sz="3600" dirty="0" smtClean="0"/>
            </a:br>
            <a:r>
              <a:rPr lang="lv-LV" sz="3600" dirty="0" smtClean="0"/>
              <a:t>15.pants</a:t>
            </a:r>
            <a:endParaRPr lang="lv-LV" sz="3600" dirty="0"/>
          </a:p>
        </p:txBody>
      </p:sp>
      <p:sp>
        <p:nvSpPr>
          <p:cNvPr id="3" name="Satura vietturis 2"/>
          <p:cNvSpPr>
            <a:spLocks noGrp="1"/>
          </p:cNvSpPr>
          <p:nvPr>
            <p:ph idx="1"/>
          </p:nvPr>
        </p:nvSpPr>
        <p:spPr/>
        <p:txBody>
          <a:bodyPr/>
          <a:lstStyle/>
          <a:p>
            <a:pPr marL="0" indent="0" algn="just">
              <a:buNone/>
            </a:pPr>
            <a:r>
              <a:rPr lang="lv-LV" sz="2800" dirty="0"/>
              <a:t>6) nodrošināt veselības aprūpes pieejamību, kā arī veicināt iedzīvotāju veselīgu dzīvesveidu un sportu;</a:t>
            </a:r>
          </a:p>
          <a:p>
            <a:pPr marL="0" indent="0" algn="just">
              <a:buNone/>
            </a:pPr>
            <a:r>
              <a:rPr lang="lv-LV" sz="2800" dirty="0"/>
              <a:t>7) nodrošināt iedzīvotājiem sociālo palīdzību (sociālo aprūpi) (sociālā palīdzība maznodrošinātām ģimenēm un sociāli mazaizsargātām personām, veco ļaužu nodrošināšana ar vietām pansionātos, bāreņu un bez vecāku gādības palikušo bērnu nodrošināšana ar vietām mācību un audzināšanas iestādēs, bezpajumtnieku nodrošināšana ar naktsmītni u.c.);</a:t>
            </a:r>
          </a:p>
          <a:p>
            <a:endParaRPr lang="lv-LV" dirty="0"/>
          </a:p>
        </p:txBody>
      </p:sp>
    </p:spTree>
    <p:extLst>
      <p:ext uri="{BB962C8B-B14F-4D97-AF65-F5344CB8AC3E}">
        <p14:creationId xmlns:p14="http://schemas.microsoft.com/office/powerpoint/2010/main" val="37370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a:t>«Likums par pašvaldībām»,</a:t>
            </a:r>
            <a:br>
              <a:rPr lang="lv-LV" sz="3600" dirty="0"/>
            </a:br>
            <a:r>
              <a:rPr lang="lv-LV" sz="3600" dirty="0" smtClean="0"/>
              <a:t>15.pants</a:t>
            </a:r>
            <a:endParaRPr lang="lv-LV" sz="3600" dirty="0"/>
          </a:p>
        </p:txBody>
      </p:sp>
      <p:sp>
        <p:nvSpPr>
          <p:cNvPr id="3" name="Satura vietturis 2"/>
          <p:cNvSpPr>
            <a:spLocks noGrp="1"/>
          </p:cNvSpPr>
          <p:nvPr>
            <p:ph idx="1"/>
          </p:nvPr>
        </p:nvSpPr>
        <p:spPr/>
        <p:txBody>
          <a:bodyPr/>
          <a:lstStyle/>
          <a:p>
            <a:pPr marL="0" indent="0">
              <a:buNone/>
            </a:pPr>
            <a:r>
              <a:rPr lang="lv-LV" dirty="0"/>
              <a:t>8</a:t>
            </a:r>
            <a:r>
              <a:rPr lang="lv-LV" sz="2800" dirty="0"/>
              <a:t>) gādāt par aizgādnību, aizbildnību, adopciju un bērnu personisko un mantisko tiesību un interešu aizsardzību;</a:t>
            </a:r>
          </a:p>
          <a:p>
            <a:pPr marL="0" indent="0">
              <a:buNone/>
            </a:pPr>
            <a:r>
              <a:rPr lang="lv-LV" sz="2800" dirty="0"/>
              <a:t>9) sniegt palīdzību iedzīvotājiem dzīvokļa jautājumu risināšanā;</a:t>
            </a:r>
          </a:p>
          <a:p>
            <a:endParaRPr lang="lv-LV" dirty="0"/>
          </a:p>
        </p:txBody>
      </p:sp>
    </p:spTree>
    <p:extLst>
      <p:ext uri="{BB962C8B-B14F-4D97-AF65-F5344CB8AC3E}">
        <p14:creationId xmlns:p14="http://schemas.microsoft.com/office/powerpoint/2010/main" val="372149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a:t>«Likums par pašvaldībām»,</a:t>
            </a:r>
            <a:br>
              <a:rPr lang="lv-LV" sz="3600" dirty="0"/>
            </a:br>
            <a:r>
              <a:rPr lang="lv-LV" sz="3600" dirty="0" smtClean="0"/>
              <a:t>12.pants</a:t>
            </a:r>
            <a:endParaRPr lang="lv-LV" sz="3600" dirty="0"/>
          </a:p>
        </p:txBody>
      </p:sp>
      <p:sp>
        <p:nvSpPr>
          <p:cNvPr id="3" name="Satura vietturis 2"/>
          <p:cNvSpPr>
            <a:spLocks noGrp="1"/>
          </p:cNvSpPr>
          <p:nvPr>
            <p:ph idx="1"/>
          </p:nvPr>
        </p:nvSpPr>
        <p:spPr/>
        <p:txBody>
          <a:bodyPr/>
          <a:lstStyle/>
          <a:p>
            <a:pPr algn="just"/>
            <a:r>
              <a:rPr lang="lv-LV" b="1" dirty="0" smtClean="0"/>
              <a:t>12.pants</a:t>
            </a:r>
            <a:r>
              <a:rPr lang="lv-LV" b="1" dirty="0"/>
              <a:t>. </a:t>
            </a:r>
            <a:r>
              <a:rPr lang="lv-LV" dirty="0"/>
              <a:t>Pašvaldības attiecīgās administratīvās teritorijas iedzīvotāju interesēs var brīvprātīgi realizēt savas iniciatīvas ikvienā jautājumā, ja tas nav Saeimas, Ministru kabineta, ministriju, citu valsts pārvaldes iestāžu, tiesas vai citu pašvaldību kompetencē vai arī ja šāda darbība nav aizliegta ar likumu.</a:t>
            </a:r>
          </a:p>
        </p:txBody>
      </p:sp>
    </p:spTree>
    <p:extLst>
      <p:ext uri="{BB962C8B-B14F-4D97-AF65-F5344CB8AC3E}">
        <p14:creationId xmlns:p14="http://schemas.microsoft.com/office/powerpoint/2010/main" val="1717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dirty="0" smtClean="0"/>
              <a:t>Dalībnieku definētās mērķa grupas</a:t>
            </a:r>
            <a:endParaRPr lang="lv-LV" dirty="0"/>
          </a:p>
        </p:txBody>
      </p:sp>
      <p:graphicFrame>
        <p:nvGraphicFramePr>
          <p:cNvPr id="6" name="Satura vietturis 5"/>
          <p:cNvGraphicFramePr>
            <a:graphicFrameLocks noGrp="1"/>
          </p:cNvGraphicFramePr>
          <p:nvPr>
            <p:ph idx="1"/>
            <p:extLst>
              <p:ext uri="{D42A27DB-BD31-4B8C-83A1-F6EECF244321}">
                <p14:modId xmlns:p14="http://schemas.microsoft.com/office/powerpoint/2010/main" val="2864477291"/>
              </p:ext>
            </p:extLst>
          </p:nvPr>
        </p:nvGraphicFramePr>
        <p:xfrm>
          <a:off x="457200" y="1863013"/>
          <a:ext cx="8229599" cy="5450770"/>
        </p:xfrm>
        <a:graphic>
          <a:graphicData uri="http://schemas.openxmlformats.org/drawingml/2006/table">
            <a:tbl>
              <a:tblPr firstRow="1" firstCol="1" bandRow="1"/>
              <a:tblGrid>
                <a:gridCol w="2743003"/>
                <a:gridCol w="2743003"/>
                <a:gridCol w="2743593"/>
              </a:tblGrid>
              <a:tr h="166681">
                <a:tc>
                  <a:txBody>
                    <a:bodyPr/>
                    <a:lstStyle/>
                    <a:p>
                      <a:pPr algn="ctr">
                        <a:lnSpc>
                          <a:spcPct val="107000"/>
                        </a:lnSpc>
                        <a:spcAft>
                          <a:spcPts val="0"/>
                        </a:spcAft>
                      </a:pPr>
                      <a:r>
                        <a:rPr lang="lv-LV" sz="1000" dirty="0">
                          <a:effectLst/>
                          <a:latin typeface="Calibri" panose="020F0502020204030204" pitchFamily="34" charset="0"/>
                          <a:ea typeface="Calibri" panose="020F0502020204030204" pitchFamily="34" charset="0"/>
                          <a:cs typeface="Times New Roman" panose="02020603050405020304" pitchFamily="18" charset="0"/>
                        </a:rPr>
                        <a:t>SOCIĀLAIS DARBS</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00">
                          <a:effectLst/>
                          <a:latin typeface="Calibri" panose="020F0502020204030204" pitchFamily="34" charset="0"/>
                          <a:ea typeface="Calibri" panose="020F0502020204030204" pitchFamily="34" charset="0"/>
                          <a:cs typeface="Times New Roman" panose="02020603050405020304" pitchFamily="18" charset="0"/>
                        </a:rPr>
                        <a:t>SOCIĀLIE PAKALPOJUMI</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lv-LV" sz="1000">
                          <a:effectLst/>
                          <a:latin typeface="Calibri" panose="020F0502020204030204" pitchFamily="34" charset="0"/>
                          <a:ea typeface="Calibri" panose="020F0502020204030204" pitchFamily="34" charset="0"/>
                          <a:cs typeface="Times New Roman" panose="02020603050405020304" pitchFamily="18" charset="0"/>
                        </a:rPr>
                        <a:t>VESELĪBAS VEICINĀŠANA</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807">
                <a:tc>
                  <a:txBody>
                    <a:bodyPr/>
                    <a:lstStyle/>
                    <a:p>
                      <a:pPr algn="just">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TUKUMS</a:t>
                      </a:r>
                    </a:p>
                    <a:p>
                      <a:pPr algn="just">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Mērķa grupas – jaunieši, ģimenes ar bērniem,</a:t>
                      </a:r>
                    </a:p>
                    <a:p>
                      <a:pPr algn="just">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Ilgstošie bezdarbnieki, no ieslodzījuma atgriezušās personas </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JELGAVAS pilsēta</a:t>
                      </a:r>
                    </a:p>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Ģimenes ar pensionāriem</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Ģim. ar personām ar invaliditāti</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Ģimenes ar skolēniem</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Ģimenes ar personām darbspējas vecumā</a:t>
                      </a:r>
                    </a:p>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Preventīvais darbs, lai ilgāk saglabātu veselību. Pretsmēķēšanas kampaņas. Velosipēdu noma, celiņi. Dienas centri veciem cilvēkiem.</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404">
                <a:tc>
                  <a:txBody>
                    <a:bodyPr/>
                    <a:lstStyle/>
                    <a:p>
                      <a:pPr algn="just">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STOPIŅI </a:t>
                      </a:r>
                    </a:p>
                    <a:p>
                      <a:pPr algn="just">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Prioritātes – iedzīvotāji kopumā, neizdalot atsevišķas grupas, jo primārā uzmanība pašvaldībā koncentrēta uz sociālās palīdzības nodrošināšanu.</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STOPIŅI </a:t>
                      </a:r>
                    </a:p>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Sociālie pakalpojumi – vismaz 2/3 </a:t>
                      </a:r>
                      <a:r>
                        <a:rPr lang="lv-LV" sz="1200" dirty="0" err="1">
                          <a:effectLst/>
                          <a:latin typeface="Calibri" panose="020F0502020204030204" pitchFamily="34" charset="0"/>
                          <a:ea typeface="Calibri" panose="020F0502020204030204" pitchFamily="34" charset="0"/>
                          <a:cs typeface="Times New Roman" panose="02020603050405020304" pitchFamily="18" charset="0"/>
                        </a:rPr>
                        <a:t>pak.ieviešana</a:t>
                      </a:r>
                      <a:r>
                        <a:rPr lang="lv-LV" sz="1200" dirty="0">
                          <a:effectLst/>
                          <a:latin typeface="Calibri" panose="020F0502020204030204" pitchFamily="34" charset="0"/>
                          <a:ea typeface="Calibri" panose="020F0502020204030204" pitchFamily="34" charset="0"/>
                          <a:cs typeface="Times New Roman" panose="02020603050405020304" pitchFamily="18" charset="0"/>
                        </a:rPr>
                        <a:t>. Iespējams, mobilā brigāde, sociālā aprūpe.</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JELGAVAS novads</a:t>
                      </a:r>
                    </a:p>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200" dirty="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200" dirty="0">
                          <a:effectLst/>
                          <a:latin typeface="Calibri" panose="020F0502020204030204" pitchFamily="34" charset="0"/>
                          <a:ea typeface="Calibri" panose="020F0502020204030204" pitchFamily="34" charset="0"/>
                          <a:cs typeface="Times New Roman" panose="02020603050405020304" pitchFamily="18" charset="0"/>
                        </a:rPr>
                        <a:t>Atkarīgās personas</a:t>
                      </a:r>
                    </a:p>
                    <a:p>
                      <a:pPr marL="342900" lvl="0" indent="-342900">
                        <a:lnSpc>
                          <a:spcPct val="107000"/>
                        </a:lnSpc>
                        <a:spcAft>
                          <a:spcPts val="0"/>
                        </a:spcAft>
                        <a:buFont typeface="+mj-lt"/>
                        <a:buAutoNum type="arabicParenR"/>
                      </a:pPr>
                      <a:r>
                        <a:rPr lang="lv-LV" sz="1200" dirty="0">
                          <a:effectLst/>
                          <a:latin typeface="Calibri" panose="020F0502020204030204" pitchFamily="34" charset="0"/>
                          <a:ea typeface="Calibri" panose="020F0502020204030204" pitchFamily="34" charset="0"/>
                          <a:cs typeface="Times New Roman" panose="02020603050405020304" pitchFamily="18" charset="0"/>
                        </a:rPr>
                        <a:t>Pašvaldība, sabiedrība</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445">
                <a:tc>
                  <a:txBody>
                    <a:bodyPr/>
                    <a:lstStyle/>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 </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DAUGAVPILS novads</a:t>
                      </a:r>
                    </a:p>
                    <a:p>
                      <a:pPr>
                        <a:lnSpc>
                          <a:spcPct val="107000"/>
                        </a:lnSpc>
                        <a:spcAft>
                          <a:spcPts val="0"/>
                        </a:spcAft>
                      </a:pPr>
                      <a:r>
                        <a:rPr lang="lv-LV" sz="120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augsta riska ģimenes ar bērniem (ģimenes asistenta pakalpojums)</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personas bez noteiktas dzīves vietas (nepieciešamības pēc sociālās mājas)</a:t>
                      </a:r>
                    </a:p>
                    <a:p>
                      <a:pPr marL="342900" lvl="0" indent="-342900">
                        <a:lnSpc>
                          <a:spcPct val="107000"/>
                        </a:lnSpc>
                        <a:spcAft>
                          <a:spcPts val="0"/>
                        </a:spcAft>
                        <a:buFont typeface="+mj-lt"/>
                        <a:buAutoNum type="arabicParenR"/>
                      </a:pPr>
                      <a:r>
                        <a:rPr lang="lv-LV" sz="1200">
                          <a:effectLst/>
                          <a:latin typeface="Calibri" panose="020F0502020204030204" pitchFamily="34" charset="0"/>
                          <a:ea typeface="Calibri" panose="020F0502020204030204" pitchFamily="34" charset="0"/>
                          <a:cs typeface="Times New Roman" panose="02020603050405020304" pitchFamily="18" charset="0"/>
                        </a:rPr>
                        <a:t>personas ar garīga rakstura traucējumiem (gatavojoties DI procesam)</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704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a:t>Dalībnieku definētās mērķa </a:t>
            </a:r>
            <a:r>
              <a:rPr lang="lv-LV" sz="3600" dirty="0" smtClean="0"/>
              <a:t>grupas (</a:t>
            </a:r>
            <a:r>
              <a:rPr lang="lv-LV" sz="3600" dirty="0"/>
              <a:t>sociālie </a:t>
            </a:r>
            <a:r>
              <a:rPr lang="lv-LV" sz="3600" dirty="0" smtClean="0"/>
              <a:t>pakalpojumi)</a:t>
            </a:r>
            <a:endParaRPr lang="lv-LV" sz="36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278521120"/>
              </p:ext>
            </p:extLst>
          </p:nvPr>
        </p:nvGraphicFramePr>
        <p:xfrm>
          <a:off x="2384982" y="2069306"/>
          <a:ext cx="4157220" cy="4565651"/>
        </p:xfrm>
        <a:graphic>
          <a:graphicData uri="http://schemas.openxmlformats.org/drawingml/2006/table">
            <a:tbl>
              <a:tblPr firstRow="1" firstCol="1" bandRow="1"/>
              <a:tblGrid>
                <a:gridCol w="4157220"/>
              </a:tblGrid>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IECAVAS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personas ar invaliditāti</a:t>
                      </a:r>
                    </a:p>
                    <a:p>
                      <a:pPr marL="0" lvl="0" indent="0">
                        <a:lnSpc>
                          <a:spcPct val="107000"/>
                        </a:lnSpc>
                        <a:spcAft>
                          <a:spcPts val="0"/>
                        </a:spcAft>
                        <a:buFont typeface="+mj-lt"/>
                        <a:buNone/>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JAUNJELGAVAS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asistenta pakalpojums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grupu nodarbības attīstīšana</a:t>
                      </a:r>
                    </a:p>
                    <a:p>
                      <a:pPr marL="742950" lvl="1" indent="-285750">
                        <a:lnSpc>
                          <a:spcPct val="107000"/>
                        </a:lnSpc>
                        <a:spcAft>
                          <a:spcPts val="0"/>
                        </a:spcAft>
                        <a:buFont typeface="+mj-lt"/>
                        <a:buAutoNum type="alphaLcPeriod"/>
                      </a:pPr>
                      <a:r>
                        <a:rPr lang="lv-LV" sz="1400" dirty="0">
                          <a:effectLst/>
                          <a:latin typeface="Calibri" panose="020F0502020204030204" pitchFamily="34" charset="0"/>
                          <a:ea typeface="Calibri" panose="020F0502020204030204" pitchFamily="34" charset="0"/>
                          <a:cs typeface="Times New Roman" panose="02020603050405020304" pitchFamily="18" charset="0"/>
                        </a:rPr>
                        <a:t>darbiniekiem</a:t>
                      </a:r>
                    </a:p>
                    <a:p>
                      <a:pPr marL="742950" lvl="1" indent="-285750">
                        <a:lnSpc>
                          <a:spcPct val="107000"/>
                        </a:lnSpc>
                        <a:spcAft>
                          <a:spcPts val="0"/>
                        </a:spcAft>
                        <a:buFont typeface="+mj-lt"/>
                        <a:buAutoNum type="alphaLcPeriod"/>
                      </a:pPr>
                      <a:r>
                        <a:rPr lang="lv-LV" sz="1400" dirty="0">
                          <a:effectLst/>
                          <a:latin typeface="Calibri" panose="020F0502020204030204" pitchFamily="34" charset="0"/>
                          <a:ea typeface="Calibri" panose="020F0502020204030204" pitchFamily="34" charset="0"/>
                          <a:cs typeface="Times New Roman" panose="02020603050405020304" pitchFamily="18" charset="0"/>
                        </a:rPr>
                        <a:t>invalīdiem</a:t>
                      </a:r>
                    </a:p>
                    <a:p>
                      <a:pPr marL="742950" lvl="1" indent="-285750">
                        <a:lnSpc>
                          <a:spcPct val="107000"/>
                        </a:lnSpc>
                        <a:spcAft>
                          <a:spcPts val="0"/>
                        </a:spcAft>
                        <a:buFont typeface="+mj-lt"/>
                        <a:buAutoNum type="alphaLcPeriod"/>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ģimenēm ar bērniem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TALSU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ilgstošie bezdarbnieki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vecie ļaudis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personas ar invaliditāti (GRT)</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jaunieši</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208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l"/>
            <a:r>
              <a:rPr lang="lv-LV" sz="3600" dirty="0"/>
              <a:t>Dalībnieku definētās mērķa grupas (sociālie pakalpojumi)</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448535179"/>
              </p:ext>
            </p:extLst>
          </p:nvPr>
        </p:nvGraphicFramePr>
        <p:xfrm>
          <a:off x="1923068" y="2517775"/>
          <a:ext cx="4873658" cy="3195956"/>
        </p:xfrm>
        <a:graphic>
          <a:graphicData uri="http://schemas.openxmlformats.org/drawingml/2006/table">
            <a:tbl>
              <a:tblPr firstRow="1" firstCol="1" bandRow="1"/>
              <a:tblGrid>
                <a:gridCol w="4873658"/>
              </a:tblGrid>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RIEBIŅU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ilgstošie bezdarbnieki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iedzīvotāji bez patstāvīgas dzīvesvietas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ALŪKSNES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 ar bērniem</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veci cilvēki un invalīdi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LIELVĀRDES novads</a:t>
                      </a:r>
                    </a:p>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Mērķa grupas:</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veci cilvēki (pensionāri krīzes situācijā, slimības gadījumā)</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invalīdi</a:t>
                      </a:r>
                    </a:p>
                    <a:p>
                      <a:pPr marL="342900" lvl="0" indent="-342900">
                        <a:lnSpc>
                          <a:spcPct val="107000"/>
                        </a:lnSpc>
                        <a:spcAft>
                          <a:spcPts val="0"/>
                        </a:spcAft>
                        <a:buFont typeface="+mj-lt"/>
                        <a:buAutoNum type="arabicParenR"/>
                      </a:pPr>
                      <a:r>
                        <a:rPr lang="lv-LV" sz="1400" dirty="0">
                          <a:effectLst/>
                          <a:latin typeface="Calibri" panose="020F0502020204030204" pitchFamily="34" charset="0"/>
                          <a:ea typeface="Calibri" panose="020F0502020204030204" pitchFamily="34" charset="0"/>
                          <a:cs typeface="Times New Roman" panose="02020603050405020304" pitchFamily="18" charset="0"/>
                        </a:rPr>
                        <a:t>ģimenes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664873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1359</TotalTime>
  <Words>823</Words>
  <Application>Microsoft Office PowerPoint</Application>
  <PresentationFormat>On-screen Show (4:3)</PresentationFormat>
  <Paragraphs>152</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Times New Roman</vt:lpstr>
      <vt:lpstr>Verdana</vt:lpstr>
      <vt:lpstr>Thème Office</vt:lpstr>
      <vt:lpstr>Conception personnalisée</vt:lpstr>
      <vt:lpstr>PowerPoint Presentation</vt:lpstr>
      <vt:lpstr> </vt:lpstr>
      <vt:lpstr>Inovācijas sociālajā darbā, sociālajos pakalpojumos, veselības veicināšanā pašvaldības konkurētspējas uzlabošanai</vt:lpstr>
      <vt:lpstr>«Likums par pašvaldībām», 15.pants</vt:lpstr>
      <vt:lpstr>«Likums par pašvaldībām», 15.pants</vt:lpstr>
      <vt:lpstr>«Likums par pašvaldībām», 12.pants</vt:lpstr>
      <vt:lpstr>Dalībnieku definētās mērķa grupas</vt:lpstr>
      <vt:lpstr>Dalībnieku definētās mērķa grupas (sociālie pakalpojumi)</vt:lpstr>
      <vt:lpstr>Dalībnieku definētās mērķa grupas (sociālie pakalpojumi)</vt:lpstr>
      <vt:lpstr>Dalībnieku definētās mērķa grupas (sociālie pakalpojumi)</vt:lpstr>
      <vt:lpstr>Mājas darba rezultātu apkopojums</vt:lpstr>
      <vt:lpstr>Mājas darba rezultātu apkopojums</vt:lpstr>
      <vt:lpstr>Mājas darba rezultātu apkopojums</vt:lpstr>
      <vt:lpstr>Mājas darba rezultātu apkopojums</vt:lpstr>
      <vt:lpstr>Laiks sagatavotajām prezentācijām: </vt:lpstr>
      <vt:lpstr>Mājas darbs – iesūtīšanas termiņš 03.04.2015.</vt:lpstr>
      <vt:lpstr>Mājas darbs (turpinājums)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LPS</dc:creator>
  <cp:keywords>Norway grants</cp:keywords>
  <cp:lastModifiedBy>Zane Dūze</cp:lastModifiedBy>
  <cp:revision>98</cp:revision>
  <cp:lastPrinted>2011-12-02T12:25:53Z</cp:lastPrinted>
  <dcterms:created xsi:type="dcterms:W3CDTF">2011-11-09T09:46:35Z</dcterms:created>
  <dcterms:modified xsi:type="dcterms:W3CDTF">2015-03-09T09:23:37Z</dcterms:modified>
</cp:coreProperties>
</file>