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 id="2147483696" r:id="rId8"/>
    <p:sldMasterId id="2147483708" r:id="rId9"/>
  </p:sldMasterIdLst>
  <p:sldIdLst>
    <p:sldId id="264" r:id="rId10"/>
    <p:sldId id="274" r:id="rId11"/>
    <p:sldId id="273" r:id="rId12"/>
    <p:sldId id="281" r:id="rId13"/>
    <p:sldId id="280" r:id="rId14"/>
    <p:sldId id="283" r:id="rId15"/>
    <p:sldId id="279" r:id="rId16"/>
    <p:sldId id="285" r:id="rId17"/>
    <p:sldId id="277" r:id="rId18"/>
    <p:sldId id="278" r:id="rId19"/>
    <p:sldId id="266" r:id="rId20"/>
    <p:sldId id="267" r:id="rId21"/>
    <p:sldId id="268" r:id="rId22"/>
    <p:sldId id="276" r:id="rId23"/>
    <p:sldId id="265" r:id="rId24"/>
    <p:sldId id="275" r:id="rId25"/>
    <p:sldId id="261" r:id="rId26"/>
    <p:sldId id="260" r:id="rId27"/>
    <p:sldId id="286" r:id="rId28"/>
    <p:sldId id="287" r:id="rId29"/>
    <p:sldId id="257" r:id="rId30"/>
    <p:sldId id="259" r:id="rId31"/>
    <p:sldId id="262" r:id="rId32"/>
    <p:sldId id="288" r:id="rId33"/>
    <p:sldId id="290" r:id="rId34"/>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6"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9F7A29AD-7206-40D4-9F36-495545268B0F}" type="datetimeFigureOut">
              <a:rPr lang="lv-LV" smtClean="0"/>
              <a:t>12.03.2015.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817B5B6-9E04-417B-B5F5-9AB305E3F1B0}" type="slidenum">
              <a:rPr lang="lv-LV" smtClean="0"/>
              <a:t>‹#›</a:t>
            </a:fld>
            <a:endParaRPr lang="lv-LV"/>
          </a:p>
        </p:txBody>
      </p:sp>
    </p:spTree>
    <p:extLst>
      <p:ext uri="{BB962C8B-B14F-4D97-AF65-F5344CB8AC3E}">
        <p14:creationId xmlns:p14="http://schemas.microsoft.com/office/powerpoint/2010/main" val="1458653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9F7A29AD-7206-40D4-9F36-495545268B0F}" type="datetimeFigureOut">
              <a:rPr lang="lv-LV" smtClean="0"/>
              <a:t>12.03.2015.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817B5B6-9E04-417B-B5F5-9AB305E3F1B0}" type="slidenum">
              <a:rPr lang="lv-LV" smtClean="0"/>
              <a:t>‹#›</a:t>
            </a:fld>
            <a:endParaRPr lang="lv-LV"/>
          </a:p>
        </p:txBody>
      </p:sp>
    </p:spTree>
    <p:extLst>
      <p:ext uri="{BB962C8B-B14F-4D97-AF65-F5344CB8AC3E}">
        <p14:creationId xmlns:p14="http://schemas.microsoft.com/office/powerpoint/2010/main" val="366168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9F7A29AD-7206-40D4-9F36-495545268B0F}" type="datetimeFigureOut">
              <a:rPr lang="lv-LV" smtClean="0"/>
              <a:t>12.03.2015.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817B5B6-9E04-417B-B5F5-9AB305E3F1B0}" type="slidenum">
              <a:rPr lang="lv-LV" smtClean="0"/>
              <a:t>‹#›</a:t>
            </a:fld>
            <a:endParaRPr lang="lv-LV"/>
          </a:p>
        </p:txBody>
      </p:sp>
    </p:spTree>
    <p:extLst>
      <p:ext uri="{BB962C8B-B14F-4D97-AF65-F5344CB8AC3E}">
        <p14:creationId xmlns:p14="http://schemas.microsoft.com/office/powerpoint/2010/main" val="1727355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fr-FR" smtClean="0"/>
              <a:t>Cliquez et modifiez le titre</a:t>
            </a:r>
            <a:endParaRPr lang="fr-FR"/>
          </a:p>
        </p:txBody>
      </p:sp>
      <p:sp>
        <p:nvSpPr>
          <p:cNvPr id="3" name="Sous-titr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0C891E97-7267-4B90-AC70-B3D6C4A349B7}" type="datetimeFigureOut">
              <a:rPr lang="fr-FR" smtClean="0">
                <a:solidFill>
                  <a:prstClr val="black"/>
                </a:solidFill>
              </a:rPr>
              <a:pPr defTabSz="457200">
                <a:defRPr/>
              </a:pPr>
              <a:t>12/03/2015</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31A5490F-43D6-4496-A131-E4F9AEA79BA9}"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2386083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a:xfrm>
            <a:off x="609600" y="1600201"/>
            <a:ext cx="109728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CEFDF162-C735-4FCB-9BD7-E8237A5626E0}" type="datetimeFigureOut">
              <a:rPr lang="fr-FR" smtClean="0">
                <a:solidFill>
                  <a:prstClr val="black"/>
                </a:solidFill>
              </a:rPr>
              <a:pPr defTabSz="457200">
                <a:defRPr/>
              </a:pPr>
              <a:t>12/03/2015</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C16F34A0-4F7F-4848-9DF2-228E3BB60414}"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1164266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F6E52F10-139D-4952-A377-B7FF08224CB1}" type="datetimeFigureOut">
              <a:rPr lang="fr-FR" smtClean="0">
                <a:solidFill>
                  <a:prstClr val="black"/>
                </a:solidFill>
              </a:rPr>
              <a:pPr defTabSz="457200">
                <a:defRPr/>
              </a:pPr>
              <a:t>12/03/2015</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13629D57-AEB7-4296-ABD0-C5CB0189DB2E}"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3399687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86B3C866-2730-4B54-9B91-ED466502DB0E}" type="datetimeFigureOut">
              <a:rPr lang="fr-FR" smtClean="0">
                <a:solidFill>
                  <a:prstClr val="black"/>
                </a:solidFill>
              </a:rPr>
              <a:pPr defTabSz="457200">
                <a:defRPr/>
              </a:pPr>
              <a:t>12/03/2015</a:t>
            </a:fld>
            <a:endParaRPr lang="fr-FR">
              <a:solidFill>
                <a:prstClr val="black"/>
              </a:solidFill>
            </a:endParaRP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7" name="Espace réservé du numéro de diapositive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44356867-066C-4E78-8A82-CC2B71AF4BD7}"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612093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07EB609A-F07F-4465-BFB4-78287CAC0606}" type="datetimeFigureOut">
              <a:rPr lang="fr-FR" smtClean="0">
                <a:solidFill>
                  <a:prstClr val="black"/>
                </a:solidFill>
              </a:rPr>
              <a:pPr defTabSz="457200">
                <a:defRPr/>
              </a:pPr>
              <a:t>12/03/2015</a:t>
            </a:fld>
            <a:endParaRPr lang="fr-FR">
              <a:solidFill>
                <a:prstClr val="black"/>
              </a:solidFill>
            </a:endParaRPr>
          </a:p>
        </p:txBody>
      </p:sp>
      <p:sp>
        <p:nvSpPr>
          <p:cNvPr id="8" name="Espace réservé du pied de page 7"/>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9" name="Espace réservé du numéro de diapositive 8"/>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B4699A08-7CC5-4E87-AE99-530AD361FF49}"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3534380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332238"/>
            <a:ext cx="10972800" cy="1143000"/>
          </a:xfrm>
          <a:prstGeom prst="rect">
            <a:avLst/>
          </a:prstGeom>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F5CEEA83-6938-47E7-B37D-E31CCB4E4613}" type="datetimeFigureOut">
              <a:rPr lang="fr-FR" smtClean="0">
                <a:solidFill>
                  <a:prstClr val="black"/>
                </a:solidFill>
              </a:rPr>
              <a:pPr defTabSz="457200">
                <a:defRPr/>
              </a:pPr>
              <a:t>12/03/2015</a:t>
            </a:fld>
            <a:endParaRPr lang="fr-FR">
              <a:solidFill>
                <a:prstClr val="black"/>
              </a:solidFill>
            </a:endParaRPr>
          </a:p>
        </p:txBody>
      </p:sp>
      <p:sp>
        <p:nvSpPr>
          <p:cNvPr id="4" name="Espace réservé du pied de page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5" name="Espace réservé du numéro de diapositive 4"/>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E7C8B6ED-A412-491B-AC03-CB8A5FAF05B9}"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2267005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F162D234-23A2-43C6-AEA3-FF9C32F4C0A6}" type="datetimeFigureOut">
              <a:rPr lang="fr-FR" smtClean="0">
                <a:solidFill>
                  <a:prstClr val="black"/>
                </a:solidFill>
              </a:rPr>
              <a:pPr defTabSz="457200">
                <a:defRPr/>
              </a:pPr>
              <a:t>12/03/2015</a:t>
            </a:fld>
            <a:endParaRPr lang="fr-FR">
              <a:solidFill>
                <a:prstClr val="black"/>
              </a:solidFill>
            </a:endParaRPr>
          </a:p>
        </p:txBody>
      </p:sp>
      <p:sp>
        <p:nvSpPr>
          <p:cNvPr id="3" name="Espace réservé du pied de page 2"/>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4" name="Espace réservé du numéro de diapositive 3"/>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F7220256-E0BE-4748-B626-158B7B203234}"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1210733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9BA78708-BFAA-4DE0-AD29-9D0D54E73097}" type="datetimeFigureOut">
              <a:rPr lang="fr-FR" smtClean="0">
                <a:solidFill>
                  <a:prstClr val="black"/>
                </a:solidFill>
              </a:rPr>
              <a:pPr defTabSz="457200">
                <a:defRPr/>
              </a:pPr>
              <a:t>12/03/2015</a:t>
            </a:fld>
            <a:endParaRPr lang="fr-FR">
              <a:solidFill>
                <a:prstClr val="black"/>
              </a:solidFill>
            </a:endParaRP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7" name="Espace réservé du numéro de diapositive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66F5BBBA-CF90-4DAD-B69F-82EE7893F2EF}"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2122671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9F7A29AD-7206-40D4-9F36-495545268B0F}" type="datetimeFigureOut">
              <a:rPr lang="lv-LV" smtClean="0"/>
              <a:t>12.03.2015.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817B5B6-9E04-417B-B5F5-9AB305E3F1B0}" type="slidenum">
              <a:rPr lang="lv-LV" smtClean="0"/>
              <a:t>‹#›</a:t>
            </a:fld>
            <a:endParaRPr lang="lv-LV"/>
          </a:p>
        </p:txBody>
      </p:sp>
    </p:spTree>
    <p:extLst>
      <p:ext uri="{BB962C8B-B14F-4D97-AF65-F5344CB8AC3E}">
        <p14:creationId xmlns:p14="http://schemas.microsoft.com/office/powerpoint/2010/main" val="1241789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DD53F33A-E5A5-44EC-BEFD-4BB6A8139C91}" type="datetimeFigureOut">
              <a:rPr lang="fr-FR" smtClean="0">
                <a:solidFill>
                  <a:prstClr val="black"/>
                </a:solidFill>
              </a:rPr>
              <a:pPr defTabSz="457200">
                <a:defRPr/>
              </a:pPr>
              <a:t>12/03/2015</a:t>
            </a:fld>
            <a:endParaRPr lang="fr-FR">
              <a:solidFill>
                <a:prstClr val="black"/>
              </a:solidFill>
            </a:endParaRP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7" name="Espace réservé du numéro de diapositive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6A6309B4-057B-471A-8EB1-ECB4F05BDBA9}"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2386505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609600" y="1600201"/>
            <a:ext cx="109728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8C80451E-C596-4285-96E2-74CDC7B485EC}" type="datetimeFigureOut">
              <a:rPr lang="fr-FR" smtClean="0">
                <a:solidFill>
                  <a:prstClr val="black"/>
                </a:solidFill>
              </a:rPr>
              <a:pPr defTabSz="457200">
                <a:defRPr/>
              </a:pPr>
              <a:t>12/03/2015</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135FD757-E6BF-41BD-8268-E025CBE93A17}"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1051321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09600" y="274639"/>
            <a:ext cx="80264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B466972C-2AA9-44DC-91D8-797F6F249D21}" type="datetimeFigureOut">
              <a:rPr lang="fr-FR" smtClean="0">
                <a:solidFill>
                  <a:prstClr val="black"/>
                </a:solidFill>
              </a:rPr>
              <a:pPr defTabSz="457200">
                <a:defRPr/>
              </a:pPr>
              <a:t>12/03/2015</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B437C014-D915-4BDC-AA74-46F1B65BFE50}"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5344624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fr-FR" smtClean="0"/>
              <a:t>Cliquez et modifiez le titre</a:t>
            </a:r>
            <a:endParaRPr lang="fr-FR"/>
          </a:p>
        </p:txBody>
      </p:sp>
      <p:sp>
        <p:nvSpPr>
          <p:cNvPr id="3" name="Sous-titr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0C891E97-7267-4B90-AC70-B3D6C4A349B7}" type="datetimeFigureOut">
              <a:rPr lang="fr-FR" smtClean="0">
                <a:solidFill>
                  <a:prstClr val="black"/>
                </a:solidFill>
              </a:rPr>
              <a:pPr defTabSz="457200">
                <a:defRPr/>
              </a:pPr>
              <a:t>12/03/2015</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31A5490F-43D6-4496-A131-E4F9AEA79BA9}"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1079819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a:xfrm>
            <a:off x="609600" y="1600201"/>
            <a:ext cx="109728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CEFDF162-C735-4FCB-9BD7-E8237A5626E0}" type="datetimeFigureOut">
              <a:rPr lang="fr-FR" smtClean="0">
                <a:solidFill>
                  <a:prstClr val="black"/>
                </a:solidFill>
              </a:rPr>
              <a:pPr defTabSz="457200">
                <a:defRPr/>
              </a:pPr>
              <a:t>12/03/2015</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C16F34A0-4F7F-4848-9DF2-228E3BB60414}"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3743233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F6E52F10-139D-4952-A377-B7FF08224CB1}" type="datetimeFigureOut">
              <a:rPr lang="fr-FR" smtClean="0">
                <a:solidFill>
                  <a:prstClr val="black"/>
                </a:solidFill>
              </a:rPr>
              <a:pPr defTabSz="457200">
                <a:defRPr/>
              </a:pPr>
              <a:t>12/03/2015</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13629D57-AEB7-4296-ABD0-C5CB0189DB2E}"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1553492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86B3C866-2730-4B54-9B91-ED466502DB0E}" type="datetimeFigureOut">
              <a:rPr lang="fr-FR" smtClean="0">
                <a:solidFill>
                  <a:prstClr val="black"/>
                </a:solidFill>
              </a:rPr>
              <a:pPr defTabSz="457200">
                <a:defRPr/>
              </a:pPr>
              <a:t>12/03/2015</a:t>
            </a:fld>
            <a:endParaRPr lang="fr-FR">
              <a:solidFill>
                <a:prstClr val="black"/>
              </a:solidFill>
            </a:endParaRP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7" name="Espace réservé du numéro de diapositive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44356867-066C-4E78-8A82-CC2B71AF4BD7}"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1825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07EB609A-F07F-4465-BFB4-78287CAC0606}" type="datetimeFigureOut">
              <a:rPr lang="fr-FR" smtClean="0">
                <a:solidFill>
                  <a:prstClr val="black"/>
                </a:solidFill>
              </a:rPr>
              <a:pPr defTabSz="457200">
                <a:defRPr/>
              </a:pPr>
              <a:t>12/03/2015</a:t>
            </a:fld>
            <a:endParaRPr lang="fr-FR">
              <a:solidFill>
                <a:prstClr val="black"/>
              </a:solidFill>
            </a:endParaRPr>
          </a:p>
        </p:txBody>
      </p:sp>
      <p:sp>
        <p:nvSpPr>
          <p:cNvPr id="8" name="Espace réservé du pied de page 7"/>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9" name="Espace réservé du numéro de diapositive 8"/>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B4699A08-7CC5-4E87-AE99-530AD361FF49}"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1424943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332238"/>
            <a:ext cx="10972800" cy="1143000"/>
          </a:xfrm>
          <a:prstGeom prst="rect">
            <a:avLst/>
          </a:prstGeom>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F5CEEA83-6938-47E7-B37D-E31CCB4E4613}" type="datetimeFigureOut">
              <a:rPr lang="fr-FR" smtClean="0">
                <a:solidFill>
                  <a:prstClr val="black"/>
                </a:solidFill>
              </a:rPr>
              <a:pPr defTabSz="457200">
                <a:defRPr/>
              </a:pPr>
              <a:t>12/03/2015</a:t>
            </a:fld>
            <a:endParaRPr lang="fr-FR">
              <a:solidFill>
                <a:prstClr val="black"/>
              </a:solidFill>
            </a:endParaRPr>
          </a:p>
        </p:txBody>
      </p:sp>
      <p:sp>
        <p:nvSpPr>
          <p:cNvPr id="4" name="Espace réservé du pied de page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5" name="Espace réservé du numéro de diapositive 4"/>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E7C8B6ED-A412-491B-AC03-CB8A5FAF05B9}"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2253663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F162D234-23A2-43C6-AEA3-FF9C32F4C0A6}" type="datetimeFigureOut">
              <a:rPr lang="fr-FR" smtClean="0">
                <a:solidFill>
                  <a:prstClr val="black"/>
                </a:solidFill>
              </a:rPr>
              <a:pPr defTabSz="457200">
                <a:defRPr/>
              </a:pPr>
              <a:t>12/03/2015</a:t>
            </a:fld>
            <a:endParaRPr lang="fr-FR">
              <a:solidFill>
                <a:prstClr val="black"/>
              </a:solidFill>
            </a:endParaRPr>
          </a:p>
        </p:txBody>
      </p:sp>
      <p:sp>
        <p:nvSpPr>
          <p:cNvPr id="3" name="Espace réservé du pied de page 2"/>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4" name="Espace réservé du numéro de diapositive 3"/>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F7220256-E0BE-4748-B626-158B7B203234}"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243174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7A29AD-7206-40D4-9F36-495545268B0F}" type="datetimeFigureOut">
              <a:rPr lang="lv-LV" smtClean="0"/>
              <a:t>12.03.2015.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817B5B6-9E04-417B-B5F5-9AB305E3F1B0}" type="slidenum">
              <a:rPr lang="lv-LV" smtClean="0"/>
              <a:t>‹#›</a:t>
            </a:fld>
            <a:endParaRPr lang="lv-LV"/>
          </a:p>
        </p:txBody>
      </p:sp>
    </p:spTree>
    <p:extLst>
      <p:ext uri="{BB962C8B-B14F-4D97-AF65-F5344CB8AC3E}">
        <p14:creationId xmlns:p14="http://schemas.microsoft.com/office/powerpoint/2010/main" val="2720115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9BA78708-BFAA-4DE0-AD29-9D0D54E73097}" type="datetimeFigureOut">
              <a:rPr lang="fr-FR" smtClean="0">
                <a:solidFill>
                  <a:prstClr val="black"/>
                </a:solidFill>
              </a:rPr>
              <a:pPr defTabSz="457200">
                <a:defRPr/>
              </a:pPr>
              <a:t>12/03/2015</a:t>
            </a:fld>
            <a:endParaRPr lang="fr-FR">
              <a:solidFill>
                <a:prstClr val="black"/>
              </a:solidFill>
            </a:endParaRP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7" name="Espace réservé du numéro de diapositive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66F5BBBA-CF90-4DAD-B69F-82EE7893F2EF}"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1719307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DD53F33A-E5A5-44EC-BEFD-4BB6A8139C91}" type="datetimeFigureOut">
              <a:rPr lang="fr-FR" smtClean="0">
                <a:solidFill>
                  <a:prstClr val="black"/>
                </a:solidFill>
              </a:rPr>
              <a:pPr defTabSz="457200">
                <a:defRPr/>
              </a:pPr>
              <a:t>12/03/2015</a:t>
            </a:fld>
            <a:endParaRPr lang="fr-FR">
              <a:solidFill>
                <a:prstClr val="black"/>
              </a:solidFill>
            </a:endParaRP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7" name="Espace réservé du numéro de diapositive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6A6309B4-057B-471A-8EB1-ECB4F05BDBA9}"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34326444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609600" y="1600201"/>
            <a:ext cx="109728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8C80451E-C596-4285-96E2-74CDC7B485EC}" type="datetimeFigureOut">
              <a:rPr lang="fr-FR" smtClean="0">
                <a:solidFill>
                  <a:prstClr val="black"/>
                </a:solidFill>
              </a:rPr>
              <a:pPr defTabSz="457200">
                <a:defRPr/>
              </a:pPr>
              <a:t>12/03/2015</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135FD757-E6BF-41BD-8268-E025CBE93A17}"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3991776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09600" y="274639"/>
            <a:ext cx="80264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B466972C-2AA9-44DC-91D8-797F6F249D21}" type="datetimeFigureOut">
              <a:rPr lang="fr-FR" smtClean="0">
                <a:solidFill>
                  <a:prstClr val="black"/>
                </a:solidFill>
              </a:rPr>
              <a:pPr defTabSz="457200">
                <a:defRPr/>
              </a:pPr>
              <a:t>12/03/2015</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B437C014-D915-4BDC-AA74-46F1B65BFE50}"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1224953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fr-FR" smtClean="0"/>
              <a:t>Cliquez et modifiez le titre</a:t>
            </a:r>
            <a:endParaRPr lang="fr-FR"/>
          </a:p>
        </p:txBody>
      </p:sp>
      <p:sp>
        <p:nvSpPr>
          <p:cNvPr id="3" name="Sous-titr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0C891E97-7267-4B90-AC70-B3D6C4A349B7}" type="datetimeFigureOut">
              <a:rPr lang="fr-FR" smtClean="0">
                <a:solidFill>
                  <a:prstClr val="black"/>
                </a:solidFill>
              </a:rPr>
              <a:pPr defTabSz="457200">
                <a:defRPr/>
              </a:pPr>
              <a:t>12/03/2015</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31A5490F-43D6-4496-A131-E4F9AEA79BA9}"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2886835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a:xfrm>
            <a:off x="609600" y="1600201"/>
            <a:ext cx="109728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CEFDF162-C735-4FCB-9BD7-E8237A5626E0}" type="datetimeFigureOut">
              <a:rPr lang="fr-FR" smtClean="0">
                <a:solidFill>
                  <a:prstClr val="black"/>
                </a:solidFill>
              </a:rPr>
              <a:pPr defTabSz="457200">
                <a:defRPr/>
              </a:pPr>
              <a:t>12/03/2015</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C16F34A0-4F7F-4848-9DF2-228E3BB60414}"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2498745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F6E52F10-139D-4952-A377-B7FF08224CB1}" type="datetimeFigureOut">
              <a:rPr lang="fr-FR" smtClean="0">
                <a:solidFill>
                  <a:prstClr val="black"/>
                </a:solidFill>
              </a:rPr>
              <a:pPr defTabSz="457200">
                <a:defRPr/>
              </a:pPr>
              <a:t>12/03/2015</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13629D57-AEB7-4296-ABD0-C5CB0189DB2E}"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28269412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86B3C866-2730-4B54-9B91-ED466502DB0E}" type="datetimeFigureOut">
              <a:rPr lang="fr-FR" smtClean="0">
                <a:solidFill>
                  <a:prstClr val="black"/>
                </a:solidFill>
              </a:rPr>
              <a:pPr defTabSz="457200">
                <a:defRPr/>
              </a:pPr>
              <a:t>12/03/2015</a:t>
            </a:fld>
            <a:endParaRPr lang="fr-FR">
              <a:solidFill>
                <a:prstClr val="black"/>
              </a:solidFill>
            </a:endParaRP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7" name="Espace réservé du numéro de diapositive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44356867-066C-4E78-8A82-CC2B71AF4BD7}"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9197535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07EB609A-F07F-4465-BFB4-78287CAC0606}" type="datetimeFigureOut">
              <a:rPr lang="fr-FR" smtClean="0">
                <a:solidFill>
                  <a:prstClr val="black"/>
                </a:solidFill>
              </a:rPr>
              <a:pPr defTabSz="457200">
                <a:defRPr/>
              </a:pPr>
              <a:t>12/03/2015</a:t>
            </a:fld>
            <a:endParaRPr lang="fr-FR">
              <a:solidFill>
                <a:prstClr val="black"/>
              </a:solidFill>
            </a:endParaRPr>
          </a:p>
        </p:txBody>
      </p:sp>
      <p:sp>
        <p:nvSpPr>
          <p:cNvPr id="8" name="Espace réservé du pied de page 7"/>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9" name="Espace réservé du numéro de diapositive 8"/>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B4699A08-7CC5-4E87-AE99-530AD361FF49}"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3873657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332238"/>
            <a:ext cx="10972800" cy="1143000"/>
          </a:xfrm>
          <a:prstGeom prst="rect">
            <a:avLst/>
          </a:prstGeom>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F5CEEA83-6938-47E7-B37D-E31CCB4E4613}" type="datetimeFigureOut">
              <a:rPr lang="fr-FR" smtClean="0">
                <a:solidFill>
                  <a:prstClr val="black"/>
                </a:solidFill>
              </a:rPr>
              <a:pPr defTabSz="457200">
                <a:defRPr/>
              </a:pPr>
              <a:t>12/03/2015</a:t>
            </a:fld>
            <a:endParaRPr lang="fr-FR">
              <a:solidFill>
                <a:prstClr val="black"/>
              </a:solidFill>
            </a:endParaRPr>
          </a:p>
        </p:txBody>
      </p:sp>
      <p:sp>
        <p:nvSpPr>
          <p:cNvPr id="4" name="Espace réservé du pied de page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5" name="Espace réservé du numéro de diapositive 4"/>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E7C8B6ED-A412-491B-AC03-CB8A5FAF05B9}"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3368835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9F7A29AD-7206-40D4-9F36-495545268B0F}" type="datetimeFigureOut">
              <a:rPr lang="lv-LV" smtClean="0"/>
              <a:t>12.03.2015.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8817B5B6-9E04-417B-B5F5-9AB305E3F1B0}" type="slidenum">
              <a:rPr lang="lv-LV" smtClean="0"/>
              <a:t>‹#›</a:t>
            </a:fld>
            <a:endParaRPr lang="lv-LV"/>
          </a:p>
        </p:txBody>
      </p:sp>
    </p:spTree>
    <p:extLst>
      <p:ext uri="{BB962C8B-B14F-4D97-AF65-F5344CB8AC3E}">
        <p14:creationId xmlns:p14="http://schemas.microsoft.com/office/powerpoint/2010/main" val="3867039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F162D234-23A2-43C6-AEA3-FF9C32F4C0A6}" type="datetimeFigureOut">
              <a:rPr lang="fr-FR" smtClean="0">
                <a:solidFill>
                  <a:prstClr val="black"/>
                </a:solidFill>
              </a:rPr>
              <a:pPr defTabSz="457200">
                <a:defRPr/>
              </a:pPr>
              <a:t>12/03/2015</a:t>
            </a:fld>
            <a:endParaRPr lang="fr-FR">
              <a:solidFill>
                <a:prstClr val="black"/>
              </a:solidFill>
            </a:endParaRPr>
          </a:p>
        </p:txBody>
      </p:sp>
      <p:sp>
        <p:nvSpPr>
          <p:cNvPr id="3" name="Espace réservé du pied de page 2"/>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4" name="Espace réservé du numéro de diapositive 3"/>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F7220256-E0BE-4748-B626-158B7B203234}"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496860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9BA78708-BFAA-4DE0-AD29-9D0D54E73097}" type="datetimeFigureOut">
              <a:rPr lang="fr-FR" smtClean="0">
                <a:solidFill>
                  <a:prstClr val="black"/>
                </a:solidFill>
              </a:rPr>
              <a:pPr defTabSz="457200">
                <a:defRPr/>
              </a:pPr>
              <a:t>12/03/2015</a:t>
            </a:fld>
            <a:endParaRPr lang="fr-FR">
              <a:solidFill>
                <a:prstClr val="black"/>
              </a:solidFill>
            </a:endParaRP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7" name="Espace réservé du numéro de diapositive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66F5BBBA-CF90-4DAD-B69F-82EE7893F2EF}"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40591740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DD53F33A-E5A5-44EC-BEFD-4BB6A8139C91}" type="datetimeFigureOut">
              <a:rPr lang="fr-FR" smtClean="0">
                <a:solidFill>
                  <a:prstClr val="black"/>
                </a:solidFill>
              </a:rPr>
              <a:pPr defTabSz="457200">
                <a:defRPr/>
              </a:pPr>
              <a:t>12/03/2015</a:t>
            </a:fld>
            <a:endParaRPr lang="fr-FR">
              <a:solidFill>
                <a:prstClr val="black"/>
              </a:solidFill>
            </a:endParaRP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7" name="Espace réservé du numéro de diapositive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6A6309B4-057B-471A-8EB1-ECB4F05BDBA9}"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23175553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609600" y="1600201"/>
            <a:ext cx="109728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8C80451E-C596-4285-96E2-74CDC7B485EC}" type="datetimeFigureOut">
              <a:rPr lang="fr-FR" smtClean="0">
                <a:solidFill>
                  <a:prstClr val="black"/>
                </a:solidFill>
              </a:rPr>
              <a:pPr defTabSz="457200">
                <a:defRPr/>
              </a:pPr>
              <a:t>12/03/2015</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135FD757-E6BF-41BD-8268-E025CBE93A17}"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32701205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09600" y="274639"/>
            <a:ext cx="80264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B466972C-2AA9-44DC-91D8-797F6F249D21}" type="datetimeFigureOut">
              <a:rPr lang="fr-FR" smtClean="0">
                <a:solidFill>
                  <a:prstClr val="black"/>
                </a:solidFill>
              </a:rPr>
              <a:pPr defTabSz="457200">
                <a:defRPr/>
              </a:pPr>
              <a:t>12/03/2015</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B437C014-D915-4BDC-AA74-46F1B65BFE50}"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29560190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fr-FR" smtClean="0"/>
              <a:t>Cliquez et modifiez le titre</a:t>
            </a:r>
            <a:endParaRPr lang="fr-FR"/>
          </a:p>
        </p:txBody>
      </p:sp>
      <p:sp>
        <p:nvSpPr>
          <p:cNvPr id="3" name="Sous-titr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0C891E97-7267-4B90-AC70-B3D6C4A349B7}" type="datetimeFigureOut">
              <a:rPr lang="fr-FR" smtClean="0">
                <a:solidFill>
                  <a:prstClr val="black"/>
                </a:solidFill>
              </a:rPr>
              <a:pPr defTabSz="457200">
                <a:defRPr/>
              </a:pPr>
              <a:t>12/03/2015</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31A5490F-43D6-4496-A131-E4F9AEA79BA9}"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7793079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a:xfrm>
            <a:off x="609600" y="1600201"/>
            <a:ext cx="109728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CEFDF162-C735-4FCB-9BD7-E8237A5626E0}" type="datetimeFigureOut">
              <a:rPr lang="fr-FR" smtClean="0">
                <a:solidFill>
                  <a:prstClr val="black"/>
                </a:solidFill>
              </a:rPr>
              <a:pPr defTabSz="457200">
                <a:defRPr/>
              </a:pPr>
              <a:t>12/03/2015</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C16F34A0-4F7F-4848-9DF2-228E3BB60414}"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28723628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F6E52F10-139D-4952-A377-B7FF08224CB1}" type="datetimeFigureOut">
              <a:rPr lang="fr-FR" smtClean="0">
                <a:solidFill>
                  <a:prstClr val="black"/>
                </a:solidFill>
              </a:rPr>
              <a:pPr defTabSz="457200">
                <a:defRPr/>
              </a:pPr>
              <a:t>12/03/2015</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13629D57-AEB7-4296-ABD0-C5CB0189DB2E}"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12920630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86B3C866-2730-4B54-9B91-ED466502DB0E}" type="datetimeFigureOut">
              <a:rPr lang="fr-FR" smtClean="0">
                <a:solidFill>
                  <a:prstClr val="black"/>
                </a:solidFill>
              </a:rPr>
              <a:pPr defTabSz="457200">
                <a:defRPr/>
              </a:pPr>
              <a:t>12/03/2015</a:t>
            </a:fld>
            <a:endParaRPr lang="fr-FR">
              <a:solidFill>
                <a:prstClr val="black"/>
              </a:solidFill>
            </a:endParaRP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7" name="Espace réservé du numéro de diapositive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44356867-066C-4E78-8A82-CC2B71AF4BD7}"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28248308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07EB609A-F07F-4465-BFB4-78287CAC0606}" type="datetimeFigureOut">
              <a:rPr lang="fr-FR" smtClean="0">
                <a:solidFill>
                  <a:prstClr val="black"/>
                </a:solidFill>
              </a:rPr>
              <a:pPr defTabSz="457200">
                <a:defRPr/>
              </a:pPr>
              <a:t>12/03/2015</a:t>
            </a:fld>
            <a:endParaRPr lang="fr-FR">
              <a:solidFill>
                <a:prstClr val="black"/>
              </a:solidFill>
            </a:endParaRPr>
          </a:p>
        </p:txBody>
      </p:sp>
      <p:sp>
        <p:nvSpPr>
          <p:cNvPr id="8" name="Espace réservé du pied de page 7"/>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9" name="Espace réservé du numéro de diapositive 8"/>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B4699A08-7CC5-4E87-AE99-530AD361FF49}"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3639098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9F7A29AD-7206-40D4-9F36-495545268B0F}" type="datetimeFigureOut">
              <a:rPr lang="lv-LV" smtClean="0"/>
              <a:t>12.03.2015.</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8817B5B6-9E04-417B-B5F5-9AB305E3F1B0}" type="slidenum">
              <a:rPr lang="lv-LV" smtClean="0"/>
              <a:t>‹#›</a:t>
            </a:fld>
            <a:endParaRPr lang="lv-LV"/>
          </a:p>
        </p:txBody>
      </p:sp>
    </p:spTree>
    <p:extLst>
      <p:ext uri="{BB962C8B-B14F-4D97-AF65-F5344CB8AC3E}">
        <p14:creationId xmlns:p14="http://schemas.microsoft.com/office/powerpoint/2010/main" val="7268799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332238"/>
            <a:ext cx="10972800" cy="1143000"/>
          </a:xfrm>
          <a:prstGeom prst="rect">
            <a:avLst/>
          </a:prstGeom>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F5CEEA83-6938-47E7-B37D-E31CCB4E4613}" type="datetimeFigureOut">
              <a:rPr lang="fr-FR" smtClean="0">
                <a:solidFill>
                  <a:prstClr val="black"/>
                </a:solidFill>
              </a:rPr>
              <a:pPr defTabSz="457200">
                <a:defRPr/>
              </a:pPr>
              <a:t>12/03/2015</a:t>
            </a:fld>
            <a:endParaRPr lang="fr-FR">
              <a:solidFill>
                <a:prstClr val="black"/>
              </a:solidFill>
            </a:endParaRPr>
          </a:p>
        </p:txBody>
      </p:sp>
      <p:sp>
        <p:nvSpPr>
          <p:cNvPr id="4" name="Espace réservé du pied de page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5" name="Espace réservé du numéro de diapositive 4"/>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E7C8B6ED-A412-491B-AC03-CB8A5FAF05B9}"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7054884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F162D234-23A2-43C6-AEA3-FF9C32F4C0A6}" type="datetimeFigureOut">
              <a:rPr lang="fr-FR" smtClean="0">
                <a:solidFill>
                  <a:prstClr val="black"/>
                </a:solidFill>
              </a:rPr>
              <a:pPr defTabSz="457200">
                <a:defRPr/>
              </a:pPr>
              <a:t>12/03/2015</a:t>
            </a:fld>
            <a:endParaRPr lang="fr-FR">
              <a:solidFill>
                <a:prstClr val="black"/>
              </a:solidFill>
            </a:endParaRPr>
          </a:p>
        </p:txBody>
      </p:sp>
      <p:sp>
        <p:nvSpPr>
          <p:cNvPr id="3" name="Espace réservé du pied de page 2"/>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4" name="Espace réservé du numéro de diapositive 3"/>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F7220256-E0BE-4748-B626-158B7B203234}"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1758141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9BA78708-BFAA-4DE0-AD29-9D0D54E73097}" type="datetimeFigureOut">
              <a:rPr lang="fr-FR" smtClean="0">
                <a:solidFill>
                  <a:prstClr val="black"/>
                </a:solidFill>
              </a:rPr>
              <a:pPr defTabSz="457200">
                <a:defRPr/>
              </a:pPr>
              <a:t>12/03/2015</a:t>
            </a:fld>
            <a:endParaRPr lang="fr-FR">
              <a:solidFill>
                <a:prstClr val="black"/>
              </a:solidFill>
            </a:endParaRP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7" name="Espace réservé du numéro de diapositive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66F5BBBA-CF90-4DAD-B69F-82EE7893F2EF}"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39249725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DD53F33A-E5A5-44EC-BEFD-4BB6A8139C91}" type="datetimeFigureOut">
              <a:rPr lang="fr-FR" smtClean="0">
                <a:solidFill>
                  <a:prstClr val="black"/>
                </a:solidFill>
              </a:rPr>
              <a:pPr defTabSz="457200">
                <a:defRPr/>
              </a:pPr>
              <a:t>12/03/2015</a:t>
            </a:fld>
            <a:endParaRPr lang="fr-FR">
              <a:solidFill>
                <a:prstClr val="black"/>
              </a:solidFill>
            </a:endParaRP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7" name="Espace réservé du numéro de diapositive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6A6309B4-057B-471A-8EB1-ECB4F05BDBA9}"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41048826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609600" y="1600201"/>
            <a:ext cx="109728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8C80451E-C596-4285-96E2-74CDC7B485EC}" type="datetimeFigureOut">
              <a:rPr lang="fr-FR" smtClean="0">
                <a:solidFill>
                  <a:prstClr val="black"/>
                </a:solidFill>
              </a:rPr>
              <a:pPr defTabSz="457200">
                <a:defRPr/>
              </a:pPr>
              <a:t>12/03/2015</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135FD757-E6BF-41BD-8268-E025CBE93A17}"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35070852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09600" y="274639"/>
            <a:ext cx="80264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B466972C-2AA9-44DC-91D8-797F6F249D21}" type="datetimeFigureOut">
              <a:rPr lang="fr-FR" smtClean="0">
                <a:solidFill>
                  <a:prstClr val="black"/>
                </a:solidFill>
              </a:rPr>
              <a:pPr defTabSz="457200">
                <a:defRPr/>
              </a:pPr>
              <a:t>12/03/2015</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B437C014-D915-4BDC-AA74-46F1B65BFE50}"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19133168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fr-FR" smtClean="0"/>
              <a:t>Cliquez et modifiez le titre</a:t>
            </a:r>
            <a:endParaRPr lang="fr-FR"/>
          </a:p>
        </p:txBody>
      </p:sp>
      <p:sp>
        <p:nvSpPr>
          <p:cNvPr id="3" name="Sous-titr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0C891E97-7267-4B90-AC70-B3D6C4A349B7}" type="datetimeFigureOut">
              <a:rPr lang="fr-FR" smtClean="0">
                <a:solidFill>
                  <a:prstClr val="black"/>
                </a:solidFill>
              </a:rPr>
              <a:pPr defTabSz="457200">
                <a:defRPr/>
              </a:pPr>
              <a:t>12/03/2015</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31A5490F-43D6-4496-A131-E4F9AEA79BA9}"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11219218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a:xfrm>
            <a:off x="609600" y="1600201"/>
            <a:ext cx="109728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CEFDF162-C735-4FCB-9BD7-E8237A5626E0}" type="datetimeFigureOut">
              <a:rPr lang="fr-FR" smtClean="0">
                <a:solidFill>
                  <a:prstClr val="black"/>
                </a:solidFill>
              </a:rPr>
              <a:pPr defTabSz="457200">
                <a:defRPr/>
              </a:pPr>
              <a:t>12/03/2015</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C16F34A0-4F7F-4848-9DF2-228E3BB60414}"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26818038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F6E52F10-139D-4952-A377-B7FF08224CB1}" type="datetimeFigureOut">
              <a:rPr lang="fr-FR" smtClean="0">
                <a:solidFill>
                  <a:prstClr val="black"/>
                </a:solidFill>
              </a:rPr>
              <a:pPr defTabSz="457200">
                <a:defRPr/>
              </a:pPr>
              <a:t>12/03/2015</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13629D57-AEB7-4296-ABD0-C5CB0189DB2E}"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1059323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86B3C866-2730-4B54-9B91-ED466502DB0E}" type="datetimeFigureOut">
              <a:rPr lang="fr-FR" smtClean="0">
                <a:solidFill>
                  <a:prstClr val="black"/>
                </a:solidFill>
              </a:rPr>
              <a:pPr defTabSz="457200">
                <a:defRPr/>
              </a:pPr>
              <a:t>12/03/2015</a:t>
            </a:fld>
            <a:endParaRPr lang="fr-FR">
              <a:solidFill>
                <a:prstClr val="black"/>
              </a:solidFill>
            </a:endParaRP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7" name="Espace réservé du numéro de diapositive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44356867-066C-4E78-8A82-CC2B71AF4BD7}"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234476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9F7A29AD-7206-40D4-9F36-495545268B0F}" type="datetimeFigureOut">
              <a:rPr lang="lv-LV" smtClean="0"/>
              <a:t>12.03.2015.</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8817B5B6-9E04-417B-B5F5-9AB305E3F1B0}" type="slidenum">
              <a:rPr lang="lv-LV" smtClean="0"/>
              <a:t>‹#›</a:t>
            </a:fld>
            <a:endParaRPr lang="lv-LV"/>
          </a:p>
        </p:txBody>
      </p:sp>
    </p:spTree>
    <p:extLst>
      <p:ext uri="{BB962C8B-B14F-4D97-AF65-F5344CB8AC3E}">
        <p14:creationId xmlns:p14="http://schemas.microsoft.com/office/powerpoint/2010/main" val="21343445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07EB609A-F07F-4465-BFB4-78287CAC0606}" type="datetimeFigureOut">
              <a:rPr lang="fr-FR" smtClean="0">
                <a:solidFill>
                  <a:prstClr val="black"/>
                </a:solidFill>
              </a:rPr>
              <a:pPr defTabSz="457200">
                <a:defRPr/>
              </a:pPr>
              <a:t>12/03/2015</a:t>
            </a:fld>
            <a:endParaRPr lang="fr-FR">
              <a:solidFill>
                <a:prstClr val="black"/>
              </a:solidFill>
            </a:endParaRPr>
          </a:p>
        </p:txBody>
      </p:sp>
      <p:sp>
        <p:nvSpPr>
          <p:cNvPr id="8" name="Espace réservé du pied de page 7"/>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9" name="Espace réservé du numéro de diapositive 8"/>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B4699A08-7CC5-4E87-AE99-530AD361FF49}"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34650045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332238"/>
            <a:ext cx="10972800" cy="1143000"/>
          </a:xfrm>
          <a:prstGeom prst="rect">
            <a:avLst/>
          </a:prstGeom>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F5CEEA83-6938-47E7-B37D-E31CCB4E4613}" type="datetimeFigureOut">
              <a:rPr lang="fr-FR" smtClean="0">
                <a:solidFill>
                  <a:prstClr val="black"/>
                </a:solidFill>
              </a:rPr>
              <a:pPr defTabSz="457200">
                <a:defRPr/>
              </a:pPr>
              <a:t>12/03/2015</a:t>
            </a:fld>
            <a:endParaRPr lang="fr-FR">
              <a:solidFill>
                <a:prstClr val="black"/>
              </a:solidFill>
            </a:endParaRPr>
          </a:p>
        </p:txBody>
      </p:sp>
      <p:sp>
        <p:nvSpPr>
          <p:cNvPr id="4" name="Espace réservé du pied de page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5" name="Espace réservé du numéro de diapositive 4"/>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E7C8B6ED-A412-491B-AC03-CB8A5FAF05B9}"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17516592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F162D234-23A2-43C6-AEA3-FF9C32F4C0A6}" type="datetimeFigureOut">
              <a:rPr lang="fr-FR" smtClean="0">
                <a:solidFill>
                  <a:prstClr val="black"/>
                </a:solidFill>
              </a:rPr>
              <a:pPr defTabSz="457200">
                <a:defRPr/>
              </a:pPr>
              <a:t>12/03/2015</a:t>
            </a:fld>
            <a:endParaRPr lang="fr-FR">
              <a:solidFill>
                <a:prstClr val="black"/>
              </a:solidFill>
            </a:endParaRPr>
          </a:p>
        </p:txBody>
      </p:sp>
      <p:sp>
        <p:nvSpPr>
          <p:cNvPr id="3" name="Espace réservé du pied de page 2"/>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4" name="Espace réservé du numéro de diapositive 3"/>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F7220256-E0BE-4748-B626-158B7B203234}"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39687957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9BA78708-BFAA-4DE0-AD29-9D0D54E73097}" type="datetimeFigureOut">
              <a:rPr lang="fr-FR" smtClean="0">
                <a:solidFill>
                  <a:prstClr val="black"/>
                </a:solidFill>
              </a:rPr>
              <a:pPr defTabSz="457200">
                <a:defRPr/>
              </a:pPr>
              <a:t>12/03/2015</a:t>
            </a:fld>
            <a:endParaRPr lang="fr-FR">
              <a:solidFill>
                <a:prstClr val="black"/>
              </a:solidFill>
            </a:endParaRP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7" name="Espace réservé du numéro de diapositive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66F5BBBA-CF90-4DAD-B69F-82EE7893F2EF}"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31031169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DD53F33A-E5A5-44EC-BEFD-4BB6A8139C91}" type="datetimeFigureOut">
              <a:rPr lang="fr-FR" smtClean="0">
                <a:solidFill>
                  <a:prstClr val="black"/>
                </a:solidFill>
              </a:rPr>
              <a:pPr defTabSz="457200">
                <a:defRPr/>
              </a:pPr>
              <a:t>12/03/2015</a:t>
            </a:fld>
            <a:endParaRPr lang="fr-FR">
              <a:solidFill>
                <a:prstClr val="black"/>
              </a:solidFill>
            </a:endParaRP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7" name="Espace réservé du numéro de diapositive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6A6309B4-057B-471A-8EB1-ECB4F05BDBA9}"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23210368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609600" y="1600201"/>
            <a:ext cx="109728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8C80451E-C596-4285-96E2-74CDC7B485EC}" type="datetimeFigureOut">
              <a:rPr lang="fr-FR" smtClean="0">
                <a:solidFill>
                  <a:prstClr val="black"/>
                </a:solidFill>
              </a:rPr>
              <a:pPr defTabSz="457200">
                <a:defRPr/>
              </a:pPr>
              <a:t>12/03/2015</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135FD757-E6BF-41BD-8268-E025CBE93A17}"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25389478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09600" y="274639"/>
            <a:ext cx="80264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B466972C-2AA9-44DC-91D8-797F6F249D21}" type="datetimeFigureOut">
              <a:rPr lang="fr-FR" smtClean="0">
                <a:solidFill>
                  <a:prstClr val="black"/>
                </a:solidFill>
              </a:rPr>
              <a:pPr defTabSz="457200">
                <a:defRPr/>
              </a:pPr>
              <a:t>12/03/2015</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defTabSz="457200">
              <a:defRPr/>
            </a:pPr>
            <a:fld id="{B437C014-D915-4BDC-AA74-46F1B65BFE50}" type="slidenum">
              <a:rPr lang="fr-FR" smtClean="0">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246726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7A29AD-7206-40D4-9F36-495545268B0F}" type="datetimeFigureOut">
              <a:rPr lang="lv-LV" smtClean="0"/>
              <a:t>12.03.2015.</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8817B5B6-9E04-417B-B5F5-9AB305E3F1B0}" type="slidenum">
              <a:rPr lang="lv-LV" smtClean="0"/>
              <a:t>‹#›</a:t>
            </a:fld>
            <a:endParaRPr lang="lv-LV"/>
          </a:p>
        </p:txBody>
      </p:sp>
    </p:spTree>
    <p:extLst>
      <p:ext uri="{BB962C8B-B14F-4D97-AF65-F5344CB8AC3E}">
        <p14:creationId xmlns:p14="http://schemas.microsoft.com/office/powerpoint/2010/main" val="151168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7A29AD-7206-40D4-9F36-495545268B0F}" type="datetimeFigureOut">
              <a:rPr lang="lv-LV" smtClean="0"/>
              <a:t>12.03.2015.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8817B5B6-9E04-417B-B5F5-9AB305E3F1B0}" type="slidenum">
              <a:rPr lang="lv-LV" smtClean="0"/>
              <a:t>‹#›</a:t>
            </a:fld>
            <a:endParaRPr lang="lv-LV"/>
          </a:p>
        </p:txBody>
      </p:sp>
    </p:spTree>
    <p:extLst>
      <p:ext uri="{BB962C8B-B14F-4D97-AF65-F5344CB8AC3E}">
        <p14:creationId xmlns:p14="http://schemas.microsoft.com/office/powerpoint/2010/main" val="374977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7A29AD-7206-40D4-9F36-495545268B0F}" type="datetimeFigureOut">
              <a:rPr lang="lv-LV" smtClean="0"/>
              <a:t>12.03.2015.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8817B5B6-9E04-417B-B5F5-9AB305E3F1B0}" type="slidenum">
              <a:rPr lang="lv-LV" smtClean="0"/>
              <a:t>‹#›</a:t>
            </a:fld>
            <a:endParaRPr lang="lv-LV"/>
          </a:p>
        </p:txBody>
      </p:sp>
    </p:spTree>
    <p:extLst>
      <p:ext uri="{BB962C8B-B14F-4D97-AF65-F5344CB8AC3E}">
        <p14:creationId xmlns:p14="http://schemas.microsoft.com/office/powerpoint/2010/main" val="436069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jpeg"/><Relationship Id="rId2" Type="http://schemas.openxmlformats.org/officeDocument/2006/relationships/slideLayout" Target="../slideLayouts/slideLayout13.xml"/><Relationship Id="rId16"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g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jpeg"/><Relationship Id="rId2" Type="http://schemas.openxmlformats.org/officeDocument/2006/relationships/slideLayout" Target="../slideLayouts/slideLayout24.xml"/><Relationship Id="rId16" Type="http://schemas.openxmlformats.org/officeDocument/2006/relationships/image" Target="../media/image4.jp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gi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jpeg"/><Relationship Id="rId2" Type="http://schemas.openxmlformats.org/officeDocument/2006/relationships/slideLayout" Target="../slideLayouts/slideLayout35.xml"/><Relationship Id="rId16" Type="http://schemas.openxmlformats.org/officeDocument/2006/relationships/image" Target="../media/image4.jp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gi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5.jpeg"/><Relationship Id="rId2" Type="http://schemas.openxmlformats.org/officeDocument/2006/relationships/slideLayout" Target="../slideLayouts/slideLayout46.xml"/><Relationship Id="rId16" Type="http://schemas.openxmlformats.org/officeDocument/2006/relationships/image" Target="../media/image4.jp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gi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5.jpeg"/><Relationship Id="rId2" Type="http://schemas.openxmlformats.org/officeDocument/2006/relationships/slideLayout" Target="../slideLayouts/slideLayout57.xml"/><Relationship Id="rId16" Type="http://schemas.openxmlformats.org/officeDocument/2006/relationships/image" Target="../media/image4.jp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jpe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A29AD-7206-40D4-9F36-495545268B0F}" type="datetimeFigureOut">
              <a:rPr lang="lv-LV" smtClean="0"/>
              <a:t>12.03.2015.</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7B5B6-9E04-417B-B5F5-9AB305E3F1B0}" type="slidenum">
              <a:rPr lang="lv-LV" smtClean="0"/>
              <a:t>‹#›</a:t>
            </a:fld>
            <a:endParaRPr lang="lv-LV"/>
          </a:p>
        </p:txBody>
      </p:sp>
    </p:spTree>
    <p:extLst>
      <p:ext uri="{BB962C8B-B14F-4D97-AF65-F5344CB8AC3E}">
        <p14:creationId xmlns:p14="http://schemas.microsoft.com/office/powerpoint/2010/main" val="2078888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Attēls 1"/>
          <p:cNvPicPr>
            <a:picLocks noChangeAspect="1"/>
          </p:cNvPicPr>
          <p:nvPr userDrawn="1"/>
        </p:nvPicPr>
        <p:blipFill>
          <a:blip r:embed="rId13"/>
          <a:stretch>
            <a:fillRect/>
          </a:stretch>
        </p:blipFill>
        <p:spPr>
          <a:xfrm>
            <a:off x="-12700" y="-42863"/>
            <a:ext cx="12217400" cy="6943725"/>
          </a:xfrm>
          <a:prstGeom prst="rect">
            <a:avLst/>
          </a:prstGeom>
        </p:spPr>
      </p:pic>
      <p:pic>
        <p:nvPicPr>
          <p:cNvPr id="6" name="Attēls 5"/>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805024" y="639017"/>
            <a:ext cx="953859" cy="357697"/>
          </a:xfrm>
          <a:prstGeom prst="rect">
            <a:avLst/>
          </a:prstGeom>
        </p:spPr>
      </p:pic>
      <p:pic>
        <p:nvPicPr>
          <p:cNvPr id="7" name="Attēls 6"/>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3146430" y="531111"/>
            <a:ext cx="764676" cy="573507"/>
          </a:xfrm>
          <a:prstGeom prst="rect">
            <a:avLst/>
          </a:prstGeom>
        </p:spPr>
      </p:pic>
      <p:pic>
        <p:nvPicPr>
          <p:cNvPr id="11" name="Attēls 10"/>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248672" y="639017"/>
            <a:ext cx="1172128" cy="357697"/>
          </a:xfrm>
          <a:prstGeom prst="rect">
            <a:avLst/>
          </a:prstGeom>
        </p:spPr>
      </p:pic>
      <p:pic>
        <p:nvPicPr>
          <p:cNvPr id="12" name="Attēls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616824" y="303730"/>
            <a:ext cx="1217427" cy="913070"/>
          </a:xfrm>
          <a:prstGeom prst="rect">
            <a:avLst/>
          </a:prstGeom>
        </p:spPr>
      </p:pic>
    </p:spTree>
    <p:extLst>
      <p:ext uri="{BB962C8B-B14F-4D97-AF65-F5344CB8AC3E}">
        <p14:creationId xmlns:p14="http://schemas.microsoft.com/office/powerpoint/2010/main" val="283460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Attēls 1"/>
          <p:cNvPicPr>
            <a:picLocks noChangeAspect="1"/>
          </p:cNvPicPr>
          <p:nvPr userDrawn="1"/>
        </p:nvPicPr>
        <p:blipFill>
          <a:blip r:embed="rId13"/>
          <a:stretch>
            <a:fillRect/>
          </a:stretch>
        </p:blipFill>
        <p:spPr>
          <a:xfrm>
            <a:off x="-12700" y="-42863"/>
            <a:ext cx="12217400" cy="6943725"/>
          </a:xfrm>
          <a:prstGeom prst="rect">
            <a:avLst/>
          </a:prstGeom>
        </p:spPr>
      </p:pic>
      <p:pic>
        <p:nvPicPr>
          <p:cNvPr id="6" name="Attēls 5"/>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805024" y="639017"/>
            <a:ext cx="953859" cy="357697"/>
          </a:xfrm>
          <a:prstGeom prst="rect">
            <a:avLst/>
          </a:prstGeom>
        </p:spPr>
      </p:pic>
      <p:pic>
        <p:nvPicPr>
          <p:cNvPr id="7" name="Attēls 6"/>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3146430" y="531111"/>
            <a:ext cx="764676" cy="573507"/>
          </a:xfrm>
          <a:prstGeom prst="rect">
            <a:avLst/>
          </a:prstGeom>
        </p:spPr>
      </p:pic>
      <p:pic>
        <p:nvPicPr>
          <p:cNvPr id="11" name="Attēls 10"/>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248672" y="639017"/>
            <a:ext cx="1172128" cy="357697"/>
          </a:xfrm>
          <a:prstGeom prst="rect">
            <a:avLst/>
          </a:prstGeom>
        </p:spPr>
      </p:pic>
      <p:pic>
        <p:nvPicPr>
          <p:cNvPr id="12" name="Attēls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616824" y="303730"/>
            <a:ext cx="1217427" cy="913070"/>
          </a:xfrm>
          <a:prstGeom prst="rect">
            <a:avLst/>
          </a:prstGeom>
        </p:spPr>
      </p:pic>
    </p:spTree>
    <p:extLst>
      <p:ext uri="{BB962C8B-B14F-4D97-AF65-F5344CB8AC3E}">
        <p14:creationId xmlns:p14="http://schemas.microsoft.com/office/powerpoint/2010/main" val="23250521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Attēls 1"/>
          <p:cNvPicPr>
            <a:picLocks noChangeAspect="1"/>
          </p:cNvPicPr>
          <p:nvPr userDrawn="1"/>
        </p:nvPicPr>
        <p:blipFill>
          <a:blip r:embed="rId13"/>
          <a:stretch>
            <a:fillRect/>
          </a:stretch>
        </p:blipFill>
        <p:spPr>
          <a:xfrm>
            <a:off x="-12700" y="-42863"/>
            <a:ext cx="12217400" cy="6943725"/>
          </a:xfrm>
          <a:prstGeom prst="rect">
            <a:avLst/>
          </a:prstGeom>
        </p:spPr>
      </p:pic>
      <p:pic>
        <p:nvPicPr>
          <p:cNvPr id="6" name="Attēls 5"/>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805024" y="639017"/>
            <a:ext cx="953859" cy="357697"/>
          </a:xfrm>
          <a:prstGeom prst="rect">
            <a:avLst/>
          </a:prstGeom>
        </p:spPr>
      </p:pic>
      <p:pic>
        <p:nvPicPr>
          <p:cNvPr id="7" name="Attēls 6"/>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3146430" y="531111"/>
            <a:ext cx="764676" cy="573507"/>
          </a:xfrm>
          <a:prstGeom prst="rect">
            <a:avLst/>
          </a:prstGeom>
        </p:spPr>
      </p:pic>
      <p:pic>
        <p:nvPicPr>
          <p:cNvPr id="11" name="Attēls 10"/>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248672" y="639017"/>
            <a:ext cx="1172128" cy="357697"/>
          </a:xfrm>
          <a:prstGeom prst="rect">
            <a:avLst/>
          </a:prstGeom>
        </p:spPr>
      </p:pic>
      <p:pic>
        <p:nvPicPr>
          <p:cNvPr id="12" name="Attēls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616824" y="303730"/>
            <a:ext cx="1217427" cy="913070"/>
          </a:xfrm>
          <a:prstGeom prst="rect">
            <a:avLst/>
          </a:prstGeom>
        </p:spPr>
      </p:pic>
    </p:spTree>
    <p:extLst>
      <p:ext uri="{BB962C8B-B14F-4D97-AF65-F5344CB8AC3E}">
        <p14:creationId xmlns:p14="http://schemas.microsoft.com/office/powerpoint/2010/main" val="19011943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Attēls 1"/>
          <p:cNvPicPr>
            <a:picLocks noChangeAspect="1"/>
          </p:cNvPicPr>
          <p:nvPr userDrawn="1"/>
        </p:nvPicPr>
        <p:blipFill>
          <a:blip r:embed="rId13"/>
          <a:stretch>
            <a:fillRect/>
          </a:stretch>
        </p:blipFill>
        <p:spPr>
          <a:xfrm>
            <a:off x="-12700" y="-42863"/>
            <a:ext cx="12217400" cy="6943725"/>
          </a:xfrm>
          <a:prstGeom prst="rect">
            <a:avLst/>
          </a:prstGeom>
        </p:spPr>
      </p:pic>
      <p:pic>
        <p:nvPicPr>
          <p:cNvPr id="6" name="Attēls 5"/>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805024" y="639017"/>
            <a:ext cx="953859" cy="357697"/>
          </a:xfrm>
          <a:prstGeom prst="rect">
            <a:avLst/>
          </a:prstGeom>
        </p:spPr>
      </p:pic>
      <p:pic>
        <p:nvPicPr>
          <p:cNvPr id="7" name="Attēls 6"/>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3146430" y="531111"/>
            <a:ext cx="764676" cy="573507"/>
          </a:xfrm>
          <a:prstGeom prst="rect">
            <a:avLst/>
          </a:prstGeom>
        </p:spPr>
      </p:pic>
      <p:pic>
        <p:nvPicPr>
          <p:cNvPr id="11" name="Attēls 10"/>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248672" y="639017"/>
            <a:ext cx="1172128" cy="357697"/>
          </a:xfrm>
          <a:prstGeom prst="rect">
            <a:avLst/>
          </a:prstGeom>
        </p:spPr>
      </p:pic>
      <p:pic>
        <p:nvPicPr>
          <p:cNvPr id="12" name="Attēls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616824" y="303730"/>
            <a:ext cx="1217427" cy="913070"/>
          </a:xfrm>
          <a:prstGeom prst="rect">
            <a:avLst/>
          </a:prstGeom>
        </p:spPr>
      </p:pic>
    </p:spTree>
    <p:extLst>
      <p:ext uri="{BB962C8B-B14F-4D97-AF65-F5344CB8AC3E}">
        <p14:creationId xmlns:p14="http://schemas.microsoft.com/office/powerpoint/2010/main" val="12557686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Attēls 1"/>
          <p:cNvPicPr>
            <a:picLocks noChangeAspect="1"/>
          </p:cNvPicPr>
          <p:nvPr userDrawn="1"/>
        </p:nvPicPr>
        <p:blipFill>
          <a:blip r:embed="rId13"/>
          <a:stretch>
            <a:fillRect/>
          </a:stretch>
        </p:blipFill>
        <p:spPr>
          <a:xfrm>
            <a:off x="-12700" y="-42863"/>
            <a:ext cx="12217400" cy="6943725"/>
          </a:xfrm>
          <a:prstGeom prst="rect">
            <a:avLst/>
          </a:prstGeom>
        </p:spPr>
      </p:pic>
      <p:pic>
        <p:nvPicPr>
          <p:cNvPr id="6" name="Attēls 5"/>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805024" y="639017"/>
            <a:ext cx="953859" cy="357697"/>
          </a:xfrm>
          <a:prstGeom prst="rect">
            <a:avLst/>
          </a:prstGeom>
        </p:spPr>
      </p:pic>
      <p:pic>
        <p:nvPicPr>
          <p:cNvPr id="7" name="Attēls 6"/>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3146430" y="531111"/>
            <a:ext cx="764676" cy="573507"/>
          </a:xfrm>
          <a:prstGeom prst="rect">
            <a:avLst/>
          </a:prstGeom>
        </p:spPr>
      </p:pic>
      <p:pic>
        <p:nvPicPr>
          <p:cNvPr id="11" name="Attēls 10"/>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248672" y="639017"/>
            <a:ext cx="1172128" cy="357697"/>
          </a:xfrm>
          <a:prstGeom prst="rect">
            <a:avLst/>
          </a:prstGeom>
        </p:spPr>
      </p:pic>
      <p:pic>
        <p:nvPicPr>
          <p:cNvPr id="12" name="Attēls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616824" y="303730"/>
            <a:ext cx="1217427" cy="913070"/>
          </a:xfrm>
          <a:prstGeom prst="rect">
            <a:avLst/>
          </a:prstGeom>
        </p:spPr>
      </p:pic>
    </p:spTree>
    <p:extLst>
      <p:ext uri="{BB962C8B-B14F-4D97-AF65-F5344CB8AC3E}">
        <p14:creationId xmlns:p14="http://schemas.microsoft.com/office/powerpoint/2010/main" val="17444422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124075" y="2471739"/>
            <a:ext cx="7886700" cy="1871661"/>
          </a:xfrm>
          <a:prstGeom prst="rect">
            <a:avLst/>
          </a:prstGeom>
          <a:effectLst>
            <a:outerShdw blurRad="76200" dir="13500000" sy="23000" kx="1200000" algn="br" rotWithShape="0">
              <a:prstClr val="black">
                <a:alpha val="20000"/>
              </a:prstClr>
            </a:outerShdw>
          </a:effectLst>
        </p:spPr>
        <p:txBody>
          <a:bodyPr anchor="ctr"/>
          <a:lstStyle/>
          <a:p>
            <a:pPr algn="ctr" defTabSz="457200" fontAlgn="base">
              <a:spcBef>
                <a:spcPct val="0"/>
              </a:spcBef>
              <a:spcAft>
                <a:spcPct val="0"/>
              </a:spcAft>
            </a:pPr>
            <a:endParaRPr lang="fr-FR" sz="2400" b="1" dirty="0">
              <a:solidFill>
                <a:srgbClr val="4D4D4D"/>
              </a:solidFill>
              <a:latin typeface="Verdana" pitchFamily="34" charset="0"/>
            </a:endParaRPr>
          </a:p>
        </p:txBody>
      </p:sp>
      <p:sp>
        <p:nvSpPr>
          <p:cNvPr id="2" name="Titre 1"/>
          <p:cNvSpPr txBox="1">
            <a:spLocks/>
          </p:cNvSpPr>
          <p:nvPr/>
        </p:nvSpPr>
        <p:spPr>
          <a:xfrm>
            <a:off x="2260601" y="4622800"/>
            <a:ext cx="7135813" cy="954088"/>
          </a:xfrm>
          <a:prstGeom prst="rect">
            <a:avLst/>
          </a:prstGeom>
          <a:effectLst>
            <a:outerShdw blurRad="76200" dir="13500000" sy="23000" kx="1200000" algn="br" rotWithShape="0">
              <a:prstClr val="black">
                <a:alpha val="20000"/>
              </a:prstClr>
            </a:outerShdw>
          </a:effectLst>
        </p:spPr>
        <p:txBody>
          <a:bodyPr anchor="ctr"/>
          <a:lstStyle/>
          <a:p>
            <a:pPr defTabSz="457200" fontAlgn="base">
              <a:spcBef>
                <a:spcPct val="0"/>
              </a:spcBef>
              <a:spcAft>
                <a:spcPct val="0"/>
              </a:spcAft>
            </a:pPr>
            <a:r>
              <a:rPr lang="lv-LV" sz="2000" dirty="0">
                <a:solidFill>
                  <a:prstClr val="black"/>
                </a:solidFill>
                <a:latin typeface="Times New Roman" panose="02020603050405020304" pitchFamily="18" charset="0"/>
                <a:cs typeface="Times New Roman" panose="02020603050405020304" pitchFamily="18" charset="0"/>
              </a:rPr>
              <a:t>Andra Feldmane,</a:t>
            </a:r>
          </a:p>
          <a:p>
            <a:pPr defTabSz="457200" fontAlgn="base">
              <a:spcBef>
                <a:spcPct val="0"/>
              </a:spcBef>
              <a:spcAft>
                <a:spcPct val="0"/>
              </a:spcAft>
            </a:pPr>
            <a:r>
              <a:rPr lang="lv-LV" sz="2000" dirty="0">
                <a:solidFill>
                  <a:prstClr val="black"/>
                </a:solidFill>
                <a:latin typeface="Times New Roman" panose="02020603050405020304" pitchFamily="18" charset="0"/>
                <a:cs typeface="Times New Roman" panose="02020603050405020304" pitchFamily="18" charset="0"/>
              </a:rPr>
              <a:t>LPS padomniece uzņēmējdarbības jomā </a:t>
            </a:r>
          </a:p>
          <a:p>
            <a:pPr defTabSz="457200" fontAlgn="base">
              <a:spcBef>
                <a:spcPct val="0"/>
              </a:spcBef>
              <a:spcAft>
                <a:spcPct val="0"/>
              </a:spcAft>
            </a:pPr>
            <a:r>
              <a:rPr lang="lv-LV" sz="2000" dirty="0">
                <a:solidFill>
                  <a:prstClr val="black">
                    <a:lumMod val="75000"/>
                    <a:lumOff val="25000"/>
                  </a:prstClr>
                </a:solidFill>
                <a:latin typeface="Times New Roman" panose="02020603050405020304" pitchFamily="18" charset="0"/>
                <a:cs typeface="Times New Roman" panose="02020603050405020304" pitchFamily="18" charset="0"/>
              </a:rPr>
              <a:t>2015.gada </a:t>
            </a:r>
            <a:r>
              <a:rPr lang="lv-LV" sz="2000" dirty="0" smtClean="0">
                <a:solidFill>
                  <a:prstClr val="black">
                    <a:lumMod val="75000"/>
                    <a:lumOff val="25000"/>
                  </a:prstClr>
                </a:solidFill>
                <a:latin typeface="Times New Roman" panose="02020603050405020304" pitchFamily="18" charset="0"/>
                <a:cs typeface="Times New Roman" panose="02020603050405020304" pitchFamily="18" charset="0"/>
              </a:rPr>
              <a:t>12. marts    </a:t>
            </a:r>
            <a:endParaRPr lang="fr-FR" sz="2000"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43794" y="2471740"/>
            <a:ext cx="5394960" cy="584775"/>
          </a:xfrm>
          <a:prstGeom prst="rect">
            <a:avLst/>
          </a:prstGeom>
        </p:spPr>
        <p:txBody>
          <a:bodyPr wrap="square">
            <a:spAutoFit/>
          </a:bodyPr>
          <a:lstStyle/>
          <a:p>
            <a:pPr algn="ctr" defTabSz="457200" fontAlgn="base">
              <a:spcBef>
                <a:spcPct val="0"/>
              </a:spcBef>
            </a:pPr>
            <a:r>
              <a:rPr lang="lv-LV" sz="3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Sociālā uzņēmējdarbība   </a:t>
            </a:r>
            <a:r>
              <a:rPr lang="lv-LV" sz="2800" dirty="0">
                <a:solidFill>
                  <a:prstClr val="black"/>
                </a:solidFill>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00650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963" y="1052736"/>
            <a:ext cx="8229600" cy="735424"/>
          </a:xfrm>
        </p:spPr>
        <p:txBody>
          <a:bodyPr/>
          <a:lstStyle/>
          <a:p>
            <a:pPr algn="ctr"/>
            <a:r>
              <a:rPr lang="lv-LV" sz="2800" b="1" dirty="0">
                <a:solidFill>
                  <a:schemeClr val="tx1">
                    <a:lumMod val="95000"/>
                    <a:lumOff val="5000"/>
                  </a:schemeClr>
                </a:solidFill>
                <a:latin typeface="Times New Roman" panose="02020603050405020304" pitchFamily="18" charset="0"/>
                <a:cs typeface="Times New Roman" panose="02020603050405020304" pitchFamily="18" charset="0"/>
              </a:rPr>
              <a:t>Sociālā uzņēmējdarbība Latvijā (2)</a:t>
            </a:r>
          </a:p>
        </p:txBody>
      </p:sp>
      <p:sp>
        <p:nvSpPr>
          <p:cNvPr id="3" name="Content Placeholder 2"/>
          <p:cNvSpPr>
            <a:spLocks noGrp="1"/>
          </p:cNvSpPr>
          <p:nvPr>
            <p:ph idx="1"/>
          </p:nvPr>
        </p:nvSpPr>
        <p:spPr>
          <a:xfrm>
            <a:off x="833120" y="1916832"/>
            <a:ext cx="10505440" cy="4423008"/>
          </a:xfrm>
        </p:spPr>
        <p:txBody>
          <a:bodyPr/>
          <a:lstStyle/>
          <a:p>
            <a:pPr marL="0" indent="0" fontAlgn="auto">
              <a:spcAft>
                <a:spcPts val="0"/>
              </a:spcAft>
              <a:buNone/>
            </a:pPr>
            <a:endParaRPr lang="lv-LV" sz="24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fontAlgn="auto">
              <a:spcAft>
                <a:spcPts val="0"/>
              </a:spcAft>
              <a:buNone/>
            </a:pPr>
            <a:r>
              <a:rPr lang="lv-LV" sz="2400" dirty="0" smtClean="0">
                <a:solidFill>
                  <a:schemeClr val="tx1">
                    <a:lumMod val="95000"/>
                    <a:lumOff val="5000"/>
                  </a:schemeClr>
                </a:solidFill>
                <a:latin typeface="Times New Roman" panose="02020603050405020304" pitchFamily="18" charset="0"/>
                <a:cs typeface="Times New Roman" panose="02020603050405020304" pitchFamily="18" charset="0"/>
              </a:rPr>
              <a:t>LR </a:t>
            </a:r>
            <a:r>
              <a:rPr lang="lv-LV" sz="2400" dirty="0">
                <a:solidFill>
                  <a:schemeClr val="tx1">
                    <a:lumMod val="95000"/>
                    <a:lumOff val="5000"/>
                  </a:schemeClr>
                </a:solidFill>
                <a:latin typeface="Times New Roman" panose="02020603050405020304" pitchFamily="18" charset="0"/>
                <a:cs typeface="Times New Roman" panose="02020603050405020304" pitchFamily="18" charset="0"/>
              </a:rPr>
              <a:t>Labklājības ministrijas </a:t>
            </a:r>
          </a:p>
          <a:p>
            <a:pPr fontAlgn="auto">
              <a:spcAft>
                <a:spcPts val="0"/>
              </a:spcAft>
            </a:pPr>
            <a:r>
              <a:rPr lang="lv-LV" sz="2400" dirty="0">
                <a:solidFill>
                  <a:schemeClr val="tx1">
                    <a:lumMod val="95000"/>
                    <a:lumOff val="5000"/>
                  </a:schemeClr>
                </a:solidFill>
                <a:latin typeface="Times New Roman" panose="02020603050405020304" pitchFamily="18" charset="0"/>
                <a:cs typeface="Times New Roman" panose="02020603050405020304" pitchFamily="18" charset="0"/>
              </a:rPr>
              <a:t>    Rīkojums 24.05.2013. Nr. 35. Par darba grupas izveidi ar sociālās uzņēmējdarbības attīstību saistīto jautājumu risināšanai</a:t>
            </a:r>
          </a:p>
          <a:p>
            <a:pPr marL="0" indent="0" fontAlgn="auto">
              <a:spcAft>
                <a:spcPts val="0"/>
              </a:spcAft>
              <a:buNone/>
            </a:pPr>
            <a:endParaRPr lang="lv-LV" sz="24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fontAlgn="auto">
              <a:spcAft>
                <a:spcPts val="0"/>
              </a:spcAft>
              <a:buNone/>
            </a:pPr>
            <a:r>
              <a:rPr lang="lv-LV" sz="2400" b="1" dirty="0" smtClean="0">
                <a:solidFill>
                  <a:schemeClr val="tx1">
                    <a:lumMod val="95000"/>
                    <a:lumOff val="5000"/>
                  </a:schemeClr>
                </a:solidFill>
                <a:latin typeface="Times New Roman" panose="02020603050405020304" pitchFamily="18" charset="0"/>
                <a:cs typeface="Times New Roman" panose="02020603050405020304" pitchFamily="18" charset="0"/>
              </a:rPr>
              <a:t>Latvijas </a:t>
            </a:r>
            <a:r>
              <a:rPr lang="lv-LV" sz="2400" b="1" dirty="0">
                <a:solidFill>
                  <a:schemeClr val="tx1">
                    <a:lumMod val="95000"/>
                    <a:lumOff val="5000"/>
                  </a:schemeClr>
                </a:solidFill>
                <a:latin typeface="Times New Roman" panose="02020603050405020304" pitchFamily="18" charset="0"/>
                <a:cs typeface="Times New Roman" panose="02020603050405020304" pitchFamily="18" charset="0"/>
              </a:rPr>
              <a:t>normatīvos aktos sociālai uzņēmējdarbībai nav tiesiska regulējuma</a:t>
            </a:r>
            <a:endParaRPr lang="lv-LV"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fontAlgn="auto">
              <a:spcAft>
                <a:spcPts val="0"/>
              </a:spcAft>
              <a:buFont typeface="Arial" pitchFamily="34" charset="0"/>
              <a:buChar char="•"/>
            </a:pPr>
            <a:endParaRPr lang="lv-LV" dirty="0">
              <a:solidFill>
                <a:srgbClr val="C00000"/>
              </a:solidFill>
            </a:endParaRPr>
          </a:p>
          <a:p>
            <a:endParaRPr lang="lv-LV" dirty="0"/>
          </a:p>
        </p:txBody>
      </p:sp>
    </p:spTree>
    <p:extLst>
      <p:ext uri="{BB962C8B-B14F-4D97-AF65-F5344CB8AC3E}">
        <p14:creationId xmlns:p14="http://schemas.microsoft.com/office/powerpoint/2010/main" val="3000742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872"/>
            <a:ext cx="10972800" cy="1298766"/>
          </a:xfrm>
        </p:spPr>
        <p:txBody>
          <a:bodyPr/>
          <a:lstStyle/>
          <a:p>
            <a:r>
              <a:rPr lang="lv-LV" sz="2800" dirty="0">
                <a:latin typeface="Times New Roman" panose="02020603050405020304" pitchFamily="18" charset="0"/>
                <a:cs typeface="Times New Roman" panose="02020603050405020304" pitchFamily="18" charset="0"/>
              </a:rPr>
              <a:t>Koncepcija «Par sociālās uzņēmējdarbības </a:t>
            </a:r>
            <a:br>
              <a:rPr lang="lv-LV" sz="2800" dirty="0">
                <a:latin typeface="Times New Roman" panose="02020603050405020304" pitchFamily="18" charset="0"/>
                <a:cs typeface="Times New Roman" panose="02020603050405020304" pitchFamily="18" charset="0"/>
              </a:rPr>
            </a:br>
            <a:r>
              <a:rPr lang="lv-LV" sz="2800" dirty="0">
                <a:latin typeface="Times New Roman" panose="02020603050405020304" pitchFamily="18" charset="0"/>
                <a:cs typeface="Times New Roman" panose="02020603050405020304" pitchFamily="18" charset="0"/>
              </a:rPr>
              <a:t>ieviešanas iespējām Latvijā»</a:t>
            </a:r>
          </a:p>
        </p:txBody>
      </p:sp>
      <p:sp>
        <p:nvSpPr>
          <p:cNvPr id="3" name="Content Placeholder 2"/>
          <p:cNvSpPr>
            <a:spLocks noGrp="1"/>
          </p:cNvSpPr>
          <p:nvPr>
            <p:ph idx="1"/>
          </p:nvPr>
        </p:nvSpPr>
        <p:spPr>
          <a:xfrm>
            <a:off x="609600" y="1959429"/>
            <a:ext cx="10683240" cy="4450515"/>
          </a:xfrm>
        </p:spPr>
        <p:txBody>
          <a:bodyPr/>
          <a:lstStyle/>
          <a:p>
            <a:pPr lvl="0" defTabSz="938213" eaLnBrk="0" hangingPunct="0">
              <a:spcAft>
                <a:spcPts val="1200"/>
              </a:spcAft>
              <a:buFont typeface="Wingdings" panose="05000000000000000000" pitchFamily="2" charset="2"/>
              <a:buChar char="Ø"/>
            </a:pPr>
            <a:r>
              <a:rPr lang="lv-LV" altLang="lv-LV" sz="24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2014.gada 14.oktobrī MK izskatīja un atbalstīja koncepciju par sociālās uzņēmējdarbības veicināšanu Latvijā. </a:t>
            </a:r>
          </a:p>
          <a:p>
            <a:pPr lvl="0" defTabSz="938213" eaLnBrk="0" hangingPunct="0">
              <a:spcBef>
                <a:spcPts val="600"/>
              </a:spcBef>
              <a:spcAft>
                <a:spcPts val="1200"/>
              </a:spcAft>
              <a:buFont typeface="Wingdings" panose="05000000000000000000" pitchFamily="2" charset="2"/>
              <a:buChar char="Ø"/>
            </a:pPr>
            <a:r>
              <a:rPr lang="lv-LV" altLang="lv-LV" sz="24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Koncepcija paredz LM sākt jaunu politikas iniciatīvu sociālās uzņēmējdarbības attīstībai. </a:t>
            </a:r>
          </a:p>
          <a:p>
            <a:pPr lvl="0" defTabSz="938213" eaLnBrk="0" hangingPunct="0">
              <a:spcBef>
                <a:spcPts val="600"/>
              </a:spcBef>
              <a:buFont typeface="Wingdings" panose="05000000000000000000" pitchFamily="2" charset="2"/>
              <a:buChar char="Ø"/>
            </a:pPr>
            <a:r>
              <a:rPr lang="lv-LV" altLang="lv-LV" sz="24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Piedāvātā pieeja paredz </a:t>
            </a:r>
            <a:r>
              <a:rPr lang="lv-LV" altLang="lv-LV" sz="2400" dirty="0" err="1" smtClean="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izmēģinājumprojekta</a:t>
            </a:r>
            <a:r>
              <a:rPr lang="lv-LV" altLang="lv-LV" sz="2400" dirty="0" smtClean="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a:t>
            </a:r>
            <a:r>
              <a:rPr lang="lv-LV" altLang="lv-LV" sz="24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uzsākšanu, LM šā projekta ietvaros pildot atbildīgās institūcijas funkcijas</a:t>
            </a:r>
            <a:endParaRPr lang="lv-LV"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486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800" dirty="0" smtClean="0">
                <a:latin typeface="Times New Roman" panose="02020603050405020304" pitchFamily="18" charset="0"/>
                <a:cs typeface="Times New Roman" panose="02020603050405020304" pitchFamily="18" charset="0"/>
              </a:rPr>
              <a:t>LM sociālā </a:t>
            </a:r>
            <a:r>
              <a:rPr lang="lv-LV" sz="2800" dirty="0">
                <a:latin typeface="Times New Roman" panose="02020603050405020304" pitchFamily="18" charset="0"/>
                <a:cs typeface="Times New Roman" panose="02020603050405020304" pitchFamily="18" charset="0"/>
              </a:rPr>
              <a:t>uzņēmuma definīcija </a:t>
            </a:r>
          </a:p>
        </p:txBody>
      </p:sp>
      <p:sp>
        <p:nvSpPr>
          <p:cNvPr id="3" name="Content Placeholder 2"/>
          <p:cNvSpPr>
            <a:spLocks noGrp="1"/>
          </p:cNvSpPr>
          <p:nvPr>
            <p:ph idx="1"/>
          </p:nvPr>
        </p:nvSpPr>
        <p:spPr>
          <a:xfrm>
            <a:off x="749808" y="1700784"/>
            <a:ext cx="10323576" cy="4922085"/>
          </a:xfrm>
        </p:spPr>
        <p:txBody>
          <a:bodyPr/>
          <a:lstStyle/>
          <a:p>
            <a:pPr marL="0" lvl="0" indent="0" defTabSz="938213" eaLnBrk="0" hangingPunct="0">
              <a:lnSpc>
                <a:spcPct val="80000"/>
              </a:lnSpc>
              <a:spcAft>
                <a:spcPts val="1800"/>
              </a:spcAft>
              <a:buNone/>
            </a:pPr>
            <a:r>
              <a:rPr lang="lv-LV" altLang="lv-LV" sz="2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Sociālais uzņēmums neatkarīgi no tā juridiskās formas ir tāds uzņēmums: </a:t>
            </a:r>
          </a:p>
          <a:p>
            <a:pPr marL="0" lvl="0" indent="0" defTabSz="938213" eaLnBrk="0" hangingPunct="0">
              <a:lnSpc>
                <a:spcPct val="90000"/>
              </a:lnSpc>
              <a:spcBef>
                <a:spcPct val="0"/>
              </a:spcBef>
              <a:spcAft>
                <a:spcPts val="600"/>
              </a:spcAft>
              <a:buNone/>
            </a:pPr>
            <a:r>
              <a:rPr lang="lv-LV" altLang="lv-LV" sz="2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a) kura galvenais mērķis saskaņā ar nolikumu, statūtiem vai citu juridisku dokumentu, ar ko uzņēmums ir izveidots, ir izmērāma, pozitīva sociālā ietekme, nevis peļņas nodrošināšana īpašniekiem, dalībniekiem un partneriem, un kurš:</a:t>
            </a:r>
          </a:p>
          <a:p>
            <a:pPr marL="0" lvl="0" indent="0" defTabSz="938213" eaLnBrk="0" hangingPunct="0">
              <a:lnSpc>
                <a:spcPct val="80000"/>
              </a:lnSpc>
              <a:buNone/>
            </a:pPr>
            <a:r>
              <a:rPr lang="lv-LV" altLang="lv-LV" sz="2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i) nodrošina pakalpojumus vai preces, kas rada sociālu labumu, un/vai</a:t>
            </a:r>
          </a:p>
          <a:p>
            <a:pPr marL="0" lvl="0" indent="0" defTabSz="938213" eaLnBrk="0" hangingPunct="0">
              <a:lnSpc>
                <a:spcPct val="80000"/>
              </a:lnSpc>
              <a:spcAft>
                <a:spcPts val="1800"/>
              </a:spcAft>
              <a:buNone/>
            </a:pPr>
            <a:r>
              <a:rPr lang="lv-LV" altLang="lv-LV" sz="2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a:t>
            </a:r>
            <a:r>
              <a:rPr lang="lv-LV" altLang="lv-LV" sz="2200" dirty="0" err="1">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ii</a:t>
            </a:r>
            <a:r>
              <a:rPr lang="lv-LV" altLang="lv-LV" sz="2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izmanto preču ražošanas vai pakalpojumu sniegšanas metodi, kas ietver tā sociālo mērķi; </a:t>
            </a:r>
          </a:p>
          <a:p>
            <a:pPr marL="0" lvl="0" indent="0" defTabSz="938213" eaLnBrk="0" hangingPunct="0">
              <a:lnSpc>
                <a:spcPct val="80000"/>
              </a:lnSpc>
              <a:spcAft>
                <a:spcPts val="1800"/>
              </a:spcAft>
              <a:buNone/>
            </a:pPr>
            <a:r>
              <a:rPr lang="lv-LV" altLang="lv-LV" sz="2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b) kurš pirmkārt un galvenokārt izmanto peļņu sava galvenā mērķa sasniegšanai un ir ieviesis iepriekš izstrādātas procedūras un noteikumus jebkādai peļņas sadalei akcionāriem un īpašniekiem, kas nodrošina, ka šāda peļņas sadale neapdraud šā uzņēmuma galveno mērķi; un</a:t>
            </a:r>
          </a:p>
          <a:p>
            <a:pPr marL="0" lvl="0" indent="0" defTabSz="938213" eaLnBrk="0" hangingPunct="0">
              <a:lnSpc>
                <a:spcPct val="80000"/>
              </a:lnSpc>
              <a:buNone/>
            </a:pPr>
            <a:r>
              <a:rPr lang="lv-LV" altLang="lv-LV" sz="2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c) kurš tiek pārvaldīts saimnieciskā, atbildīgā un pārredzamā veidā, jo īpaši iesaistot darbiniekus, klientus un ieinteresētās personas, kuras skar tā </a:t>
            </a:r>
            <a:r>
              <a:rPr lang="lv-LV" altLang="lv-LV" sz="2200" dirty="0" err="1">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darījumdarbība</a:t>
            </a:r>
            <a:r>
              <a:rPr lang="lv-LV" altLang="lv-LV" sz="2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a:t>
            </a:r>
          </a:p>
          <a:p>
            <a:endParaRPr lang="lv-LV"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038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008"/>
            <a:ext cx="10972800" cy="1353630"/>
          </a:xfrm>
        </p:spPr>
        <p:txBody>
          <a:bodyPr/>
          <a:lstStyle/>
          <a:p>
            <a:r>
              <a:rPr lang="lv-LV" sz="2800" dirty="0">
                <a:latin typeface="Times New Roman" panose="02020603050405020304" pitchFamily="18" charset="0"/>
                <a:cs typeface="Times New Roman" panose="02020603050405020304" pitchFamily="18" charset="0"/>
              </a:rPr>
              <a:t>Izmēģinājumprojekts - galvenie jautājumi</a:t>
            </a:r>
          </a:p>
        </p:txBody>
      </p:sp>
      <p:sp>
        <p:nvSpPr>
          <p:cNvPr id="3" name="Content Placeholder 2"/>
          <p:cNvSpPr>
            <a:spLocks noGrp="1"/>
          </p:cNvSpPr>
          <p:nvPr>
            <p:ph idx="1"/>
          </p:nvPr>
        </p:nvSpPr>
        <p:spPr>
          <a:xfrm>
            <a:off x="1005840" y="1746504"/>
            <a:ext cx="10058400" cy="4876365"/>
          </a:xfrm>
        </p:spPr>
        <p:txBody>
          <a:bodyPr/>
          <a:lstStyle/>
          <a:p>
            <a:pPr marL="0" lvl="0" indent="0" defTabSz="938213" eaLnBrk="0" hangingPunct="0">
              <a:lnSpc>
                <a:spcPct val="190000"/>
              </a:lnSpc>
              <a:spcBef>
                <a:spcPts val="600"/>
              </a:spcBef>
              <a:buNone/>
            </a:pPr>
            <a:r>
              <a:rPr lang="lv-LV" altLang="lv-LV" sz="24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Mērķis: </a:t>
            </a:r>
          </a:p>
          <a:p>
            <a:pPr marL="0" lvl="0" indent="0" defTabSz="938213" eaLnBrk="0" hangingPunct="0">
              <a:lnSpc>
                <a:spcPct val="90000"/>
              </a:lnSpc>
              <a:spcBef>
                <a:spcPts val="1200"/>
              </a:spcBef>
              <a:buFont typeface="Wingdings" panose="05000000000000000000" pitchFamily="2" charset="2"/>
              <a:buChar char="Ø"/>
            </a:pPr>
            <a:r>
              <a:rPr lang="lv-LV" altLang="lv-LV" sz="24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a:t>
            </a:r>
            <a:r>
              <a:rPr lang="lv-LV" altLang="lv-LV" sz="2400" dirty="0" err="1">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Izmēģinājumprojekta</a:t>
            </a:r>
            <a:r>
              <a:rPr lang="lv-LV" altLang="lv-LV" sz="24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ietvaros </a:t>
            </a:r>
            <a:r>
              <a:rPr lang="lv-LV" altLang="lv-LV" sz="2400" b="1"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noteikt un pārbaudīt optimālus risinājumus</a:t>
            </a:r>
            <a:r>
              <a:rPr lang="lv-LV" altLang="lv-LV" sz="24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sociālo uzņēmumu izveidei un attīstībai;</a:t>
            </a:r>
          </a:p>
          <a:p>
            <a:pPr marL="0" lvl="0" indent="0" defTabSz="938213" eaLnBrk="0" hangingPunct="0">
              <a:lnSpc>
                <a:spcPct val="90000"/>
              </a:lnSpc>
              <a:spcBef>
                <a:spcPts val="1200"/>
              </a:spcBef>
              <a:buFont typeface="Wingdings" panose="05000000000000000000" pitchFamily="2" charset="2"/>
              <a:buChar char="Ø"/>
            </a:pPr>
            <a:r>
              <a:rPr lang="lv-LV" altLang="lv-LV" sz="24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izstrādāt sociālo uzņēmumu </a:t>
            </a:r>
            <a:r>
              <a:rPr lang="lv-LV" altLang="lv-LV" sz="2400" b="1"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reģistra prototipu</a:t>
            </a:r>
            <a:r>
              <a:rPr lang="lv-LV" altLang="lv-LV" sz="24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a:t>
            </a:r>
          </a:p>
          <a:p>
            <a:pPr marL="0" lvl="0" indent="0" defTabSz="938213" eaLnBrk="0" hangingPunct="0">
              <a:lnSpc>
                <a:spcPct val="90000"/>
              </a:lnSpc>
              <a:spcBef>
                <a:spcPts val="1200"/>
              </a:spcBef>
              <a:buFont typeface="Wingdings" panose="05000000000000000000" pitchFamily="2" charset="2"/>
              <a:buChar char="Ø"/>
            </a:pPr>
            <a:r>
              <a:rPr lang="lv-LV" altLang="lv-LV" sz="24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noteikt </a:t>
            </a:r>
            <a:r>
              <a:rPr lang="lv-LV" altLang="lv-LV" sz="2400" b="1"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atbalsta veidus</a:t>
            </a:r>
            <a:r>
              <a:rPr lang="lv-LV" altLang="lv-LV" sz="24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tādējādi sekmējot sociālo uzņēmumu izveidi un darbību; </a:t>
            </a:r>
          </a:p>
          <a:p>
            <a:pPr marL="0" lvl="0" indent="0" defTabSz="938213" eaLnBrk="0" hangingPunct="0">
              <a:lnSpc>
                <a:spcPct val="90000"/>
              </a:lnSpc>
              <a:spcBef>
                <a:spcPts val="1200"/>
              </a:spcBef>
              <a:buFont typeface="Wingdings" panose="05000000000000000000" pitchFamily="2" charset="2"/>
              <a:buChar char="Ø"/>
            </a:pPr>
            <a:r>
              <a:rPr lang="lv-LV" altLang="lv-LV" sz="24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veicināt </a:t>
            </a:r>
            <a:r>
              <a:rPr lang="lv-LV" altLang="lv-LV" sz="2400" b="1"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sabiedrības iesaisti </a:t>
            </a:r>
            <a:r>
              <a:rPr lang="lv-LV" altLang="lv-LV" sz="24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tai nozīmīgu sociālu problēmu risināšanā; </a:t>
            </a:r>
          </a:p>
          <a:p>
            <a:pPr marL="0" lvl="0" indent="0" defTabSz="938213" eaLnBrk="0" hangingPunct="0">
              <a:lnSpc>
                <a:spcPct val="90000"/>
              </a:lnSpc>
              <a:spcBef>
                <a:spcPts val="1200"/>
              </a:spcBef>
              <a:buFont typeface="Wingdings" panose="05000000000000000000" pitchFamily="2" charset="2"/>
              <a:buChar char="Ø"/>
            </a:pPr>
            <a:r>
              <a:rPr lang="lv-LV" altLang="lv-LV" sz="24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palielināt </a:t>
            </a:r>
            <a:r>
              <a:rPr lang="lv-LV" altLang="lv-LV" sz="2400" b="1"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nodarbinātības iespējas</a:t>
            </a:r>
            <a:r>
              <a:rPr lang="lv-LV" altLang="lv-LV" sz="24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jo sevišķi nelabvēlīgākā situācijā esošām personām.</a:t>
            </a:r>
            <a:endParaRPr lang="en-GB" altLang="lv-LV" sz="24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marL="0" lvl="0" indent="0" defTabSz="938213" eaLnBrk="0" hangingPunct="0">
              <a:lnSpc>
                <a:spcPct val="90000"/>
              </a:lnSpc>
              <a:buNone/>
            </a:pPr>
            <a:endParaRPr lang="lv-LV" altLang="lv-LV" sz="2000" dirty="0">
              <a:solidFill>
                <a:prstClr val="black"/>
              </a:solidFill>
              <a:latin typeface="Verdana" panose="020B0604030504040204" pitchFamily="34" charset="0"/>
              <a:ea typeface="MS PGothic" panose="020B0600070205080204" pitchFamily="34" charset="-128"/>
              <a:cs typeface="Verdana" panose="020B0604030504040204" pitchFamily="34" charset="0"/>
            </a:endParaRPr>
          </a:p>
          <a:p>
            <a:endParaRPr lang="lv-LV" sz="2400" dirty="0"/>
          </a:p>
        </p:txBody>
      </p:sp>
    </p:spTree>
    <p:extLst>
      <p:ext uri="{BB962C8B-B14F-4D97-AF65-F5344CB8AC3E}">
        <p14:creationId xmlns:p14="http://schemas.microsoft.com/office/powerpoint/2010/main" val="2558682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0584"/>
            <a:ext cx="10972800" cy="1042416"/>
          </a:xfrm>
        </p:spPr>
        <p:txBody>
          <a:bodyPr/>
          <a:lstStyle/>
          <a:p>
            <a:r>
              <a:rPr lang="lv-LV" altLang="lv-LV" sz="2400" dirty="0" err="1" smtClean="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Izmēģinājumprojekta</a:t>
            </a:r>
            <a:r>
              <a:rPr lang="lv-LV" altLang="lv-LV" sz="2400" dirty="0" smtClean="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mērķa grupas </a:t>
            </a:r>
            <a:endParaRPr lang="lv-LV"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88136" y="1959429"/>
            <a:ext cx="10570464" cy="4663440"/>
          </a:xfrm>
        </p:spPr>
        <p:txBody>
          <a:bodyPr/>
          <a:lstStyle/>
          <a:p>
            <a:pPr marL="0" lvl="0" indent="0" defTabSz="938213" eaLnBrk="0" hangingPunct="0">
              <a:buNone/>
            </a:pPr>
            <a:r>
              <a:rPr lang="lv-LV" altLang="lv-LV" sz="20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Pasākuma ietvaros noteiktās mērķa grupas:</a:t>
            </a:r>
            <a:endParaRPr lang="en-GB" altLang="lv-LV" sz="20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marL="0" lvl="0" indent="0" defTabSz="938213" eaLnBrk="0" hangingPunct="0">
              <a:buFont typeface="Arial" panose="020B0604020202020204" pitchFamily="34" charset="0"/>
              <a:buChar char="•"/>
            </a:pPr>
            <a:r>
              <a:rPr lang="lv-LV" altLang="lv-LV" sz="2000" b="1" dirty="0" smtClean="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a:t>
            </a:r>
            <a:r>
              <a:rPr lang="lv-LV" altLang="lv-LV" sz="2000" b="1"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sociālās uzņēmējdarbības veicēji </a:t>
            </a:r>
            <a:r>
              <a:rPr lang="lv-LV" altLang="lv-LV" sz="20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un </a:t>
            </a:r>
            <a:r>
              <a:rPr lang="lv-LV" altLang="lv-LV" sz="2000" b="1"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uzsācēji</a:t>
            </a:r>
            <a:r>
              <a:rPr lang="lv-LV" altLang="lv-LV" sz="20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a:t>
            </a:r>
            <a:endParaRPr lang="en-GB" altLang="lv-LV" sz="20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marL="0" lvl="0" indent="0" defTabSz="938213" eaLnBrk="0" hangingPunct="0">
              <a:spcAft>
                <a:spcPts val="600"/>
              </a:spcAft>
              <a:buFont typeface="Arial" panose="020B0604020202020204" pitchFamily="34" charset="0"/>
              <a:buChar char="•"/>
            </a:pPr>
            <a:r>
              <a:rPr lang="lv-LV" altLang="lv-LV" sz="20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nelabvēlīgākā situācijā esošie </a:t>
            </a:r>
            <a:r>
              <a:rPr lang="lv-LV" altLang="lv-LV" sz="2000" b="1"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bezdarbnieki</a:t>
            </a:r>
            <a:r>
              <a:rPr lang="lv-LV" altLang="lv-LV" sz="20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a:t>
            </a:r>
            <a:endParaRPr lang="en-GB" altLang="lv-LV" sz="20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marL="0" lvl="0" indent="0" defTabSz="938213" eaLnBrk="0" hangingPunct="0">
              <a:spcBef>
                <a:spcPts val="600"/>
              </a:spcBef>
              <a:buNone/>
            </a:pPr>
            <a:r>
              <a:rPr lang="lv-LV" altLang="lv-LV" sz="20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 īpaši ilgstošie bezdarbnieki; </a:t>
            </a:r>
            <a:endParaRPr lang="en-GB" altLang="lv-LV" sz="20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marL="0" lvl="0" indent="0" defTabSz="938213" eaLnBrk="0" hangingPunct="0">
              <a:buNone/>
            </a:pPr>
            <a:r>
              <a:rPr lang="lv-LV" altLang="lv-LV" sz="20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 gados vecāki bezdarbnieki (50+ gadiem); </a:t>
            </a:r>
            <a:endParaRPr lang="en-GB" altLang="lv-LV" sz="20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marL="0" lvl="0" indent="0" defTabSz="938213" eaLnBrk="0" hangingPunct="0">
              <a:buNone/>
            </a:pPr>
            <a:r>
              <a:rPr lang="lv-LV" altLang="lv-LV" sz="20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 bezdarbnieki, kuriem ir apgādājamie; </a:t>
            </a:r>
            <a:endParaRPr lang="en-GB" altLang="lv-LV" sz="20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marL="0" lvl="0" indent="0" defTabSz="938213" eaLnBrk="0" hangingPunct="0">
              <a:buNone/>
            </a:pPr>
            <a:r>
              <a:rPr lang="lv-LV" altLang="lv-LV" sz="20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 bezdarbnieki ar invaliditāti.</a:t>
            </a:r>
            <a:endParaRPr lang="en-GB" altLang="lv-LV" sz="20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endParaRPr lang="lv-LV" sz="2400" dirty="0"/>
          </a:p>
        </p:txBody>
      </p:sp>
      <p:sp>
        <p:nvSpPr>
          <p:cNvPr id="4" name="Rounded Rectangle 3"/>
          <p:cNvSpPr/>
          <p:nvPr/>
        </p:nvSpPr>
        <p:spPr>
          <a:xfrm>
            <a:off x="2377440" y="4907280"/>
            <a:ext cx="9281160" cy="1808480"/>
          </a:xfrm>
          <a:prstGeom prst="roundRect">
            <a:avLst/>
          </a:prstGeom>
          <a:gradFill>
            <a:gsLst>
              <a:gs pos="81000">
                <a:srgbClr val="CDE0FF"/>
              </a:gs>
              <a:gs pos="100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lv-LV" dirty="0" smtClean="0">
                <a:solidFill>
                  <a:schemeClr val="tx1">
                    <a:lumMod val="85000"/>
                    <a:lumOff val="15000"/>
                  </a:schemeClr>
                </a:solidFill>
                <a:latin typeface="Times New Roman" panose="02020603050405020304" pitchFamily="18" charset="0"/>
                <a:cs typeface="Times New Roman" panose="02020603050405020304" pitchFamily="18" charset="0"/>
              </a:rPr>
              <a:t>LPS iesaka papildināt ar jauniešiem, jo smaga un līdz ar to ar reģionālo attīstību saistīta problēma ir tieši bezdarbs jauniešu vidū. Tas ir ievērojami augstāks nekā citās vecuma grupās. 2014.gada dati liecina ka Latvijā bija 27,1 tūkst. jauniešu – darba meklētāju jeb 22,4% no kopējā darba meklētāju skaita vecumā no 15 līdz 74 gadiem. Lielākā daļa (86,9%) no šiem jauniešiem bija vecumā no 20 līdz 24 gadiem, un to apstiprina Centrālās statistikas pārvaldes veiktā darbaspēka apsekojuma </a:t>
            </a:r>
            <a:r>
              <a:rPr lang="lv-LV" dirty="0" smtClean="0">
                <a:latin typeface="Times New Roman" panose="02020603050405020304" pitchFamily="18" charset="0"/>
                <a:cs typeface="Times New Roman" panose="02020603050405020304" pitchFamily="18" charset="0"/>
              </a:rPr>
              <a:t>rezultāti</a:t>
            </a:r>
            <a:endParaRPr lang="lv-LV"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0847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0584"/>
            <a:ext cx="10972800" cy="1317054"/>
          </a:xfrm>
        </p:spPr>
        <p:txBody>
          <a:bodyPr/>
          <a:lstStyle/>
          <a:p>
            <a:r>
              <a:rPr lang="lv-LV" sz="2800" dirty="0">
                <a:latin typeface="Times New Roman" panose="02020603050405020304" pitchFamily="18" charset="0"/>
                <a:cs typeface="Times New Roman" panose="02020603050405020304" pitchFamily="18" charset="0"/>
              </a:rPr>
              <a:t>Koncepcija «Par sociālās uzņēmējdarbības </a:t>
            </a:r>
            <a:br>
              <a:rPr lang="lv-LV" sz="2800" dirty="0">
                <a:latin typeface="Times New Roman" panose="02020603050405020304" pitchFamily="18" charset="0"/>
                <a:cs typeface="Times New Roman" panose="02020603050405020304" pitchFamily="18" charset="0"/>
              </a:rPr>
            </a:br>
            <a:r>
              <a:rPr lang="lv-LV" sz="2800" dirty="0">
                <a:latin typeface="Times New Roman" panose="02020603050405020304" pitchFamily="18" charset="0"/>
                <a:cs typeface="Times New Roman" panose="02020603050405020304" pitchFamily="18" charset="0"/>
              </a:rPr>
              <a:t>ieviešanas iespējām Latvijā</a:t>
            </a:r>
            <a:r>
              <a:rPr lang="lv-LV" sz="2800" dirty="0" smtClean="0">
                <a:latin typeface="Times New Roman" panose="02020603050405020304" pitchFamily="18" charset="0"/>
                <a:cs typeface="Times New Roman" panose="02020603050405020304" pitchFamily="18" charset="0"/>
              </a:rPr>
              <a:t>» riski</a:t>
            </a:r>
            <a:endParaRPr lang="lv-LV"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959429"/>
            <a:ext cx="10972800" cy="4663440"/>
          </a:xfrm>
        </p:spPr>
        <p:txBody>
          <a:bodyPr/>
          <a:lstStyle/>
          <a:p>
            <a:pPr marL="0" indent="0">
              <a:buNone/>
            </a:pPr>
            <a:r>
              <a:rPr lang="lv-LV" sz="2400" b="1" dirty="0" smtClean="0">
                <a:latin typeface="Times New Roman" panose="02020603050405020304" pitchFamily="18" charset="0"/>
                <a:cs typeface="Times New Roman" panose="02020603050405020304" pitchFamily="18" charset="0"/>
              </a:rPr>
              <a:t>Finansējuma piesaistes risks </a:t>
            </a:r>
          </a:p>
          <a:p>
            <a:pPr marL="0" indent="0">
              <a:buNone/>
            </a:pPr>
            <a:endParaRPr lang="lv-LV" sz="2400" dirty="0" smtClean="0">
              <a:latin typeface="Times New Roman" panose="02020603050405020304" pitchFamily="18" charset="0"/>
              <a:cs typeface="Times New Roman" panose="02020603050405020304" pitchFamily="18" charset="0"/>
            </a:endParaRPr>
          </a:p>
          <a:p>
            <a:r>
              <a:rPr lang="lv-LV" sz="2400" dirty="0" smtClean="0">
                <a:latin typeface="Times New Roman" panose="02020603050405020304" pitchFamily="18" charset="0"/>
                <a:cs typeface="Times New Roman" panose="02020603050405020304" pitchFamily="18" charset="0"/>
              </a:rPr>
              <a:t>bankās </a:t>
            </a:r>
            <a:r>
              <a:rPr lang="lv-LV" sz="2400" dirty="0">
                <a:latin typeface="Times New Roman" panose="02020603050405020304" pitchFamily="18" charset="0"/>
                <a:cs typeface="Times New Roman" panose="02020603050405020304" pitchFamily="18" charset="0"/>
              </a:rPr>
              <a:t>kredītu resursi nāk no noguldītāju uzkrājumiem vai citiem kreditora piesaistītajiem līdzekļiem;</a:t>
            </a:r>
          </a:p>
          <a:p>
            <a:r>
              <a:rPr lang="lv-LV" sz="2400" dirty="0">
                <a:latin typeface="Times New Roman" panose="02020603050405020304" pitchFamily="18" charset="0"/>
                <a:cs typeface="Times New Roman" panose="02020603050405020304" pitchFamily="18" charset="0"/>
              </a:rPr>
              <a:t>samazinās komercbanku kreditēšana reģionos, jo pārāk augsti riski (nav pieņemama ķīlas kvalitāte);</a:t>
            </a:r>
          </a:p>
          <a:p>
            <a:r>
              <a:rPr lang="lv-LV" sz="2400" dirty="0">
                <a:latin typeface="Times New Roman" panose="02020603050405020304" pitchFamily="18" charset="0"/>
                <a:cs typeface="Times New Roman" panose="02020603050405020304" pitchFamily="18" charset="0"/>
              </a:rPr>
              <a:t>nav pietiekams pirmās iemaksas </a:t>
            </a:r>
            <a:r>
              <a:rPr lang="lv-LV" sz="2400" dirty="0" smtClean="0">
                <a:latin typeface="Times New Roman" panose="02020603050405020304" pitchFamily="18" charset="0"/>
                <a:cs typeface="Times New Roman" panose="02020603050405020304" pitchFamily="18" charset="0"/>
              </a:rPr>
              <a:t>un līdzfinansējums un </a:t>
            </a:r>
            <a:r>
              <a:rPr lang="lv-LV" sz="2400" dirty="0">
                <a:latin typeface="Times New Roman" panose="02020603050405020304" pitchFamily="18" charset="0"/>
                <a:cs typeface="Times New Roman" panose="02020603050405020304" pitchFamily="18" charset="0"/>
              </a:rPr>
              <a:t>izvērtējot potenciālā kredītņēmēja finansiālo stāvokli un tā atbilstību kredīta saņemšanai seko atteikums; </a:t>
            </a:r>
          </a:p>
          <a:p>
            <a:r>
              <a:rPr lang="lv-LV" sz="2400" dirty="0">
                <a:latin typeface="Times New Roman" panose="02020603050405020304" pitchFamily="18" charset="0"/>
                <a:cs typeface="Times New Roman" panose="02020603050405020304" pitchFamily="18" charset="0"/>
              </a:rPr>
              <a:t>nav uzņēmuma paša līdzfinansējums (nav pietiekams pamatkapitāls).  </a:t>
            </a:r>
          </a:p>
        </p:txBody>
      </p:sp>
    </p:spTree>
    <p:extLst>
      <p:ext uri="{BB962C8B-B14F-4D97-AF65-F5344CB8AC3E}">
        <p14:creationId xmlns:p14="http://schemas.microsoft.com/office/powerpoint/2010/main" val="1307717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800" dirty="0" smtClean="0"/>
              <a:t>            </a:t>
            </a:r>
            <a:r>
              <a:rPr lang="lv-LV" sz="2800" dirty="0" smtClean="0">
                <a:latin typeface="Times New Roman" panose="02020603050405020304" pitchFamily="18" charset="0"/>
                <a:cs typeface="Times New Roman" panose="02020603050405020304" pitchFamily="18" charset="0"/>
              </a:rPr>
              <a:t>LM paredz sadarbības partneri </a:t>
            </a:r>
            <a:r>
              <a:rPr lang="lv-LV" sz="2800" dirty="0" err="1" smtClean="0">
                <a:latin typeface="Times New Roman" panose="02020603050405020304" pitchFamily="18" charset="0"/>
                <a:cs typeface="Times New Roman" panose="02020603050405020304" pitchFamily="18" charset="0"/>
              </a:rPr>
              <a:t>Altum</a:t>
            </a:r>
            <a:r>
              <a:rPr lang="lv-LV" sz="2800" dirty="0" smtClean="0">
                <a:latin typeface="Times New Roman" panose="02020603050405020304" pitchFamily="18" charset="0"/>
                <a:cs typeface="Times New Roman" panose="02020603050405020304" pitchFamily="18" charset="0"/>
              </a:rPr>
              <a:t>  </a:t>
            </a:r>
            <a:endParaRPr lang="lv-LV"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717040"/>
            <a:ext cx="11348720" cy="4905829"/>
          </a:xfrm>
        </p:spPr>
        <p:txBody>
          <a:bodyPr/>
          <a:lstStyle/>
          <a:p>
            <a:pPr marL="0" lvl="0" indent="0" defTabSz="938213" eaLnBrk="0" hangingPunct="0">
              <a:spcAft>
                <a:spcPts val="600"/>
              </a:spcAft>
              <a:buNone/>
            </a:pPr>
            <a:r>
              <a:rPr lang="lv-LV" altLang="lv-LV" sz="20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Ņemot vērā sociālo uzņēmumu grūtības pieejai finansējumam, kas ierobežo to darbību un attīstību, </a:t>
            </a:r>
            <a:r>
              <a:rPr lang="lv-LV" altLang="lv-LV" sz="2000" dirty="0" err="1">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Izmēģinājumprojekta</a:t>
            </a:r>
            <a:r>
              <a:rPr lang="lv-LV" altLang="lv-LV" sz="20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1.posma ietvaros plānota sociālās uzņēmējdarbības atbalsta programmas izveide, piesaistot </a:t>
            </a:r>
            <a:r>
              <a:rPr lang="lv-LV" altLang="lv-LV" sz="2000" b="1"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Sadarbības partneri - Attīstības finanšu institūciju</a:t>
            </a:r>
            <a:r>
              <a:rPr lang="lv-LV" altLang="lv-LV" sz="20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(AFI). Sadarbības ietvaros partneris: </a:t>
            </a:r>
          </a:p>
          <a:p>
            <a:pPr marL="762000" lvl="1" indent="-292100" defTabSz="938213" eaLnBrk="0" hangingPunct="0">
              <a:buFont typeface="Arial" panose="020B0604020202020204" pitchFamily="34" charset="0"/>
              <a:buChar char="–"/>
            </a:pPr>
            <a:r>
              <a:rPr lang="lv-LV" altLang="lv-LV" sz="20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veiks projektu atlasi un vērtēšanu;</a:t>
            </a:r>
          </a:p>
          <a:p>
            <a:pPr marL="762000" lvl="1" indent="-292100" defTabSz="938213" eaLnBrk="0" hangingPunct="0">
              <a:buFont typeface="Arial" panose="020B0604020202020204" pitchFamily="34" charset="0"/>
              <a:buChar char="–"/>
            </a:pPr>
            <a:r>
              <a:rPr lang="lv-LV" altLang="lv-LV" sz="20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atbalsta veidu sociālajiem uzņēmējiem noteikšanu, atbalsta saņemšanai noteiktās aktivitātes ietvaros;</a:t>
            </a:r>
          </a:p>
          <a:p>
            <a:pPr marL="762000" lvl="1" indent="-292100" defTabSz="938213" eaLnBrk="0" hangingPunct="0">
              <a:spcAft>
                <a:spcPts val="1200"/>
              </a:spcAft>
              <a:buFont typeface="Arial" panose="020B0604020202020204" pitchFamily="34" charset="0"/>
              <a:buChar char="–"/>
            </a:pPr>
            <a:r>
              <a:rPr lang="lv-LV" altLang="lv-LV" sz="20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piemērotāko atbalsta veidu noteikšanu, atbalsta sniegšanai sociālās uzņēmējdarbības veicējiem.</a:t>
            </a:r>
          </a:p>
          <a:p>
            <a:pPr marL="0" lvl="0" indent="0" defTabSz="938213" eaLnBrk="0" hangingPunct="0">
              <a:spcAft>
                <a:spcPts val="1200"/>
              </a:spcAft>
              <a:buNone/>
            </a:pPr>
            <a:r>
              <a:rPr lang="lv-LV" altLang="lv-LV" sz="20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Sadarbības ietvaros plānota līguma slēgšana ar sadarbības partneri par pasākuma organizēšanas kārtību (kārtību kādā tiks piešķirti atbalsta veidi, kā arī kārtību kā finansējuma saņēmējs uzrauga sadarbības partnera darbību), tostarp institucionālās kapacitātes izveidošanu, </a:t>
            </a:r>
            <a:r>
              <a:rPr lang="lv-LV" altLang="lv-LV" sz="2000" dirty="0" err="1">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t.sk</a:t>
            </a:r>
            <a:r>
              <a:rPr lang="lv-LV" altLang="lv-LV" sz="20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ekspertīzes piesaisti, specifiska atbalsta sniegšanai sociālās uzņēmējdarbības veicējiem (ievērojot sociālās ietekmes vērtēšanas nepieciešamību un sabiedrībai nozīmīga sociāla mērķa prioritāti). </a:t>
            </a:r>
          </a:p>
          <a:p>
            <a:pPr marL="0" lvl="0" indent="0" defTabSz="938213" eaLnBrk="0" hangingPunct="0">
              <a:buNone/>
            </a:pPr>
            <a:r>
              <a:rPr lang="lv-LV" altLang="lv-LV" sz="20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Programmas darbību plānots turpināt pēc </a:t>
            </a:r>
            <a:r>
              <a:rPr lang="lv-LV" altLang="lv-LV" sz="2000" dirty="0" err="1">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Izmēģinājumprojekta</a:t>
            </a:r>
            <a:r>
              <a:rPr lang="lv-LV" altLang="lv-LV" sz="20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1.posma, balstoties uz 1.posma novērtējuma rezultātiem un gūtajiem pierādījumiem</a:t>
            </a:r>
            <a:r>
              <a:rPr lang="lv-LV" altLang="lv-LV" sz="2000" dirty="0">
                <a:solidFill>
                  <a:prstClr val="black"/>
                </a:solidFill>
                <a:ea typeface="MS PGothic" panose="020B0600070205080204" pitchFamily="34" charset="-128"/>
                <a:cs typeface="Verdana" panose="020B0604030504040204" pitchFamily="34" charset="0"/>
              </a:rPr>
              <a:t>.  </a:t>
            </a:r>
          </a:p>
          <a:p>
            <a:endParaRPr lang="lv-LV" sz="2400" dirty="0"/>
          </a:p>
        </p:txBody>
      </p:sp>
    </p:spTree>
    <p:extLst>
      <p:ext uri="{BB962C8B-B14F-4D97-AF65-F5344CB8AC3E}">
        <p14:creationId xmlns:p14="http://schemas.microsoft.com/office/powerpoint/2010/main" val="1189546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45348" y="462534"/>
            <a:ext cx="8791575" cy="6047994"/>
          </a:xfrm>
          <a:prstGeom prst="rect">
            <a:avLst/>
          </a:prstGeom>
        </p:spPr>
      </p:pic>
    </p:spTree>
    <p:extLst>
      <p:ext uri="{BB962C8B-B14F-4D97-AF65-F5344CB8AC3E}">
        <p14:creationId xmlns:p14="http://schemas.microsoft.com/office/powerpoint/2010/main" val="3561111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9264" y="452437"/>
            <a:ext cx="10186416" cy="5953125"/>
          </a:xfrm>
          <a:prstGeom prst="rect">
            <a:avLst/>
          </a:prstGeom>
        </p:spPr>
      </p:pic>
    </p:spTree>
    <p:extLst>
      <p:ext uri="{BB962C8B-B14F-4D97-AF65-F5344CB8AC3E}">
        <p14:creationId xmlns:p14="http://schemas.microsoft.com/office/powerpoint/2010/main" val="1358117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5035"/>
          </a:xfrm>
        </p:spPr>
        <p:txBody>
          <a:bodyPr>
            <a:normAutofit/>
          </a:bodyPr>
          <a:lstStyle/>
          <a:p>
            <a:pPr algn="ctr"/>
            <a:r>
              <a:rPr lang="lv-LV" sz="2800" b="1" dirty="0">
                <a:solidFill>
                  <a:schemeClr val="accent1">
                    <a:lumMod val="50000"/>
                  </a:schemeClr>
                </a:solidFill>
                <a:latin typeface="Times New Roman" panose="02020603050405020304" pitchFamily="18" charset="0"/>
                <a:cs typeface="Times New Roman" panose="02020603050405020304" pitchFamily="18" charset="0"/>
              </a:rPr>
              <a:t>Sociālais uzņēmums «Adrenalīna </a:t>
            </a:r>
            <a:r>
              <a:rPr lang="lv-LV" sz="2800" b="1" dirty="0" smtClean="0">
                <a:solidFill>
                  <a:schemeClr val="accent1">
                    <a:lumMod val="50000"/>
                  </a:schemeClr>
                </a:solidFill>
                <a:latin typeface="Times New Roman" panose="02020603050405020304" pitchFamily="18" charset="0"/>
                <a:cs typeface="Times New Roman" panose="02020603050405020304" pitchFamily="18" charset="0"/>
              </a:rPr>
              <a:t>ieleja» </a:t>
            </a:r>
            <a:endParaRPr lang="lv-LV"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80160"/>
            <a:ext cx="10515600" cy="4896803"/>
          </a:xfrm>
        </p:spPr>
        <p:txBody>
          <a:bodyPr>
            <a:normAutofit/>
          </a:bodyPr>
          <a:lstStyle/>
          <a:p>
            <a:pPr marL="0" indent="0">
              <a:buNone/>
            </a:pPr>
            <a:r>
              <a:rPr lang="lv-LV" sz="2400" b="1" dirty="0" smtClean="0">
                <a:solidFill>
                  <a:schemeClr val="accent1">
                    <a:lumMod val="50000"/>
                  </a:schemeClr>
                </a:solidFill>
                <a:latin typeface="Times New Roman" panose="02020603050405020304" pitchFamily="18" charset="0"/>
                <a:cs typeface="Times New Roman" panose="02020603050405020304" pitchFamily="18" charset="0"/>
              </a:rPr>
              <a:t>Vīzija </a:t>
            </a:r>
          </a:p>
          <a:p>
            <a:r>
              <a:rPr lang="lv-LV" sz="2400" dirty="0" smtClean="0">
                <a:latin typeface="Times New Roman" panose="02020603050405020304" pitchFamily="18" charset="0"/>
                <a:cs typeface="Times New Roman" panose="02020603050405020304" pitchFamily="18" charset="0"/>
              </a:rPr>
              <a:t>Izmantot pilsētas sporta infrastruktūru, lai uzlabotu jauniešu dzīves kvalitāti</a:t>
            </a:r>
          </a:p>
          <a:p>
            <a:pPr marL="0" indent="0">
              <a:buNone/>
            </a:pPr>
            <a:endParaRPr lang="lv-LV" sz="2400" dirty="0" smtClean="0">
              <a:latin typeface="Times New Roman" panose="02020603050405020304" pitchFamily="18" charset="0"/>
              <a:cs typeface="Times New Roman" panose="02020603050405020304" pitchFamily="18" charset="0"/>
            </a:endParaRPr>
          </a:p>
          <a:p>
            <a:pPr marL="0" indent="0">
              <a:buNone/>
            </a:pPr>
            <a:r>
              <a:rPr lang="lv-LV" sz="2400" b="1" dirty="0" smtClean="0">
                <a:solidFill>
                  <a:schemeClr val="accent1">
                    <a:lumMod val="50000"/>
                  </a:schemeClr>
                </a:solidFill>
                <a:latin typeface="Times New Roman" panose="02020603050405020304" pitchFamily="18" charset="0"/>
                <a:cs typeface="Times New Roman" panose="02020603050405020304" pitchFamily="18" charset="0"/>
              </a:rPr>
              <a:t>Misija </a:t>
            </a:r>
          </a:p>
          <a:p>
            <a:r>
              <a:rPr lang="lv-LV" sz="2400" dirty="0" smtClean="0">
                <a:latin typeface="Times New Roman" panose="02020603050405020304" pitchFamily="18" charset="0"/>
                <a:cs typeface="Times New Roman" panose="02020603050405020304" pitchFamily="18" charset="0"/>
              </a:rPr>
              <a:t>Nodrošināt drošu un garantētu vidi jauniešiem </a:t>
            </a:r>
            <a:r>
              <a:rPr lang="lv-LV" sz="2400" dirty="0" err="1" smtClean="0">
                <a:latin typeface="Times New Roman" panose="02020603050405020304" pitchFamily="18" charset="0"/>
                <a:cs typeface="Times New Roman" panose="02020603050405020304" pitchFamily="18" charset="0"/>
              </a:rPr>
              <a:t>Northamptonhire</a:t>
            </a:r>
            <a:r>
              <a:rPr lang="lv-LV" sz="2400" dirty="0" smtClean="0">
                <a:latin typeface="Times New Roman" panose="02020603050405020304" pitchFamily="18" charset="0"/>
                <a:cs typeface="Times New Roman" panose="02020603050405020304" pitchFamily="18" charset="0"/>
              </a:rPr>
              <a:t> piedāvājot sporta iespējas visiem. Uzņēmumam kļūt par vadošo pilsētā sportam pielāgotu  telpu nodrošināšanā, veidot sadarbības projektus un kļūt par ilgtspējīgu sociālo uzņēmumu.  </a:t>
            </a:r>
            <a:endParaRPr lang="lv-LV"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0402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3680"/>
            <a:ext cx="10972800" cy="1026160"/>
          </a:xfrm>
        </p:spPr>
        <p:txBody>
          <a:bodyPr/>
          <a:lstStyle/>
          <a:p>
            <a:r>
              <a:rPr lang="lv-LV" sz="2800" dirty="0" smtClean="0"/>
              <a:t>                Sociālās </a:t>
            </a:r>
            <a:r>
              <a:rPr lang="lv-LV" sz="2800" dirty="0"/>
              <a:t>uzņēmējdarbības raksturojums </a:t>
            </a:r>
          </a:p>
        </p:txBody>
      </p:sp>
      <p:sp>
        <p:nvSpPr>
          <p:cNvPr id="3" name="Content Placeholder 2"/>
          <p:cNvSpPr>
            <a:spLocks noGrp="1"/>
          </p:cNvSpPr>
          <p:nvPr>
            <p:ph idx="1"/>
          </p:nvPr>
        </p:nvSpPr>
        <p:spPr>
          <a:xfrm>
            <a:off x="609600" y="1778000"/>
            <a:ext cx="11236960" cy="4844869"/>
          </a:xfrm>
        </p:spPr>
        <p:txBody>
          <a:bodyPr/>
          <a:lstStyle/>
          <a:p>
            <a:pPr marL="457200" lvl="0" indent="-457200" defTabSz="914400">
              <a:buFont typeface="Arial" panose="020B0604020202020204" pitchFamily="34" charset="0"/>
              <a:buChar char="•"/>
            </a:pPr>
            <a:r>
              <a:rPr lang="lv-LV" sz="2200" dirty="0">
                <a:solidFill>
                  <a:schemeClr val="tx1">
                    <a:lumMod val="95000"/>
                    <a:lumOff val="5000"/>
                  </a:schemeClr>
                </a:solidFill>
                <a:latin typeface="Times New Roman" panose="02020603050405020304" pitchFamily="18" charset="0"/>
                <a:cs typeface="Times New Roman" panose="02020603050405020304" pitchFamily="18" charset="0"/>
              </a:rPr>
              <a:t>sociāla uzņēmējdarbība var būt gan kooperatīvs (caur kooperāciju) gan nevalstiska organizācija, gan arī biznesa uzņēmums. </a:t>
            </a:r>
          </a:p>
          <a:p>
            <a:pPr marL="457200" lvl="0" indent="-457200" defTabSz="914400">
              <a:buFont typeface="Arial" panose="020B0604020202020204" pitchFamily="34" charset="0"/>
              <a:buChar char="•"/>
            </a:pPr>
            <a:r>
              <a:rPr lang="lv-LV" sz="2200" dirty="0">
                <a:solidFill>
                  <a:schemeClr val="tx1">
                    <a:lumMod val="95000"/>
                    <a:lumOff val="5000"/>
                  </a:schemeClr>
                </a:solidFill>
                <a:latin typeface="Times New Roman" panose="02020603050405020304" pitchFamily="18" charset="0"/>
                <a:cs typeface="Times New Roman" panose="02020603050405020304" pitchFamily="18" charset="0"/>
              </a:rPr>
              <a:t>sociālais uzņēmums var darboties gandrīz ikvienā darbības jomā, kur saskatāmas problēmas, piemēram: </a:t>
            </a:r>
          </a:p>
          <a:p>
            <a:pPr marL="1257300" lvl="2" indent="-457200" defTabSz="914400">
              <a:buFont typeface="Arial" panose="020B0604020202020204" pitchFamily="34" charset="0"/>
              <a:buChar char="•"/>
            </a:pPr>
            <a:r>
              <a:rPr lang="lv-LV" sz="2200" dirty="0">
                <a:solidFill>
                  <a:schemeClr val="tx1">
                    <a:lumMod val="95000"/>
                    <a:lumOff val="5000"/>
                  </a:schemeClr>
                </a:solidFill>
                <a:latin typeface="Times New Roman" panose="02020603050405020304" pitchFamily="18" charset="0"/>
                <a:cs typeface="Times New Roman" panose="02020603050405020304" pitchFamily="18" charset="0"/>
              </a:rPr>
              <a:t>veselības aprūpē un bērnu aprūpes pakalpojumu sniegšanā, </a:t>
            </a:r>
          </a:p>
          <a:p>
            <a:pPr lvl="2" indent="-342900" defTabSz="914400">
              <a:buFont typeface="Wingdings" panose="05000000000000000000" pitchFamily="2" charset="2"/>
              <a:buChar char="§"/>
            </a:pPr>
            <a:r>
              <a:rPr lang="lv-LV" sz="2200" dirty="0">
                <a:solidFill>
                  <a:schemeClr val="tx1">
                    <a:lumMod val="95000"/>
                    <a:lumOff val="5000"/>
                  </a:schemeClr>
                </a:solidFill>
                <a:latin typeface="Times New Roman" panose="02020603050405020304" pitchFamily="18" charset="0"/>
                <a:cs typeface="Times New Roman" panose="02020603050405020304" pitchFamily="18" charset="0"/>
              </a:rPr>
              <a:t> mājokļa nodrošināšanas un mājas aprūpes pakalpojumu  sniegšanā, </a:t>
            </a:r>
          </a:p>
          <a:p>
            <a:pPr lvl="2" indent="-342900" defTabSz="914400">
              <a:buFont typeface="Wingdings" panose="05000000000000000000" pitchFamily="2" charset="2"/>
              <a:buChar char="§"/>
            </a:pPr>
            <a:r>
              <a:rPr lang="lv-LV" sz="2200" dirty="0">
                <a:solidFill>
                  <a:schemeClr val="tx1">
                    <a:lumMod val="95000"/>
                    <a:lumOff val="5000"/>
                  </a:schemeClr>
                </a:solidFill>
                <a:latin typeface="Times New Roman" panose="02020603050405020304" pitchFamily="18" charset="0"/>
                <a:cs typeface="Times New Roman" panose="02020603050405020304" pitchFamily="18" charset="0"/>
              </a:rPr>
              <a:t> kultūrā, </a:t>
            </a:r>
          </a:p>
          <a:p>
            <a:pPr marL="1257300" lvl="2" indent="-457200" defTabSz="914400">
              <a:buFont typeface="Arial" panose="020B0604020202020204" pitchFamily="34" charset="0"/>
              <a:buChar char="•"/>
            </a:pPr>
            <a:r>
              <a:rPr lang="lv-LV" sz="2200" dirty="0">
                <a:solidFill>
                  <a:schemeClr val="tx1">
                    <a:lumMod val="95000"/>
                    <a:lumOff val="5000"/>
                  </a:schemeClr>
                </a:solidFill>
                <a:latin typeface="Times New Roman" panose="02020603050405020304" pitchFamily="18" charset="0"/>
                <a:cs typeface="Times New Roman" panose="02020603050405020304" pitchFamily="18" charset="0"/>
              </a:rPr>
              <a:t>mākslā un sportā, </a:t>
            </a:r>
          </a:p>
          <a:p>
            <a:pPr marL="1257300" lvl="2" indent="-457200" defTabSz="914400">
              <a:buFont typeface="Arial" panose="020B0604020202020204" pitchFamily="34" charset="0"/>
              <a:buChar char="•"/>
            </a:pPr>
            <a:r>
              <a:rPr lang="lv-LV" sz="2200" dirty="0">
                <a:solidFill>
                  <a:schemeClr val="tx1">
                    <a:lumMod val="95000"/>
                    <a:lumOff val="5000"/>
                  </a:schemeClr>
                </a:solidFill>
                <a:latin typeface="Times New Roman" panose="02020603050405020304" pitchFamily="18" charset="0"/>
                <a:cs typeface="Times New Roman" panose="02020603050405020304" pitchFamily="18" charset="0"/>
              </a:rPr>
              <a:t>vides un ekosistēmas aizsardzībā,</a:t>
            </a:r>
          </a:p>
          <a:p>
            <a:pPr marL="1257300" lvl="2" indent="-457200" defTabSz="914400">
              <a:buFont typeface="Arial" panose="020B0604020202020204" pitchFamily="34" charset="0"/>
              <a:buChar char="•"/>
            </a:pPr>
            <a:r>
              <a:rPr lang="lv-LV" sz="2200" dirty="0">
                <a:solidFill>
                  <a:schemeClr val="tx1">
                    <a:lumMod val="95000"/>
                    <a:lumOff val="5000"/>
                  </a:schemeClr>
                </a:solidFill>
                <a:latin typeface="Times New Roman" panose="02020603050405020304" pitchFamily="18" charset="0"/>
                <a:cs typeface="Times New Roman" panose="02020603050405020304" pitchFamily="18" charset="0"/>
              </a:rPr>
              <a:t>izglītībā un pētniecībā,</a:t>
            </a:r>
          </a:p>
          <a:p>
            <a:pPr marL="1257300" lvl="2" indent="-457200" defTabSz="914400">
              <a:buFont typeface="Arial" panose="020B0604020202020204" pitchFamily="34" charset="0"/>
              <a:buChar char="•"/>
            </a:pPr>
            <a:r>
              <a:rPr lang="lv-LV" sz="2200" dirty="0">
                <a:solidFill>
                  <a:schemeClr val="tx1">
                    <a:lumMod val="95000"/>
                    <a:lumOff val="5000"/>
                  </a:schemeClr>
                </a:solidFill>
                <a:latin typeface="Times New Roman" panose="02020603050405020304" pitchFamily="18" charset="0"/>
                <a:cs typeface="Times New Roman" panose="02020603050405020304" pitchFamily="18" charset="0"/>
              </a:rPr>
              <a:t>jaunu darba vietu izveidē pašvaldībā</a:t>
            </a:r>
            <a:endParaRPr lang="lv-LV" sz="2400" dirty="0">
              <a:solidFill>
                <a:schemeClr val="tx1">
                  <a:lumMod val="95000"/>
                  <a:lumOff val="5000"/>
                </a:schemeClr>
              </a:solidFill>
            </a:endParaRPr>
          </a:p>
        </p:txBody>
      </p:sp>
    </p:spTree>
    <p:extLst>
      <p:ext uri="{BB962C8B-B14F-4D97-AF65-F5344CB8AC3E}">
        <p14:creationId xmlns:p14="http://schemas.microsoft.com/office/powerpoint/2010/main" val="3542366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5035"/>
          </a:xfrm>
        </p:spPr>
        <p:txBody>
          <a:bodyPr>
            <a:normAutofit/>
          </a:bodyPr>
          <a:lstStyle/>
          <a:p>
            <a:pPr algn="ctr"/>
            <a:r>
              <a:rPr lang="lv-LV" sz="3200" b="1" dirty="0" smtClean="0">
                <a:solidFill>
                  <a:schemeClr val="accent1">
                    <a:lumMod val="50000"/>
                  </a:schemeClr>
                </a:solidFill>
                <a:latin typeface="Times New Roman" panose="02020603050405020304" pitchFamily="18" charset="0"/>
                <a:cs typeface="Times New Roman" panose="02020603050405020304" pitchFamily="18" charset="0"/>
              </a:rPr>
              <a:t>Trīs uzņēmumu darbības modeļi  (</a:t>
            </a:r>
            <a:r>
              <a:rPr lang="lv-LV" sz="3200" b="1" dirty="0" err="1" smtClean="0">
                <a:solidFill>
                  <a:schemeClr val="accent1">
                    <a:lumMod val="50000"/>
                  </a:schemeClr>
                </a:solidFill>
                <a:latin typeface="Times New Roman" panose="02020603050405020304" pitchFamily="18" charset="0"/>
                <a:cs typeface="Times New Roman" panose="02020603050405020304" pitchFamily="18" charset="0"/>
              </a:rPr>
              <a:t>framework</a:t>
            </a:r>
            <a:r>
              <a:rPr lang="lv-LV" sz="3200" b="1" dirty="0" smtClean="0">
                <a:solidFill>
                  <a:schemeClr val="accent1">
                    <a:lumMod val="50000"/>
                  </a:schemeClr>
                </a:solidFill>
                <a:latin typeface="Times New Roman" panose="02020603050405020304" pitchFamily="18" charset="0"/>
                <a:cs typeface="Times New Roman" panose="02020603050405020304" pitchFamily="18" charset="0"/>
              </a:rPr>
              <a:t>)  </a:t>
            </a:r>
            <a:endParaRPr lang="lv-LV"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80160"/>
            <a:ext cx="10515600" cy="4896803"/>
          </a:xfrm>
        </p:spPr>
        <p:txBody>
          <a:bodyPr>
            <a:normAutofit/>
          </a:bodyPr>
          <a:lstStyle/>
          <a:p>
            <a:pPr marL="0" indent="0">
              <a:buNone/>
            </a:pPr>
            <a:r>
              <a:rPr lang="lv-LV" sz="2000" b="1" dirty="0" smtClean="0">
                <a:solidFill>
                  <a:schemeClr val="accent1">
                    <a:lumMod val="50000"/>
                  </a:schemeClr>
                </a:solidFill>
                <a:latin typeface="Times New Roman" panose="02020603050405020304" pitchFamily="18" charset="0"/>
                <a:cs typeface="Times New Roman" panose="02020603050405020304" pitchFamily="18" charset="0"/>
              </a:rPr>
              <a:t>Modelis Nr.1 </a:t>
            </a:r>
          </a:p>
          <a:p>
            <a:r>
              <a:rPr lang="lv-LV" sz="2000" dirty="0" smtClean="0">
                <a:latin typeface="Times New Roman" panose="02020603050405020304" pitchFamily="18" charset="0"/>
                <a:cs typeface="Times New Roman" panose="02020603050405020304" pitchFamily="18" charset="0"/>
              </a:rPr>
              <a:t>Pieņēmums ka biznesa procesā nav tieša sociālā ietekme, peļņa primāra un pēc tam daļa tiek novirzīta uz citām aktivitātēm, kurām ir tieša sociāla ietekme (peļņas ģenerējošs modelis)</a:t>
            </a:r>
          </a:p>
          <a:p>
            <a:pPr marL="0" indent="0">
              <a:buNone/>
            </a:pPr>
            <a:r>
              <a:rPr lang="lv-LV" sz="2000" b="1" dirty="0" smtClean="0">
                <a:solidFill>
                  <a:schemeClr val="accent1">
                    <a:lumMod val="50000"/>
                  </a:schemeClr>
                </a:solidFill>
                <a:latin typeface="Times New Roman" panose="02020603050405020304" pitchFamily="18" charset="0"/>
                <a:cs typeface="Times New Roman" panose="02020603050405020304" pitchFamily="18" charset="0"/>
              </a:rPr>
              <a:t>Modelis Nr.2 </a:t>
            </a:r>
          </a:p>
          <a:p>
            <a:r>
              <a:rPr lang="lv-LV" sz="2000" dirty="0">
                <a:latin typeface="Times New Roman" panose="02020603050405020304" pitchFamily="18" charset="0"/>
                <a:cs typeface="Times New Roman" panose="02020603050405020304" pitchFamily="18" charset="0"/>
              </a:rPr>
              <a:t>Pieņēmums ka </a:t>
            </a:r>
            <a:r>
              <a:rPr lang="lv-LV" sz="2000" dirty="0" smtClean="0">
                <a:latin typeface="Times New Roman" panose="02020603050405020304" pitchFamily="18" charset="0"/>
                <a:cs typeface="Times New Roman" panose="02020603050405020304" pitchFamily="18" charset="0"/>
              </a:rPr>
              <a:t>biznesa procesā ir tieša </a:t>
            </a:r>
            <a:r>
              <a:rPr lang="lv-LV" sz="2000" dirty="0">
                <a:latin typeface="Times New Roman" panose="02020603050405020304" pitchFamily="18" charset="0"/>
                <a:cs typeface="Times New Roman" panose="02020603050405020304" pitchFamily="18" charset="0"/>
              </a:rPr>
              <a:t>sociālā </a:t>
            </a:r>
            <a:r>
              <a:rPr lang="lv-LV" sz="2000" dirty="0" smtClean="0">
                <a:latin typeface="Times New Roman" panose="02020603050405020304" pitchFamily="18" charset="0"/>
                <a:cs typeface="Times New Roman" panose="02020603050405020304" pitchFamily="18" charset="0"/>
              </a:rPr>
              <a:t>ietekme, kur  </a:t>
            </a:r>
            <a:r>
              <a:rPr lang="lv-LV" sz="2000" dirty="0">
                <a:latin typeface="Times New Roman" panose="02020603050405020304" pitchFamily="18" charset="0"/>
                <a:cs typeface="Times New Roman" panose="02020603050405020304" pitchFamily="18" charset="0"/>
              </a:rPr>
              <a:t>peļņa </a:t>
            </a:r>
            <a:r>
              <a:rPr lang="lv-LV" sz="2000" dirty="0" smtClean="0">
                <a:latin typeface="Times New Roman" panose="02020603050405020304" pitchFamily="18" charset="0"/>
                <a:cs typeface="Times New Roman" panose="02020603050405020304" pitchFamily="18" charset="0"/>
              </a:rPr>
              <a:t>tiek apmainīta (</a:t>
            </a:r>
            <a:r>
              <a:rPr lang="lv-LV" sz="2000" dirty="0" err="1" smtClean="0">
                <a:latin typeface="Times New Roman" panose="02020603050405020304" pitchFamily="18" charset="0"/>
                <a:cs typeface="Times New Roman" panose="02020603050405020304" pitchFamily="18" charset="0"/>
              </a:rPr>
              <a:t>trade</a:t>
            </a:r>
            <a:r>
              <a:rPr lang="lv-LV" sz="2000" dirty="0" smtClean="0">
                <a:latin typeface="Times New Roman" panose="02020603050405020304" pitchFamily="18" charset="0"/>
                <a:cs typeface="Times New Roman" panose="02020603050405020304" pitchFamily="18" charset="0"/>
              </a:rPr>
              <a:t> </a:t>
            </a:r>
            <a:r>
              <a:rPr lang="lv-LV" sz="2000" dirty="0" err="1" smtClean="0">
                <a:latin typeface="Times New Roman" panose="02020603050405020304" pitchFamily="18" charset="0"/>
                <a:cs typeface="Times New Roman" panose="02020603050405020304" pitchFamily="18" charset="0"/>
              </a:rPr>
              <a:t>off</a:t>
            </a:r>
            <a:r>
              <a:rPr lang="lv-LV" sz="2000" dirty="0" smtClean="0">
                <a:latin typeface="Times New Roman" panose="02020603050405020304" pitchFamily="18" charset="0"/>
                <a:cs typeface="Times New Roman" panose="02020603050405020304" pitchFamily="18" charset="0"/>
              </a:rPr>
              <a:t>) pret sociāliem ieguvumiem. Finanšu atdeve nav primāra (peļņas apmaiņas modelis) </a:t>
            </a:r>
          </a:p>
          <a:p>
            <a:pPr marL="0" indent="0">
              <a:buNone/>
            </a:pPr>
            <a:r>
              <a:rPr lang="lv-LV" sz="2000" b="1" dirty="0" smtClean="0">
                <a:solidFill>
                  <a:schemeClr val="accent1">
                    <a:lumMod val="50000"/>
                  </a:schemeClr>
                </a:solidFill>
                <a:latin typeface="Times New Roman" panose="02020603050405020304" pitchFamily="18" charset="0"/>
                <a:cs typeface="Times New Roman" panose="02020603050405020304" pitchFamily="18" charset="0"/>
              </a:rPr>
              <a:t>Modelis Nr.3</a:t>
            </a:r>
          </a:p>
          <a:p>
            <a:r>
              <a:rPr lang="lv-LV" sz="2000" dirty="0">
                <a:latin typeface="Times New Roman" panose="02020603050405020304" pitchFamily="18" charset="0"/>
                <a:cs typeface="Times New Roman" panose="02020603050405020304" pitchFamily="18" charset="0"/>
              </a:rPr>
              <a:t>Pieņēmums ka </a:t>
            </a:r>
            <a:r>
              <a:rPr lang="lv-LV" sz="2000" dirty="0" smtClean="0">
                <a:latin typeface="Times New Roman" panose="02020603050405020304" pitchFamily="18" charset="0"/>
                <a:cs typeface="Times New Roman" panose="02020603050405020304" pitchFamily="18" charset="0"/>
              </a:rPr>
              <a:t>biznesa procesā ir ne tikai tieša </a:t>
            </a:r>
            <a:r>
              <a:rPr lang="lv-LV" sz="2000" dirty="0">
                <a:latin typeface="Times New Roman" panose="02020603050405020304" pitchFamily="18" charset="0"/>
                <a:cs typeface="Times New Roman" panose="02020603050405020304" pitchFamily="18" charset="0"/>
              </a:rPr>
              <a:t>sociālā </a:t>
            </a:r>
            <a:r>
              <a:rPr lang="lv-LV" sz="2000" dirty="0" smtClean="0">
                <a:latin typeface="Times New Roman" panose="02020603050405020304" pitchFamily="18" charset="0"/>
                <a:cs typeface="Times New Roman" panose="02020603050405020304" pitchFamily="18" charset="0"/>
              </a:rPr>
              <a:t>ietekme, bet arī tas veido finanšu atdeves rādītājus un ir tiešā korelācijā ar jaunradīto sociālo atdevi. </a:t>
            </a:r>
          </a:p>
          <a:p>
            <a:r>
              <a:rPr lang="lv-LV" sz="2000" dirty="0" smtClean="0">
                <a:latin typeface="Times New Roman" panose="02020603050405020304" pitchFamily="18" charset="0"/>
                <a:cs typeface="Times New Roman" panose="02020603050405020304" pitchFamily="18" charset="0"/>
              </a:rPr>
              <a:t>   </a:t>
            </a:r>
            <a:endParaRPr lang="lv-LV"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3796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3200" b="1" dirty="0" smtClean="0">
                <a:solidFill>
                  <a:schemeClr val="accent1">
                    <a:lumMod val="50000"/>
                  </a:schemeClr>
                </a:solidFill>
                <a:latin typeface="Times New Roman" panose="02020603050405020304" pitchFamily="18" charset="0"/>
                <a:cs typeface="Times New Roman" panose="02020603050405020304" pitchFamily="18" charset="0"/>
              </a:rPr>
              <a:t>Sociālais uzņēmums «Adrenalīna </a:t>
            </a:r>
            <a:r>
              <a:rPr lang="lv-LV" sz="3200" b="1" dirty="0" smtClean="0">
                <a:solidFill>
                  <a:schemeClr val="accent1">
                    <a:lumMod val="50000"/>
                  </a:schemeClr>
                </a:solidFill>
                <a:latin typeface="Times New Roman" panose="02020603050405020304" pitchFamily="18" charset="0"/>
                <a:cs typeface="Times New Roman" panose="02020603050405020304" pitchFamily="18" charset="0"/>
              </a:rPr>
              <a:t>ieleja» </a:t>
            </a:r>
            <a:endParaRPr lang="lv-LV" sz="32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929384" y="1825624"/>
            <a:ext cx="8156447" cy="4639183"/>
          </a:xfrm>
          <a:prstGeom prst="rect">
            <a:avLst/>
          </a:prstGeom>
        </p:spPr>
      </p:pic>
    </p:spTree>
    <p:extLst>
      <p:ext uri="{BB962C8B-B14F-4D97-AF65-F5344CB8AC3E}">
        <p14:creationId xmlns:p14="http://schemas.microsoft.com/office/powerpoint/2010/main" val="597720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04975" y="-14288"/>
            <a:ext cx="8782050" cy="6886575"/>
          </a:xfrm>
          <a:prstGeom prst="rect">
            <a:avLst/>
          </a:prstGeom>
        </p:spPr>
      </p:pic>
    </p:spTree>
    <p:extLst>
      <p:ext uri="{BB962C8B-B14F-4D97-AF65-F5344CB8AC3E}">
        <p14:creationId xmlns:p14="http://schemas.microsoft.com/office/powerpoint/2010/main" val="1767196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3584" y="612648"/>
            <a:ext cx="9829800" cy="5751576"/>
          </a:xfrm>
          <a:prstGeom prst="rect">
            <a:avLst/>
          </a:prstGeom>
        </p:spPr>
      </p:pic>
    </p:spTree>
    <p:extLst>
      <p:ext uri="{BB962C8B-B14F-4D97-AF65-F5344CB8AC3E}">
        <p14:creationId xmlns:p14="http://schemas.microsoft.com/office/powerpoint/2010/main" val="1415706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429000" y="722376"/>
            <a:ext cx="4892040" cy="2139696"/>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dirty="0" smtClean="0">
                <a:solidFill>
                  <a:schemeClr val="tx1">
                    <a:lumMod val="95000"/>
                    <a:lumOff val="5000"/>
                  </a:schemeClr>
                </a:solidFill>
                <a:latin typeface="Times New Roman" panose="02020603050405020304" pitchFamily="18" charset="0"/>
                <a:cs typeface="Times New Roman" panose="02020603050405020304" pitchFamily="18" charset="0"/>
              </a:rPr>
              <a:t>Pārdod produktus un pakalpojumu no draudzīga  </a:t>
            </a:r>
            <a:r>
              <a:rPr lang="lv-LV" sz="2000" dirty="0" err="1" smtClean="0">
                <a:solidFill>
                  <a:schemeClr val="tx1">
                    <a:lumMod val="95000"/>
                    <a:lumOff val="5000"/>
                  </a:schemeClr>
                </a:solidFill>
                <a:latin typeface="Times New Roman" panose="02020603050405020304" pitchFamily="18" charset="0"/>
                <a:cs typeface="Times New Roman" panose="02020603050405020304" pitchFamily="18" charset="0"/>
              </a:rPr>
              <a:t>sociāla&amp;vides</a:t>
            </a:r>
            <a:r>
              <a:rPr lang="lv-LV" sz="2000" dirty="0" smtClean="0">
                <a:solidFill>
                  <a:schemeClr val="tx1">
                    <a:lumMod val="95000"/>
                    <a:lumOff val="5000"/>
                  </a:schemeClr>
                </a:solidFill>
                <a:latin typeface="Times New Roman" panose="02020603050405020304" pitchFamily="18" charset="0"/>
                <a:cs typeface="Times New Roman" panose="02020603050405020304" pitchFamily="18" charset="0"/>
              </a:rPr>
              <a:t> aspekta dara labus darbus ar iegūst peļņu  </a:t>
            </a:r>
            <a:endParaRPr lang="lv-LV"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Oval 2"/>
          <p:cNvSpPr/>
          <p:nvPr/>
        </p:nvSpPr>
        <p:spPr>
          <a:xfrm>
            <a:off x="7095744" y="3575304"/>
            <a:ext cx="4535424" cy="249631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dirty="0" smtClean="0">
                <a:solidFill>
                  <a:schemeClr val="tx1">
                    <a:lumMod val="95000"/>
                    <a:lumOff val="5000"/>
                  </a:schemeClr>
                </a:solidFill>
                <a:latin typeface="Times New Roman" panose="02020603050405020304" pitchFamily="18" charset="0"/>
                <a:cs typeface="Times New Roman" panose="02020603050405020304" pitchFamily="18" charset="0"/>
              </a:rPr>
              <a:t>Rada tiešu nodarbinātību cilvēkiem kuriem ir vajadzīga palīdzība t.sk. cilvēkiem kas ir sociāli mazaizsargāti  </a:t>
            </a:r>
            <a:endParaRPr lang="lv-LV"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Oval 3"/>
          <p:cNvSpPr/>
          <p:nvPr/>
        </p:nvSpPr>
        <p:spPr>
          <a:xfrm>
            <a:off x="804672" y="3410712"/>
            <a:ext cx="4507992" cy="2404872"/>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dirty="0" smtClean="0">
                <a:solidFill>
                  <a:schemeClr val="tx1">
                    <a:lumMod val="95000"/>
                    <a:lumOff val="5000"/>
                  </a:schemeClr>
                </a:solidFill>
                <a:latin typeface="Times New Roman" panose="02020603050405020304" pitchFamily="18" charset="0"/>
                <a:cs typeface="Times New Roman" panose="02020603050405020304" pitchFamily="18" charset="0"/>
              </a:rPr>
              <a:t>Nodrošina pakalpojumus un preces iezīmētām/ speciālām iedzīvotāju grupām tādā veidā novēršot tirgus nepilnību   </a:t>
            </a:r>
            <a:endParaRPr lang="lv-LV"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4088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800" dirty="0" smtClean="0">
                <a:latin typeface="Times New Roman" panose="02020603050405020304" pitchFamily="18" charset="0"/>
                <a:cs typeface="Times New Roman" panose="02020603050405020304" pitchFamily="18" charset="0"/>
              </a:rPr>
              <a:t>      Kā aprēķināt sociālās </a:t>
            </a:r>
            <a:br>
              <a:rPr lang="lv-LV" sz="2800" dirty="0" smtClean="0">
                <a:latin typeface="Times New Roman" panose="02020603050405020304" pitchFamily="18" charset="0"/>
                <a:cs typeface="Times New Roman" panose="02020603050405020304" pitchFamily="18" charset="0"/>
              </a:rPr>
            </a:br>
            <a:r>
              <a:rPr lang="lv-LV" sz="2800" dirty="0" smtClean="0">
                <a:latin typeface="Times New Roman" panose="02020603050405020304" pitchFamily="18" charset="0"/>
                <a:cs typeface="Times New Roman" panose="02020603050405020304" pitchFamily="18" charset="0"/>
              </a:rPr>
              <a:t>uzņēmējdarbības ieguvumus </a:t>
            </a:r>
            <a:endParaRPr lang="lv-LV"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lv-LV" dirty="0" smtClean="0"/>
          </a:p>
          <a:p>
            <a:pPr marL="0" indent="0">
              <a:buNone/>
            </a:pPr>
            <a:endParaRPr lang="lv-LV" dirty="0" smtClean="0"/>
          </a:p>
          <a:p>
            <a:pPr marL="0" indent="0">
              <a:buNone/>
            </a:pPr>
            <a:r>
              <a:rPr lang="lv-LV" dirty="0" smtClean="0"/>
              <a:t>Sociālā ietekme = SUM (</a:t>
            </a:r>
            <a:r>
              <a:rPr lang="lv-LV" dirty="0" err="1" smtClean="0"/>
              <a:t>outcome</a:t>
            </a:r>
            <a:r>
              <a:rPr lang="lv-LV" dirty="0" smtClean="0"/>
              <a:t>)  –(</a:t>
            </a:r>
            <a:r>
              <a:rPr lang="lv-LV" dirty="0" err="1" smtClean="0"/>
              <a:t>deadweight</a:t>
            </a:r>
            <a:r>
              <a:rPr lang="lv-LV" dirty="0" smtClean="0"/>
              <a:t> + </a:t>
            </a:r>
            <a:r>
              <a:rPr lang="lv-LV" dirty="0" err="1" smtClean="0"/>
              <a:t>alternative</a:t>
            </a:r>
            <a:r>
              <a:rPr lang="lv-LV" dirty="0" smtClean="0"/>
              <a:t> </a:t>
            </a:r>
            <a:r>
              <a:rPr lang="lv-LV" dirty="0" err="1" smtClean="0"/>
              <a:t>atribute</a:t>
            </a:r>
            <a:r>
              <a:rPr lang="lv-LV" dirty="0" smtClean="0"/>
              <a:t> +</a:t>
            </a:r>
            <a:r>
              <a:rPr lang="lv-LV" dirty="0" err="1" smtClean="0"/>
              <a:t>displacement</a:t>
            </a:r>
            <a:r>
              <a:rPr lang="lv-LV" dirty="0" smtClean="0"/>
              <a:t>) </a:t>
            </a:r>
          </a:p>
          <a:p>
            <a:pPr marL="0" indent="0">
              <a:buNone/>
            </a:pPr>
            <a:endParaRPr lang="lv-LV" dirty="0"/>
          </a:p>
          <a:p>
            <a:pPr marL="0" indent="0">
              <a:buNone/>
            </a:pPr>
            <a:endParaRPr lang="lv-LV" dirty="0"/>
          </a:p>
        </p:txBody>
      </p:sp>
    </p:spTree>
    <p:extLst>
      <p:ext uri="{BB962C8B-B14F-4D97-AF65-F5344CB8AC3E}">
        <p14:creationId xmlns:p14="http://schemas.microsoft.com/office/powerpoint/2010/main" val="3919228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800" dirty="0" smtClean="0">
                <a:solidFill>
                  <a:srgbClr val="5A160B"/>
                </a:solidFill>
                <a:latin typeface="Times New Roman" panose="02020603050405020304" pitchFamily="18" charset="0"/>
                <a:cs typeface="Times New Roman" panose="02020603050405020304" pitchFamily="18" charset="0"/>
              </a:rPr>
              <a:t>     </a:t>
            </a:r>
            <a:r>
              <a:rPr lang="lv-LV" sz="2800" dirty="0" smtClean="0">
                <a:solidFill>
                  <a:schemeClr val="tx1">
                    <a:lumMod val="95000"/>
                    <a:lumOff val="5000"/>
                  </a:schemeClr>
                </a:solidFill>
                <a:latin typeface="Times New Roman" panose="02020603050405020304" pitchFamily="18" charset="0"/>
                <a:cs typeface="Times New Roman" panose="02020603050405020304" pitchFamily="18" charset="0"/>
              </a:rPr>
              <a:t>Sociālās </a:t>
            </a:r>
            <a:r>
              <a:rPr lang="lv-LV" sz="2800" dirty="0">
                <a:solidFill>
                  <a:schemeClr val="tx1">
                    <a:lumMod val="95000"/>
                    <a:lumOff val="5000"/>
                  </a:schemeClr>
                </a:solidFill>
                <a:latin typeface="Times New Roman" panose="02020603050405020304" pitchFamily="18" charset="0"/>
                <a:cs typeface="Times New Roman" panose="02020603050405020304" pitchFamily="18" charset="0"/>
              </a:rPr>
              <a:t>uzņēmējdarbības pazīmes </a:t>
            </a:r>
            <a:endParaRPr lang="lv-LV" sz="2800" dirty="0">
              <a:solidFill>
                <a:schemeClr val="tx1">
                  <a:lumMod val="95000"/>
                  <a:lumOff val="5000"/>
                </a:schemeClr>
              </a:solidFill>
            </a:endParaRPr>
          </a:p>
        </p:txBody>
      </p:sp>
      <p:sp>
        <p:nvSpPr>
          <p:cNvPr id="3" name="Content Placeholder 2"/>
          <p:cNvSpPr>
            <a:spLocks noGrp="1"/>
          </p:cNvSpPr>
          <p:nvPr>
            <p:ph idx="1"/>
          </p:nvPr>
        </p:nvSpPr>
        <p:spPr>
          <a:xfrm>
            <a:off x="792480" y="1757680"/>
            <a:ext cx="10952480" cy="4865189"/>
          </a:xfrm>
        </p:spPr>
        <p:txBody>
          <a:bodyPr/>
          <a:lstStyle/>
          <a:p>
            <a:pPr marL="457200" lvl="0" indent="-457200" defTabSz="914400">
              <a:buFont typeface="Arial" panose="020B0604020202020204" pitchFamily="34" charset="0"/>
              <a:buChar char="•"/>
            </a:pPr>
            <a:r>
              <a:rPr lang="lv-LV" sz="2400" dirty="0">
                <a:solidFill>
                  <a:schemeClr val="tx1">
                    <a:lumMod val="85000"/>
                    <a:lumOff val="15000"/>
                  </a:schemeClr>
                </a:solidFill>
                <a:latin typeface="Times New Roman" panose="02020603050405020304" pitchFamily="18" charset="0"/>
                <a:cs typeface="Times New Roman" panose="02020603050405020304" pitchFamily="18" charset="0"/>
              </a:rPr>
              <a:t>Sociāla uzņēmējdarbība nav = sociāli atbildīgs uzņēmums  un nav =labdarība;</a:t>
            </a:r>
          </a:p>
          <a:p>
            <a:pPr marL="457200" lvl="0" indent="-457200" defTabSz="914400">
              <a:buFont typeface="Arial" panose="020B0604020202020204" pitchFamily="34" charset="0"/>
              <a:buChar char="•"/>
            </a:pPr>
            <a:r>
              <a:rPr lang="lv-LV" sz="2400" dirty="0">
                <a:solidFill>
                  <a:schemeClr val="tx1">
                    <a:lumMod val="85000"/>
                    <a:lumOff val="15000"/>
                  </a:schemeClr>
                </a:solidFill>
                <a:latin typeface="Times New Roman" panose="02020603050405020304" pitchFamily="18" charset="0"/>
                <a:cs typeface="Times New Roman" panose="02020603050405020304" pitchFamily="18" charset="0"/>
              </a:rPr>
              <a:t>Sociāla uzņēmējdarbība ir = bezpeļņas uzņēmums, kura pazīmes varētu būt</a:t>
            </a:r>
            <a:r>
              <a:rPr lang="lv-LV" sz="2400" dirty="0" smtClean="0">
                <a:solidFill>
                  <a:schemeClr val="tx1">
                    <a:lumMod val="85000"/>
                    <a:lumOff val="15000"/>
                  </a:schemeClr>
                </a:solidFill>
                <a:latin typeface="Times New Roman" panose="02020603050405020304" pitchFamily="18" charset="0"/>
                <a:cs typeface="Times New Roman" panose="02020603050405020304" pitchFamily="18" charset="0"/>
              </a:rPr>
              <a:t>:</a:t>
            </a:r>
          </a:p>
          <a:p>
            <a:pPr marL="0" lvl="0" indent="0" defTabSz="914400">
              <a:buNone/>
            </a:pPr>
            <a:r>
              <a:rPr lang="lv-LV" sz="2400" dirty="0">
                <a:solidFill>
                  <a:schemeClr val="tx1">
                    <a:lumMod val="85000"/>
                    <a:lumOff val="15000"/>
                  </a:schemeClr>
                </a:solidFill>
                <a:latin typeface="Times New Roman" panose="02020603050405020304" pitchFamily="18" charset="0"/>
                <a:cs typeface="Times New Roman" panose="02020603050405020304" pitchFamily="18" charset="0"/>
              </a:rPr>
              <a:t/>
            </a:r>
            <a:br>
              <a:rPr lang="lv-LV" sz="2400" dirty="0">
                <a:solidFill>
                  <a:schemeClr val="tx1">
                    <a:lumMod val="85000"/>
                    <a:lumOff val="15000"/>
                  </a:schemeClr>
                </a:solidFill>
                <a:latin typeface="Times New Roman" panose="02020603050405020304" pitchFamily="18" charset="0"/>
                <a:cs typeface="Times New Roman" panose="02020603050405020304" pitchFamily="18" charset="0"/>
              </a:rPr>
            </a:br>
            <a:r>
              <a:rPr lang="lv-LV" sz="2400" dirty="0" smtClean="0">
                <a:solidFill>
                  <a:schemeClr val="tx1">
                    <a:lumMod val="85000"/>
                    <a:lumOff val="15000"/>
                  </a:schemeClr>
                </a:solidFill>
                <a:latin typeface="Times New Roman" panose="02020603050405020304" pitchFamily="18" charset="0"/>
                <a:cs typeface="Times New Roman" panose="02020603050405020304" pitchFamily="18" charset="0"/>
              </a:rPr>
              <a:t>1.	īpašnieki gūst peļņu (kā ienākumu no savām uzņēmējspējām), kuru izmanto savām personīgajām vajadzībām un sava uzņēmuma attīstībai;</a:t>
            </a:r>
            <a:br>
              <a:rPr lang="lv-LV" sz="2400" dirty="0" smtClean="0">
                <a:solidFill>
                  <a:schemeClr val="tx1">
                    <a:lumMod val="85000"/>
                    <a:lumOff val="15000"/>
                  </a:schemeClr>
                </a:solidFill>
                <a:latin typeface="Times New Roman" panose="02020603050405020304" pitchFamily="18" charset="0"/>
                <a:cs typeface="Times New Roman" panose="02020603050405020304" pitchFamily="18" charset="0"/>
              </a:rPr>
            </a:br>
            <a:r>
              <a:rPr lang="lv-LV" sz="2400" dirty="0" smtClean="0">
                <a:solidFill>
                  <a:schemeClr val="tx1">
                    <a:lumMod val="85000"/>
                    <a:lumOff val="15000"/>
                  </a:schemeClr>
                </a:solidFill>
                <a:latin typeface="Times New Roman" panose="02020603050405020304" pitchFamily="18" charset="0"/>
                <a:cs typeface="Times New Roman" panose="02020603050405020304" pitchFamily="18" charset="0"/>
              </a:rPr>
              <a:t>2.	patstāvīgi realizē ekonomiskas aktivitātes ar mērķi saražot un piedāvāt sociālā labuma preces un pakalpojumus;</a:t>
            </a:r>
            <a:br>
              <a:rPr lang="lv-LV" sz="2400" dirty="0" smtClean="0">
                <a:solidFill>
                  <a:schemeClr val="tx1">
                    <a:lumMod val="85000"/>
                    <a:lumOff val="15000"/>
                  </a:schemeClr>
                </a:solidFill>
                <a:latin typeface="Times New Roman" panose="02020603050405020304" pitchFamily="18" charset="0"/>
                <a:cs typeface="Times New Roman" panose="02020603050405020304" pitchFamily="18" charset="0"/>
              </a:rPr>
            </a:br>
            <a:r>
              <a:rPr lang="lv-LV" sz="2400" dirty="0" smtClean="0">
                <a:solidFill>
                  <a:schemeClr val="tx1">
                    <a:lumMod val="85000"/>
                    <a:lumOff val="15000"/>
                  </a:schemeClr>
                </a:solidFill>
                <a:latin typeface="Times New Roman" panose="02020603050405020304" pitchFamily="18" charset="0"/>
                <a:cs typeface="Times New Roman" panose="02020603050405020304" pitchFamily="18" charset="0"/>
              </a:rPr>
              <a:t>3.	ar iegūto peļņu risina bezdarba un sociālu problēmu konkrētā pašvaldībā vai teritorijā; </a:t>
            </a:r>
            <a:br>
              <a:rPr lang="lv-LV" sz="2400" dirty="0" smtClean="0">
                <a:solidFill>
                  <a:schemeClr val="tx1">
                    <a:lumMod val="85000"/>
                    <a:lumOff val="15000"/>
                  </a:schemeClr>
                </a:solidFill>
                <a:latin typeface="Times New Roman" panose="02020603050405020304" pitchFamily="18" charset="0"/>
                <a:cs typeface="Times New Roman" panose="02020603050405020304" pitchFamily="18" charset="0"/>
              </a:rPr>
            </a:br>
            <a:r>
              <a:rPr lang="lv-LV" sz="2400" dirty="0" smtClean="0">
                <a:solidFill>
                  <a:schemeClr val="tx1">
                    <a:lumMod val="85000"/>
                    <a:lumOff val="15000"/>
                  </a:schemeClr>
                </a:solidFill>
                <a:latin typeface="Times New Roman" panose="02020603050405020304" pitchFamily="18" charset="0"/>
                <a:cs typeface="Times New Roman" panose="02020603050405020304" pitchFamily="18" charset="0"/>
              </a:rPr>
              <a:t>4.	darbinieki saņem adekvātu un labu atalgojumu</a:t>
            </a:r>
            <a:endParaRPr lang="lv-LV" sz="2400" dirty="0">
              <a:solidFill>
                <a:schemeClr val="tx1">
                  <a:lumMod val="85000"/>
                  <a:lumOff val="15000"/>
                </a:schemeClr>
              </a:solidFill>
              <a:latin typeface="Times New Roman" panose="02020603050405020304" pitchFamily="18" charset="0"/>
              <a:cs typeface="Times New Roman" panose="02020603050405020304" pitchFamily="18" charset="0"/>
            </a:endParaRPr>
          </a:p>
          <a:p>
            <a:endParaRPr lang="lv-LV" sz="2400" dirty="0"/>
          </a:p>
        </p:txBody>
      </p:sp>
    </p:spTree>
    <p:extLst>
      <p:ext uri="{BB962C8B-B14F-4D97-AF65-F5344CB8AC3E}">
        <p14:creationId xmlns:p14="http://schemas.microsoft.com/office/powerpoint/2010/main" val="3461888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800" dirty="0">
                <a:solidFill>
                  <a:srgbClr val="5A160B"/>
                </a:solidFill>
                <a:latin typeface="Times New Roman" panose="02020603050405020304" pitchFamily="18" charset="0"/>
                <a:cs typeface="Times New Roman" panose="02020603050405020304" pitchFamily="18" charset="0"/>
              </a:rPr>
              <a:t>     </a:t>
            </a:r>
            <a:r>
              <a:rPr lang="lv-LV" sz="2800" dirty="0">
                <a:solidFill>
                  <a:schemeClr val="tx1">
                    <a:lumMod val="95000"/>
                    <a:lumOff val="5000"/>
                  </a:schemeClr>
                </a:solidFill>
                <a:latin typeface="Times New Roman" panose="02020603050405020304" pitchFamily="18" charset="0"/>
                <a:cs typeface="Times New Roman" panose="02020603050405020304" pitchFamily="18" charset="0"/>
              </a:rPr>
              <a:t>Ar sociālo uzņēmējdarbību saprot</a:t>
            </a:r>
            <a:endParaRPr lang="lv-LV" sz="2800" dirty="0">
              <a:solidFill>
                <a:schemeClr val="tx1">
                  <a:lumMod val="95000"/>
                  <a:lumOff val="5000"/>
                </a:schemeClr>
              </a:solidFill>
            </a:endParaRPr>
          </a:p>
        </p:txBody>
      </p:sp>
      <p:sp>
        <p:nvSpPr>
          <p:cNvPr id="3" name="Content Placeholder 2"/>
          <p:cNvSpPr>
            <a:spLocks noGrp="1"/>
          </p:cNvSpPr>
          <p:nvPr>
            <p:ph idx="1"/>
          </p:nvPr>
        </p:nvSpPr>
        <p:spPr>
          <a:xfrm>
            <a:off x="792480" y="1757680"/>
            <a:ext cx="10952480" cy="4865189"/>
          </a:xfrm>
        </p:spPr>
        <p:txBody>
          <a:bodyPr/>
          <a:lstStyle/>
          <a:p>
            <a:pPr marL="514350" lvl="0" indent="-514350" algn="just" fontAlgn="auto">
              <a:spcAft>
                <a:spcPts val="0"/>
              </a:spcAft>
              <a:buFont typeface="Arial"/>
              <a:buAutoNum type="arabicPeriod"/>
            </a:pPr>
            <a:r>
              <a:rPr lang="lv-LV" sz="2000" b="1" dirty="0">
                <a:solidFill>
                  <a:prstClr val="black"/>
                </a:solidFill>
                <a:latin typeface="Cambria"/>
                <a:cs typeface="Cambria"/>
              </a:rPr>
              <a:t>Sociālā uzņēmējdarbība kā noteiktu iedzīvotāju grupu sociālā atbalsta veids</a:t>
            </a:r>
            <a:r>
              <a:rPr lang="lv-LV" sz="2000" dirty="0">
                <a:solidFill>
                  <a:prstClr val="black"/>
                </a:solidFill>
                <a:latin typeface="Cambria"/>
                <a:cs typeface="Cambria"/>
              </a:rPr>
              <a:t> (sociāli neaizsargāto iedzīvotāju nodarbinātība, izglītības vai kultūras pakalpojumu nodrošināšana riska grupām u.c.)</a:t>
            </a:r>
          </a:p>
          <a:p>
            <a:pPr marL="514350" lvl="0" indent="-514350" algn="just" fontAlgn="auto">
              <a:spcAft>
                <a:spcPts val="0"/>
              </a:spcAft>
              <a:buFont typeface="Arial"/>
              <a:buAutoNum type="arabicPeriod"/>
            </a:pPr>
            <a:r>
              <a:rPr lang="lv-LV" sz="2000" b="1" dirty="0">
                <a:solidFill>
                  <a:prstClr val="black"/>
                </a:solidFill>
                <a:latin typeface="Cambria"/>
                <a:cs typeface="Cambria"/>
              </a:rPr>
              <a:t>Sociālā uzņēmējdarbība kā ekonomiskās attīstības un uzņēmējdarbības atbalsta veicināšanas mehānisms</a:t>
            </a:r>
            <a:r>
              <a:rPr lang="lv-LV" sz="2000" dirty="0">
                <a:solidFill>
                  <a:prstClr val="black"/>
                </a:solidFill>
                <a:latin typeface="Cambria"/>
                <a:cs typeface="Cambria"/>
              </a:rPr>
              <a:t> (sieviešu vai jaunu māmiņu, bijušo ieslodzīto uzņēmējdarbības atbalsts; profesionālā integrācija; bezprocentu aizdevumu izsniegšana soc. uzņēmējiem </a:t>
            </a:r>
            <a:r>
              <a:rPr lang="lv-LV" sz="2000" dirty="0" err="1">
                <a:solidFill>
                  <a:prstClr val="black"/>
                </a:solidFill>
                <a:latin typeface="Cambria"/>
                <a:cs typeface="Cambria"/>
              </a:rPr>
              <a:t>u.c</a:t>
            </a:r>
            <a:r>
              <a:rPr lang="en-US" sz="2000" dirty="0">
                <a:solidFill>
                  <a:prstClr val="black"/>
                </a:solidFill>
                <a:latin typeface="Cambria"/>
                <a:cs typeface="Cambria"/>
              </a:rPr>
              <a:t>)</a:t>
            </a:r>
          </a:p>
          <a:p>
            <a:pPr marL="514350" lvl="0" indent="-514350" algn="just" fontAlgn="auto">
              <a:spcAft>
                <a:spcPts val="0"/>
              </a:spcAft>
              <a:buFont typeface="Arial"/>
              <a:buAutoNum type="arabicPeriod"/>
            </a:pPr>
            <a:r>
              <a:rPr lang="lv-LV" sz="2000" b="1" dirty="0">
                <a:solidFill>
                  <a:prstClr val="black"/>
                </a:solidFill>
                <a:latin typeface="Cambria"/>
                <a:cs typeface="Cambria"/>
              </a:rPr>
              <a:t>Sociālā uzņēmējdarbība kā valstij alternatīvs sociālo problēmu risināšanas mehānisms</a:t>
            </a:r>
            <a:r>
              <a:rPr lang="lv-LV" sz="2000" dirty="0">
                <a:solidFill>
                  <a:prstClr val="black"/>
                </a:solidFill>
                <a:latin typeface="Cambria"/>
                <a:cs typeface="Cambria"/>
              </a:rPr>
              <a:t> (aprūpes centri cilvēkiem ar garīgiem u.c. traucējumiem</a:t>
            </a:r>
            <a:r>
              <a:rPr lang="en-US" sz="2000" dirty="0">
                <a:solidFill>
                  <a:prstClr val="black"/>
                </a:solidFill>
                <a:latin typeface="Cambria"/>
                <a:cs typeface="Cambria"/>
              </a:rPr>
              <a:t>, </a:t>
            </a:r>
            <a:r>
              <a:rPr lang="lv-LV" sz="2000" dirty="0">
                <a:solidFill>
                  <a:prstClr val="black"/>
                </a:solidFill>
                <a:latin typeface="Cambria"/>
                <a:cs typeface="Cambria"/>
              </a:rPr>
              <a:t>ekoloģisko problēmu risināšana</a:t>
            </a:r>
            <a:r>
              <a:rPr lang="en-US" sz="2000" dirty="0">
                <a:solidFill>
                  <a:prstClr val="black"/>
                </a:solidFill>
                <a:latin typeface="Cambria"/>
                <a:cs typeface="Cambria"/>
              </a:rPr>
              <a:t>, </a:t>
            </a:r>
            <a:r>
              <a:rPr lang="lv-LV" sz="2000" dirty="0">
                <a:solidFill>
                  <a:prstClr val="black"/>
                </a:solidFill>
                <a:latin typeface="Cambria"/>
                <a:cs typeface="Cambria"/>
              </a:rPr>
              <a:t>sociālās infrastruktūras nodrošināšana u.c.) </a:t>
            </a:r>
          </a:p>
          <a:p>
            <a:pPr marL="514350" lvl="0" indent="-514350" algn="just" fontAlgn="auto">
              <a:spcAft>
                <a:spcPts val="0"/>
              </a:spcAft>
              <a:buFont typeface="Arial"/>
              <a:buAutoNum type="arabicPeriod"/>
            </a:pPr>
            <a:r>
              <a:rPr lang="lv-LV" sz="2000" b="1" dirty="0">
                <a:solidFill>
                  <a:prstClr val="black"/>
                </a:solidFill>
                <a:latin typeface="Cambria"/>
                <a:cs typeface="Cambria"/>
              </a:rPr>
              <a:t>Sociālā uzņēmējdarbība kā sociāli orientēts bizness</a:t>
            </a:r>
            <a:r>
              <a:rPr lang="lv-LV" sz="2000" dirty="0">
                <a:solidFill>
                  <a:prstClr val="black"/>
                </a:solidFill>
                <a:latin typeface="Cambria"/>
                <a:cs typeface="Cambria"/>
              </a:rPr>
              <a:t> (ražo un pārdod preces, bet peļņu izmanto soc. problēmu risināšanai</a:t>
            </a:r>
            <a:r>
              <a:rPr lang="en-US" sz="2000" dirty="0">
                <a:solidFill>
                  <a:prstClr val="black"/>
                </a:solidFill>
                <a:latin typeface="Cambria"/>
                <a:cs typeface="Cambria"/>
              </a:rPr>
              <a:t>)</a:t>
            </a:r>
          </a:p>
          <a:p>
            <a:pPr marL="514350" lvl="0" indent="-514350" algn="just" fontAlgn="auto">
              <a:spcAft>
                <a:spcPts val="0"/>
              </a:spcAft>
              <a:buFont typeface="Arial"/>
              <a:buAutoNum type="arabicPeriod"/>
            </a:pPr>
            <a:endParaRPr lang="en-US" sz="2000" dirty="0">
              <a:solidFill>
                <a:prstClr val="black"/>
              </a:solidFill>
            </a:endParaRPr>
          </a:p>
          <a:p>
            <a:endParaRPr lang="lv-LV" sz="2400" dirty="0"/>
          </a:p>
        </p:txBody>
      </p:sp>
    </p:spTree>
    <p:extLst>
      <p:ext uri="{BB962C8B-B14F-4D97-AF65-F5344CB8AC3E}">
        <p14:creationId xmlns:p14="http://schemas.microsoft.com/office/powerpoint/2010/main" val="2497338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3200" dirty="0" smtClean="0">
                <a:solidFill>
                  <a:schemeClr val="tx1">
                    <a:lumMod val="95000"/>
                    <a:lumOff val="5000"/>
                  </a:schemeClr>
                </a:solidFill>
                <a:latin typeface="Times New Roman" panose="02020603050405020304" pitchFamily="18" charset="0"/>
                <a:cs typeface="Times New Roman" panose="02020603050405020304" pitchFamily="18" charset="0"/>
              </a:rPr>
              <a:t> Iespējamās formas  </a:t>
            </a:r>
            <a:endParaRPr lang="lv-LV"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92480" y="1757680"/>
            <a:ext cx="10952480" cy="4865189"/>
          </a:xfrm>
        </p:spPr>
        <p:txBody>
          <a:bodyPr/>
          <a:lstStyle/>
          <a:p>
            <a:pPr lvl="0" fontAlgn="auto">
              <a:spcAft>
                <a:spcPts val="0"/>
              </a:spcAft>
              <a:buFont typeface="Arial"/>
              <a:buChar char="•"/>
            </a:pPr>
            <a:r>
              <a:rPr lang="lv-LV" sz="2200" dirty="0">
                <a:solidFill>
                  <a:prstClr val="black"/>
                </a:solidFill>
                <a:latin typeface="Cambria"/>
                <a:cs typeface="Cambria"/>
              </a:rPr>
              <a:t>Ņemot vērā likumā noteiktos ierobežojumus attiecībā uz saimnieciskās darbības veikšanu biedrībām un nodibinājumiem, </a:t>
            </a:r>
            <a:r>
              <a:rPr lang="lv-LV" sz="2200" b="1" dirty="0">
                <a:solidFill>
                  <a:prstClr val="black"/>
                </a:solidFill>
                <a:latin typeface="Cambria"/>
                <a:cs typeface="Cambria"/>
              </a:rPr>
              <a:t>NVO nevar tikt uzskatītas par sociālās uzņēmējdarbības subjektiem</a:t>
            </a:r>
            <a:r>
              <a:rPr lang="en-US" sz="2200" dirty="0">
                <a:solidFill>
                  <a:prstClr val="black"/>
                </a:solidFill>
                <a:latin typeface="Cambria"/>
                <a:cs typeface="Cambria"/>
              </a:rPr>
              <a:t> </a:t>
            </a:r>
          </a:p>
          <a:p>
            <a:pPr lvl="0" fontAlgn="auto">
              <a:spcAft>
                <a:spcPts val="0"/>
              </a:spcAft>
              <a:buFont typeface="Arial"/>
              <a:buChar char="•"/>
            </a:pPr>
            <a:r>
              <a:rPr lang="lv-LV" sz="2200" dirty="0">
                <a:solidFill>
                  <a:prstClr val="black"/>
                </a:solidFill>
                <a:latin typeface="Cambria"/>
                <a:cs typeface="Cambria"/>
              </a:rPr>
              <a:t>Tādējādi par sociālās uzņēmējdarbības subjektiem var kļūt Komerclikumā definētie subjekti:</a:t>
            </a:r>
            <a:endParaRPr lang="en-US" sz="2200" dirty="0">
              <a:solidFill>
                <a:prstClr val="black"/>
              </a:solidFill>
              <a:latin typeface="Cambria"/>
              <a:cs typeface="Cambria"/>
            </a:endParaRPr>
          </a:p>
          <a:p>
            <a:pPr marL="702000" lvl="0" fontAlgn="auto">
              <a:spcAft>
                <a:spcPts val="0"/>
              </a:spcAft>
              <a:buFont typeface="Courier New"/>
              <a:buChar char="o"/>
            </a:pPr>
            <a:r>
              <a:rPr lang="lv-LV" sz="2200" dirty="0">
                <a:solidFill>
                  <a:prstClr val="black"/>
                </a:solidFill>
                <a:latin typeface="Cambria"/>
                <a:cs typeface="Cambria"/>
              </a:rPr>
              <a:t>sabiedrība ar ierobežotu atbildību</a:t>
            </a:r>
            <a:endParaRPr lang="en-US" sz="2200" dirty="0">
              <a:solidFill>
                <a:prstClr val="black"/>
              </a:solidFill>
              <a:latin typeface="Cambria"/>
              <a:cs typeface="Cambria"/>
            </a:endParaRPr>
          </a:p>
          <a:p>
            <a:pPr marL="702000" lvl="0" fontAlgn="auto">
              <a:spcAft>
                <a:spcPts val="0"/>
              </a:spcAft>
              <a:buFont typeface="Courier New"/>
              <a:buChar char="o"/>
            </a:pPr>
            <a:r>
              <a:rPr lang="lv-LV" sz="2200" dirty="0">
                <a:solidFill>
                  <a:prstClr val="black"/>
                </a:solidFill>
                <a:latin typeface="Cambria"/>
                <a:cs typeface="Cambria"/>
              </a:rPr>
              <a:t>individuālais  komersants</a:t>
            </a:r>
            <a:endParaRPr lang="en-US" sz="2200" dirty="0">
              <a:solidFill>
                <a:prstClr val="black"/>
              </a:solidFill>
              <a:latin typeface="Cambria"/>
              <a:cs typeface="Cambria"/>
            </a:endParaRPr>
          </a:p>
          <a:p>
            <a:pPr marL="702000" lvl="0" fontAlgn="auto">
              <a:spcAft>
                <a:spcPts val="0"/>
              </a:spcAft>
              <a:buFont typeface="Courier New"/>
              <a:buChar char="o"/>
            </a:pPr>
            <a:r>
              <a:rPr lang="lv-LV" sz="2200" dirty="0">
                <a:solidFill>
                  <a:prstClr val="black"/>
                </a:solidFill>
                <a:latin typeface="Cambria"/>
                <a:cs typeface="Cambria"/>
              </a:rPr>
              <a:t>pilnsabiedrība</a:t>
            </a:r>
            <a:endParaRPr lang="en-US" sz="2200" dirty="0">
              <a:solidFill>
                <a:prstClr val="black"/>
              </a:solidFill>
              <a:latin typeface="Cambria"/>
              <a:cs typeface="Cambria"/>
            </a:endParaRPr>
          </a:p>
          <a:p>
            <a:pPr marL="702000" lvl="0" fontAlgn="auto">
              <a:spcAft>
                <a:spcPts val="0"/>
              </a:spcAft>
              <a:buFont typeface="Courier New"/>
              <a:buChar char="o"/>
            </a:pPr>
            <a:r>
              <a:rPr lang="lv-LV" sz="2200" dirty="0">
                <a:solidFill>
                  <a:prstClr val="black"/>
                </a:solidFill>
                <a:latin typeface="Cambria"/>
                <a:cs typeface="Cambria"/>
              </a:rPr>
              <a:t>komandītsabiedrība</a:t>
            </a:r>
            <a:endParaRPr lang="en-US" sz="2200" dirty="0">
              <a:solidFill>
                <a:prstClr val="black"/>
              </a:solidFill>
              <a:latin typeface="Cambria"/>
              <a:cs typeface="Cambria"/>
            </a:endParaRPr>
          </a:p>
          <a:p>
            <a:pPr marL="702000" lvl="0" fontAlgn="auto">
              <a:spcAft>
                <a:spcPts val="0"/>
              </a:spcAft>
              <a:buFont typeface="Courier New"/>
              <a:buChar char="o"/>
            </a:pPr>
            <a:r>
              <a:rPr lang="lv-LV" sz="2200" dirty="0">
                <a:solidFill>
                  <a:prstClr val="black"/>
                </a:solidFill>
                <a:latin typeface="Cambria"/>
                <a:cs typeface="Cambria"/>
              </a:rPr>
              <a:t>akciju sabiedrība</a:t>
            </a:r>
            <a:endParaRPr lang="en-US" sz="2200" dirty="0">
              <a:solidFill>
                <a:prstClr val="black"/>
              </a:solidFill>
              <a:latin typeface="Cambria"/>
              <a:cs typeface="Cambria"/>
            </a:endParaRPr>
          </a:p>
          <a:p>
            <a:endParaRPr lang="lv-LV" sz="2400" dirty="0"/>
          </a:p>
        </p:txBody>
      </p:sp>
    </p:spTree>
    <p:extLst>
      <p:ext uri="{BB962C8B-B14F-4D97-AF65-F5344CB8AC3E}">
        <p14:creationId xmlns:p14="http://schemas.microsoft.com/office/powerpoint/2010/main" val="824480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p:spPr>
        <p:txBody>
          <a:bodyPr/>
          <a:lstStyle/>
          <a:p>
            <a:r>
              <a:rPr lang="lv-LV" sz="2800" dirty="0">
                <a:solidFill>
                  <a:srgbClr val="5A160B"/>
                </a:solidFill>
                <a:latin typeface="Times New Roman" panose="02020603050405020304" pitchFamily="18" charset="0"/>
                <a:cs typeface="Times New Roman" panose="02020603050405020304" pitchFamily="18" charset="0"/>
              </a:rPr>
              <a:t>   </a:t>
            </a:r>
            <a:r>
              <a:rPr lang="lv-LV" sz="2800" dirty="0">
                <a:solidFill>
                  <a:schemeClr val="tx1">
                    <a:lumMod val="95000"/>
                    <a:lumOff val="5000"/>
                  </a:schemeClr>
                </a:solidFill>
                <a:latin typeface="Times New Roman" panose="02020603050405020304" pitchFamily="18" charset="0"/>
                <a:cs typeface="Times New Roman" panose="02020603050405020304" pitchFamily="18" charset="0"/>
              </a:rPr>
              <a:t>Latvijas </a:t>
            </a:r>
            <a:r>
              <a:rPr lang="lv-LV" sz="2800" dirty="0" smtClean="0">
                <a:solidFill>
                  <a:schemeClr val="tx1">
                    <a:lumMod val="95000"/>
                    <a:lumOff val="5000"/>
                  </a:schemeClr>
                </a:solidFill>
                <a:latin typeface="Times New Roman" panose="02020603050405020304" pitchFamily="18" charset="0"/>
                <a:cs typeface="Times New Roman" panose="02020603050405020304" pitchFamily="18" charset="0"/>
              </a:rPr>
              <a:t>sociālos uzņēmumus var iedalīt grupās (1)</a:t>
            </a:r>
            <a:r>
              <a:rPr lang="lv-LV" sz="2800" dirty="0" smtClean="0">
                <a:solidFill>
                  <a:srgbClr val="5A160B"/>
                </a:solidFill>
                <a:latin typeface="Times New Roman" panose="02020603050405020304" pitchFamily="18" charset="0"/>
                <a:cs typeface="Times New Roman" panose="02020603050405020304" pitchFamily="18" charset="0"/>
              </a:rPr>
              <a:t>  </a:t>
            </a:r>
            <a:endParaRPr lang="lv-LV" sz="2800" dirty="0">
              <a:solidFill>
                <a:schemeClr val="tx1">
                  <a:lumMod val="95000"/>
                  <a:lumOff val="5000"/>
                </a:schemeClr>
              </a:solidFill>
            </a:endParaRPr>
          </a:p>
        </p:txBody>
      </p:sp>
      <p:sp>
        <p:nvSpPr>
          <p:cNvPr id="3" name="Content Placeholder 2"/>
          <p:cNvSpPr>
            <a:spLocks noGrp="1"/>
          </p:cNvSpPr>
          <p:nvPr>
            <p:ph idx="1"/>
          </p:nvPr>
        </p:nvSpPr>
        <p:spPr>
          <a:xfrm>
            <a:off x="792480" y="1757680"/>
            <a:ext cx="10952480" cy="4865189"/>
          </a:xfrm>
        </p:spPr>
        <p:txBody>
          <a:bodyPr/>
          <a:lstStyle/>
          <a:p>
            <a:pPr marL="0" lvl="0" indent="0" fontAlgn="auto">
              <a:spcAft>
                <a:spcPts val="0"/>
              </a:spcAft>
              <a:buNone/>
            </a:pPr>
            <a:r>
              <a:rPr lang="en-US" sz="2400" b="1" dirty="0">
                <a:solidFill>
                  <a:prstClr val="black"/>
                </a:solidFill>
                <a:latin typeface="Times New Roman" panose="02020603050405020304" pitchFamily="18" charset="0"/>
                <a:cs typeface="Times New Roman" panose="02020603050405020304" pitchFamily="18" charset="0"/>
              </a:rPr>
              <a:t>1. </a:t>
            </a:r>
            <a:r>
              <a:rPr lang="en-US" sz="2400" b="1" dirty="0" err="1">
                <a:solidFill>
                  <a:prstClr val="black"/>
                </a:solidFill>
                <a:latin typeface="Times New Roman" panose="02020603050405020304" pitchFamily="18" charset="0"/>
                <a:cs typeface="Times New Roman" panose="02020603050405020304" pitchFamily="18" charset="0"/>
              </a:rPr>
              <a:t>indivīda</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motiv</a:t>
            </a:r>
            <a:r>
              <a:rPr lang="lv-LV" sz="2400" b="1" dirty="0" smtClean="0">
                <a:solidFill>
                  <a:prstClr val="black"/>
                </a:solidFill>
                <a:latin typeface="Times New Roman" panose="02020603050405020304" pitchFamily="18" charset="0"/>
                <a:cs typeface="Times New Roman" panose="02020603050405020304" pitchFamily="18" charset="0"/>
              </a:rPr>
              <a:t>ē</a:t>
            </a:r>
            <a:r>
              <a:rPr lang="en-US" sz="2400" b="1" dirty="0" err="1" smtClean="0">
                <a:solidFill>
                  <a:prstClr val="black"/>
                </a:solidFill>
                <a:latin typeface="Times New Roman" panose="02020603050405020304" pitchFamily="18" charset="0"/>
                <a:cs typeface="Times New Roman" panose="02020603050405020304" pitchFamily="18" charset="0"/>
              </a:rPr>
              <a:t>ts</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smtClean="0">
                <a:solidFill>
                  <a:prstClr val="black"/>
                </a:solidFill>
                <a:latin typeface="Times New Roman" panose="02020603050405020304" pitchFamily="18" charset="0"/>
                <a:cs typeface="Times New Roman" panose="02020603050405020304" pitchFamily="18" charset="0"/>
              </a:rPr>
              <a:t>p</a:t>
            </a:r>
            <a:r>
              <a:rPr lang="lv-LV" sz="2400" b="1" dirty="0" smtClean="0">
                <a:solidFill>
                  <a:prstClr val="black"/>
                </a:solidFill>
                <a:latin typeface="Times New Roman" panose="02020603050405020304" pitchFamily="18" charset="0"/>
                <a:cs typeface="Times New Roman" panose="02020603050405020304" pitchFamily="18" charset="0"/>
              </a:rPr>
              <a:t>ē</a:t>
            </a:r>
            <a:r>
              <a:rPr lang="en-US" sz="2400" b="1" dirty="0" smtClean="0">
                <a:solidFill>
                  <a:prstClr val="black"/>
                </a:solidFill>
                <a:latin typeface="Times New Roman" panose="02020603050405020304" pitchFamily="18" charset="0"/>
                <a:cs typeface="Times New Roman" panose="02020603050405020304" pitchFamily="18" charset="0"/>
              </a:rPr>
              <a:t>c </a:t>
            </a:r>
            <a:r>
              <a:rPr lang="en-US" sz="2400" b="1" dirty="0" err="1">
                <a:solidFill>
                  <a:prstClr val="black"/>
                </a:solidFill>
                <a:latin typeface="Times New Roman" panose="02020603050405020304" pitchFamily="18" charset="0"/>
                <a:cs typeface="Times New Roman" panose="02020603050405020304" pitchFamily="18" charset="0"/>
              </a:rPr>
              <a:t>savas</a:t>
            </a:r>
            <a:r>
              <a:rPr lang="en-US" sz="2400" b="1" dirty="0">
                <a:solidFill>
                  <a:prstClr val="black"/>
                </a:solidFill>
                <a:latin typeface="Times New Roman" panose="02020603050405020304" pitchFamily="18" charset="0"/>
                <a:cs typeface="Times New Roman" panose="02020603050405020304" pitchFamily="18" charset="0"/>
              </a:rPr>
              <a:t> </a:t>
            </a:r>
            <a:r>
              <a:rPr lang="lv-LV" sz="2400" b="1" dirty="0" smtClean="0">
                <a:solidFill>
                  <a:prstClr val="black"/>
                </a:solidFill>
                <a:latin typeface="Times New Roman" panose="02020603050405020304" pitchFamily="18" charset="0"/>
                <a:cs typeface="Times New Roman" panose="02020603050405020304" pitchFamily="18" charset="0"/>
              </a:rPr>
              <a:t>g</a:t>
            </a:r>
            <a:r>
              <a:rPr lang="en-US" sz="2400" b="1" dirty="0" err="1" smtClean="0">
                <a:solidFill>
                  <a:prstClr val="black"/>
                </a:solidFill>
                <a:latin typeface="Times New Roman" panose="02020603050405020304" pitchFamily="18" charset="0"/>
                <a:cs typeface="Times New Roman" panose="02020603050405020304" pitchFamily="18" charset="0"/>
              </a:rPr>
              <a:t>ribas</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uz</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smtClean="0">
                <a:solidFill>
                  <a:prstClr val="black"/>
                </a:solidFill>
                <a:latin typeface="Times New Roman" panose="02020603050405020304" pitchFamily="18" charset="0"/>
                <a:cs typeface="Times New Roman" panose="02020603050405020304" pitchFamily="18" charset="0"/>
              </a:rPr>
              <a:t>pa</a:t>
            </a:r>
            <a:r>
              <a:rPr lang="lv-LV" sz="2400" b="1" dirty="0" smtClean="0">
                <a:solidFill>
                  <a:prstClr val="black"/>
                </a:solidFill>
                <a:latin typeface="Times New Roman" panose="02020603050405020304" pitchFamily="18" charset="0"/>
                <a:cs typeface="Times New Roman" panose="02020603050405020304" pitchFamily="18" charset="0"/>
              </a:rPr>
              <a:t>š</a:t>
            </a:r>
            <a:r>
              <a:rPr lang="en-US" sz="2400" b="1" dirty="0" err="1" smtClean="0">
                <a:solidFill>
                  <a:prstClr val="black"/>
                </a:solidFill>
                <a:latin typeface="Times New Roman" panose="02020603050405020304" pitchFamily="18" charset="0"/>
                <a:cs typeface="Times New Roman" panose="02020603050405020304" pitchFamily="18" charset="0"/>
              </a:rPr>
              <a:t>iniciat</a:t>
            </a:r>
            <a:r>
              <a:rPr lang="lv-LV" sz="2400" b="1" dirty="0" smtClean="0">
                <a:solidFill>
                  <a:prstClr val="black"/>
                </a:solidFill>
                <a:latin typeface="Times New Roman" panose="02020603050405020304" pitchFamily="18" charset="0"/>
                <a:cs typeface="Times New Roman" panose="02020603050405020304" pitchFamily="18" charset="0"/>
              </a:rPr>
              <a:t>ī</a:t>
            </a:r>
            <a:r>
              <a:rPr lang="en-US" sz="2400" b="1" dirty="0" smtClean="0">
                <a:solidFill>
                  <a:prstClr val="black"/>
                </a:solidFill>
                <a:latin typeface="Times New Roman" panose="02020603050405020304" pitchFamily="18" charset="0"/>
                <a:cs typeface="Times New Roman" panose="02020603050405020304" pitchFamily="18" charset="0"/>
              </a:rPr>
              <a:t>vas </a:t>
            </a:r>
            <a:r>
              <a:rPr lang="en-US" sz="2400" b="1" dirty="0" err="1">
                <a:solidFill>
                  <a:prstClr val="black"/>
                </a:solidFill>
                <a:latin typeface="Times New Roman" panose="02020603050405020304" pitchFamily="18" charset="0"/>
                <a:cs typeface="Times New Roman" panose="02020603050405020304" pitchFamily="18" charset="0"/>
              </a:rPr>
              <a:t>pamata</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veidots</a:t>
            </a:r>
            <a:r>
              <a:rPr lang="en-US" sz="2400" b="1" dirty="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a:t>
            </a:r>
            <a:r>
              <a:rPr lang="en-US" sz="2400" dirty="0" err="1">
                <a:solidFill>
                  <a:prstClr val="black"/>
                </a:solidFill>
                <a:latin typeface="Times New Roman" panose="02020603050405020304" pitchFamily="18" charset="0"/>
                <a:cs typeface="Times New Roman" panose="02020603050405020304" pitchFamily="18" charset="0"/>
              </a:rPr>
              <a:t>Lude</a:t>
            </a:r>
            <a:r>
              <a:rPr lang="en-US" sz="2400" dirty="0">
                <a:solidFill>
                  <a:prstClr val="black"/>
                </a:solidFill>
                <a:latin typeface="Times New Roman" panose="02020603050405020304" pitchFamily="18" charset="0"/>
                <a:cs typeface="Times New Roman" panose="02020603050405020304" pitchFamily="18" charset="0"/>
              </a:rPr>
              <a:t>, SIA </a:t>
            </a:r>
            <a:r>
              <a:rPr lang="en-US" sz="2400" dirty="0" err="1">
                <a:solidFill>
                  <a:prstClr val="black"/>
                </a:solidFill>
                <a:latin typeface="Times New Roman" panose="02020603050405020304" pitchFamily="18" charset="0"/>
                <a:cs typeface="Times New Roman" panose="02020603050405020304" pitchFamily="18" charset="0"/>
              </a:rPr>
              <a:t>Sociālais</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uzņēmums</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u.c</a:t>
            </a:r>
            <a:r>
              <a:rPr lang="en-US" sz="2400" dirty="0">
                <a:solidFill>
                  <a:prstClr val="black"/>
                </a:solidFill>
                <a:latin typeface="Times New Roman" panose="02020603050405020304" pitchFamily="18" charset="0"/>
                <a:cs typeface="Times New Roman" panose="02020603050405020304" pitchFamily="18" charset="0"/>
              </a:rPr>
              <a:t>.): </a:t>
            </a:r>
          </a:p>
          <a:p>
            <a:pPr marL="0" lvl="0" indent="0" fontAlgn="auto">
              <a:spcAft>
                <a:spcPts val="0"/>
              </a:spcAft>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uzņēmējs</a:t>
            </a:r>
            <a:r>
              <a:rPr lang="en-US" sz="2400" dirty="0">
                <a:solidFill>
                  <a:prstClr val="black"/>
                </a:solidFill>
                <a:latin typeface="Times New Roman" panose="02020603050405020304" pitchFamily="18" charset="0"/>
                <a:cs typeface="Times New Roman" panose="02020603050405020304" pitchFamily="18" charset="0"/>
              </a:rPr>
              <a:t> pats </a:t>
            </a:r>
            <a:r>
              <a:rPr lang="en-US" sz="2400" dirty="0" err="1">
                <a:solidFill>
                  <a:prstClr val="black"/>
                </a:solidFill>
                <a:latin typeface="Times New Roman" panose="02020603050405020304" pitchFamily="18" charset="0"/>
                <a:cs typeface="Times New Roman" panose="02020603050405020304" pitchFamily="18" charset="0"/>
              </a:rPr>
              <a:t>nosaka</a:t>
            </a:r>
            <a:r>
              <a:rPr lang="en-US" sz="2400" dirty="0">
                <a:solidFill>
                  <a:prstClr val="black"/>
                </a:solidFill>
                <a:latin typeface="Times New Roman" panose="02020603050405020304" pitchFamily="18" charset="0"/>
                <a:cs typeface="Times New Roman" panose="02020603050405020304" pitchFamily="18" charset="0"/>
              </a:rPr>
              <a:t> SU </a:t>
            </a:r>
            <a:r>
              <a:rPr lang="en-US" sz="2400" dirty="0" err="1">
                <a:solidFill>
                  <a:prstClr val="black"/>
                </a:solidFill>
                <a:latin typeface="Times New Roman" panose="02020603050405020304" pitchFamily="18" charset="0"/>
                <a:cs typeface="Times New Roman" panose="02020603050405020304" pitchFamily="18" charset="0"/>
              </a:rPr>
              <a:t>statusu</a:t>
            </a:r>
            <a:r>
              <a:rPr lang="en-US" sz="2400" dirty="0">
                <a:solidFill>
                  <a:prstClr val="black"/>
                </a:solidFill>
                <a:latin typeface="Times New Roman" panose="02020603050405020304" pitchFamily="18" charset="0"/>
                <a:cs typeface="Times New Roman" panose="02020603050405020304" pitchFamily="18" charset="0"/>
              </a:rPr>
              <a:t>, </a:t>
            </a:r>
          </a:p>
          <a:p>
            <a:pPr marL="0" lvl="0" indent="0" fontAlgn="auto">
              <a:spcAft>
                <a:spcPts val="0"/>
              </a:spcAft>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darbojas</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iesaistot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darba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senjorus</a:t>
            </a:r>
            <a:r>
              <a:rPr lang="en-US" sz="2400" dirty="0">
                <a:solidFill>
                  <a:prstClr val="black"/>
                </a:solidFill>
                <a:latin typeface="Times New Roman" panose="02020603050405020304" pitchFamily="18" charset="0"/>
                <a:cs typeface="Times New Roman" panose="02020603050405020304" pitchFamily="18" charset="0"/>
              </a:rPr>
              <a:t>, bez </a:t>
            </a:r>
            <a:r>
              <a:rPr lang="en-US" sz="2400" dirty="0" err="1">
                <a:solidFill>
                  <a:prstClr val="black"/>
                </a:solidFill>
                <a:latin typeface="Times New Roman" panose="02020603050405020304" pitchFamily="18" charset="0"/>
                <a:cs typeface="Times New Roman" panose="02020603050405020304" pitchFamily="18" charset="0"/>
              </a:rPr>
              <a:t>jebkāda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atbalsta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piemēram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pašvaldības</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varētu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piedāvāt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telpas</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u.tml</a:t>
            </a:r>
            <a:r>
              <a:rPr lang="en-US" sz="2400" dirty="0">
                <a:solidFill>
                  <a:prstClr val="black"/>
                </a:solidFill>
                <a:latin typeface="Times New Roman" panose="02020603050405020304" pitchFamily="18" charset="0"/>
                <a:cs typeface="Times New Roman" panose="02020603050405020304" pitchFamily="18" charset="0"/>
              </a:rPr>
              <a:t>. </a:t>
            </a:r>
          </a:p>
          <a:p>
            <a:pPr marL="0" lvl="0" indent="0" fontAlgn="auto">
              <a:spcAft>
                <a:spcPts val="0"/>
              </a:spcAft>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visbiežāk</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negūstot</a:t>
            </a:r>
            <a:r>
              <a:rPr lang="en-US" sz="2400" dirty="0">
                <a:solidFill>
                  <a:prstClr val="black"/>
                </a:solidFill>
                <a:latin typeface="Times New Roman" panose="02020603050405020304" pitchFamily="18" charset="0"/>
                <a:cs typeface="Times New Roman" panose="02020603050405020304" pitchFamily="18" charset="0"/>
              </a:rPr>
              <a:t> no </a:t>
            </a:r>
            <a:r>
              <a:rPr lang="en-US" sz="2400" dirty="0" err="1">
                <a:solidFill>
                  <a:prstClr val="black"/>
                </a:solidFill>
                <a:latin typeface="Times New Roman" panose="02020603050405020304" pitchFamily="18" charset="0"/>
                <a:cs typeface="Times New Roman" panose="02020603050405020304" pitchFamily="18" charset="0"/>
              </a:rPr>
              <a:t>saimnieciskās</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darbības</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būtisku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finansiālu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labumu</a:t>
            </a:r>
            <a:r>
              <a:rPr lang="en-US" sz="2400" dirty="0">
                <a:solidFill>
                  <a:prstClr val="black"/>
                </a:solidFill>
                <a:latin typeface="Times New Roman" panose="02020603050405020304" pitchFamily="18" charset="0"/>
                <a:cs typeface="Times New Roman" panose="02020603050405020304" pitchFamily="18" charset="0"/>
              </a:rPr>
              <a:t>. </a:t>
            </a:r>
          </a:p>
          <a:p>
            <a:pPr marL="0" lvl="0" indent="0" fontAlgn="auto">
              <a:spcAft>
                <a:spcPts val="0"/>
              </a:spcAft>
              <a:buNone/>
            </a:pPr>
            <a:r>
              <a:rPr lang="en-US" sz="2400" b="1" dirty="0" err="1">
                <a:solidFill>
                  <a:prstClr val="black"/>
                </a:solidFill>
                <a:latin typeface="Times New Roman" panose="02020603050405020304" pitchFamily="18" charset="0"/>
                <a:cs typeface="Times New Roman" panose="02020603050405020304" pitchFamily="18" charset="0"/>
              </a:rPr>
              <a:t>Ieguvumi</a:t>
            </a:r>
            <a:r>
              <a:rPr lang="en-US" sz="2400" dirty="0">
                <a:solidFill>
                  <a:prstClr val="black"/>
                </a:solidFill>
                <a:latin typeface="Times New Roman" panose="02020603050405020304" pitchFamily="18" charset="0"/>
                <a:cs typeface="Times New Roman" panose="02020603050405020304" pitchFamily="18" charset="0"/>
              </a:rPr>
              <a:t> – </a:t>
            </a:r>
            <a:r>
              <a:rPr lang="en-US" sz="2400" dirty="0" err="1">
                <a:solidFill>
                  <a:prstClr val="black"/>
                </a:solidFill>
                <a:latin typeface="Times New Roman" panose="02020603050405020304" pitchFamily="18" charset="0"/>
                <a:cs typeface="Times New Roman" panose="02020603050405020304" pitchFamily="18" charset="0"/>
              </a:rPr>
              <a:t>gandarījums</a:t>
            </a:r>
            <a:r>
              <a:rPr lang="en-US" sz="2400" dirty="0">
                <a:solidFill>
                  <a:prstClr val="black"/>
                </a:solidFill>
                <a:latin typeface="Times New Roman" panose="02020603050405020304" pitchFamily="18" charset="0"/>
                <a:cs typeface="Times New Roman" panose="02020603050405020304" pitchFamily="18" charset="0"/>
              </a:rPr>
              <a:t>, jo </a:t>
            </a:r>
            <a:r>
              <a:rPr lang="en-US" sz="2400" dirty="0" err="1">
                <a:solidFill>
                  <a:prstClr val="black"/>
                </a:solidFill>
                <a:latin typeface="Times New Roman" panose="02020603050405020304" pitchFamily="18" charset="0"/>
                <a:cs typeface="Times New Roman" panose="02020603050405020304" pitchFamily="18" charset="0"/>
              </a:rPr>
              <a:t>risina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būtisku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sociālu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problēmu</a:t>
            </a:r>
            <a:r>
              <a:rPr lang="en-US" sz="2400" dirty="0">
                <a:solidFill>
                  <a:prstClr val="black"/>
                </a:solidFill>
                <a:latin typeface="Times New Roman" panose="02020603050405020304" pitchFamily="18" charset="0"/>
                <a:cs typeface="Times New Roman" panose="02020603050405020304" pitchFamily="18" charset="0"/>
              </a:rPr>
              <a:t>. </a:t>
            </a:r>
          </a:p>
          <a:p>
            <a:pPr marL="457200" indent="-457200">
              <a:buAutoNum type="arabicPeriod" startAt="2"/>
            </a:pPr>
            <a:r>
              <a:rPr lang="lv-LV" sz="2400" b="1" dirty="0" smtClean="0">
                <a:latin typeface="Times New Roman" panose="02020603050405020304" pitchFamily="18" charset="0"/>
                <a:cs typeface="Times New Roman" panose="02020603050405020304" pitchFamily="18" charset="0"/>
              </a:rPr>
              <a:t>pašiniciatīvas veidots sociālais uzņēmums, kas ir saistīts ar privātu ražotni  (</a:t>
            </a:r>
            <a:r>
              <a:rPr lang="lv-LV" sz="2400" b="1" dirty="0">
                <a:latin typeface="Times New Roman" panose="02020603050405020304" pitchFamily="18" charset="0"/>
                <a:cs typeface="Times New Roman" panose="02020603050405020304" pitchFamily="18" charset="0"/>
              </a:rPr>
              <a:t>HOPP</a:t>
            </a:r>
            <a:r>
              <a:rPr lang="lv-LV" sz="2400" b="1" dirty="0" smtClean="0">
                <a:latin typeface="Times New Roman" panose="02020603050405020304" pitchFamily="18" charset="0"/>
                <a:cs typeface="Times New Roman" panose="02020603050405020304" pitchFamily="18" charset="0"/>
              </a:rPr>
              <a:t>)</a:t>
            </a:r>
          </a:p>
          <a:p>
            <a:pPr marL="0" indent="0">
              <a:buNone/>
            </a:pPr>
            <a:r>
              <a:rPr lang="lv-LV" sz="2400" dirty="0">
                <a:latin typeface="Times New Roman" panose="02020603050405020304" pitchFamily="18" charset="0"/>
                <a:cs typeface="Times New Roman" panose="02020603050405020304" pitchFamily="18" charset="0"/>
              </a:rPr>
              <a:t>-- SU </a:t>
            </a:r>
            <a:r>
              <a:rPr lang="lv-LV" sz="2400" dirty="0" err="1">
                <a:latin typeface="Times New Roman" panose="02020603050405020304" pitchFamily="18" charset="0"/>
                <a:cs typeface="Times New Roman" panose="02020603050405020304" pitchFamily="18" charset="0"/>
              </a:rPr>
              <a:t>ražo</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trīsriteņus</a:t>
            </a:r>
            <a:r>
              <a:rPr lang="lv-LV" sz="2400" dirty="0">
                <a:latin typeface="Times New Roman" panose="02020603050405020304" pitchFamily="18" charset="0"/>
                <a:cs typeface="Times New Roman" panose="02020603050405020304" pitchFamily="18" charset="0"/>
              </a:rPr>
              <a:t> kā tehniskos </a:t>
            </a:r>
            <a:r>
              <a:rPr lang="lv-LV" sz="2400" dirty="0" err="1">
                <a:latin typeface="Times New Roman" panose="02020603050405020304" pitchFamily="18" charset="0"/>
                <a:cs typeface="Times New Roman" panose="02020603050405020304" pitchFamily="18" charset="0"/>
              </a:rPr>
              <a:t>palīglīdzekļus</a:t>
            </a:r>
            <a:r>
              <a:rPr lang="lv-LV" sz="2400" dirty="0">
                <a:latin typeface="Times New Roman" panose="02020603050405020304" pitchFamily="18" charset="0"/>
                <a:cs typeface="Times New Roman" panose="02020603050405020304" pitchFamily="18" charset="0"/>
              </a:rPr>
              <a:t>, tos var </a:t>
            </a:r>
            <a:r>
              <a:rPr lang="lv-LV" sz="2400" dirty="0" smtClean="0">
                <a:latin typeface="Times New Roman" panose="02020603050405020304" pitchFamily="18" charset="0"/>
                <a:cs typeface="Times New Roman" panose="02020603050405020304" pitchFamily="18" charset="0"/>
              </a:rPr>
              <a:t>izmantot </a:t>
            </a:r>
            <a:r>
              <a:rPr lang="lv-LV" sz="2400" dirty="0" err="1" smtClean="0">
                <a:latin typeface="Times New Roman" panose="02020603050405020304" pitchFamily="18" charset="0"/>
                <a:cs typeface="Times New Roman" panose="02020603050405020304" pitchFamily="18" charset="0"/>
              </a:rPr>
              <a:t>rehabilita</a:t>
            </a:r>
            <a:r>
              <a:rPr lang="lv-LV" sz="2400" dirty="0" err="1">
                <a:latin typeface="Times New Roman" panose="02020603050405020304" pitchFamily="18" charset="0"/>
                <a:cs typeface="Times New Roman" panose="02020603050405020304" pitchFamily="18" charset="0"/>
              </a:rPr>
              <a:t>̄cijas</a:t>
            </a:r>
            <a:r>
              <a:rPr lang="lv-LV" sz="2400" dirty="0">
                <a:latin typeface="Times New Roman" panose="02020603050405020304" pitchFamily="18" charset="0"/>
                <a:cs typeface="Times New Roman" panose="02020603050405020304" pitchFamily="18" charset="0"/>
              </a:rPr>
              <a:t> ar </a:t>
            </a:r>
            <a:r>
              <a:rPr lang="lv-LV" sz="2400" dirty="0" err="1">
                <a:latin typeface="Times New Roman" panose="02020603050405020304" pitchFamily="18" charset="0"/>
                <a:cs typeface="Times New Roman" panose="02020603050405020304" pitchFamily="18" charset="0"/>
              </a:rPr>
              <a:t>kustību</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traucējumiem</a:t>
            </a:r>
            <a:r>
              <a:rPr lang="lv-LV" sz="2400" dirty="0">
                <a:latin typeface="Times New Roman" panose="02020603050405020304" pitchFamily="18" charset="0"/>
                <a:cs typeface="Times New Roman" panose="02020603050405020304" pitchFamily="18" charset="0"/>
              </a:rPr>
              <a:t>, lai </a:t>
            </a:r>
            <a:r>
              <a:rPr lang="lv-LV" sz="2400" dirty="0" err="1">
                <a:latin typeface="Times New Roman" panose="02020603050405020304" pitchFamily="18" charset="0"/>
                <a:cs typeface="Times New Roman" panose="02020603050405020304" pitchFamily="18" charset="0"/>
              </a:rPr>
              <a:t>veicinātu</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pašvērtības</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celšanos</a:t>
            </a:r>
            <a:r>
              <a:rPr lang="lv-LV" sz="2400" dirty="0">
                <a:latin typeface="Times New Roman" panose="02020603050405020304" pitchFamily="18" charset="0"/>
                <a:cs typeface="Times New Roman" panose="02020603050405020304" pitchFamily="18" charset="0"/>
              </a:rPr>
              <a:t> un </a:t>
            </a:r>
            <a:r>
              <a:rPr lang="lv-LV" sz="2400" dirty="0" err="1">
                <a:latin typeface="Times New Roman" panose="02020603050405020304" pitchFamily="18" charset="0"/>
                <a:cs typeface="Times New Roman" panose="02020603050405020304" pitchFamily="18" charset="0"/>
              </a:rPr>
              <a:t>labāku</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iekļaušanos</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sabiedrība</a:t>
            </a:r>
            <a:r>
              <a:rPr lang="lv-LV" sz="2400" dirty="0" smtClean="0">
                <a:latin typeface="Times New Roman" panose="02020603050405020304" pitchFamily="18" charset="0"/>
                <a:cs typeface="Times New Roman" panose="02020603050405020304" pitchFamily="18" charset="0"/>
              </a:rPr>
              <a:t>̄.  </a:t>
            </a:r>
            <a:endParaRPr lang="lv-LV"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8907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p:spPr>
        <p:txBody>
          <a:bodyPr/>
          <a:lstStyle/>
          <a:p>
            <a:r>
              <a:rPr lang="lv-LV" sz="2800" dirty="0">
                <a:solidFill>
                  <a:srgbClr val="5A160B"/>
                </a:solidFill>
                <a:latin typeface="Times New Roman" panose="02020603050405020304" pitchFamily="18" charset="0"/>
                <a:cs typeface="Times New Roman" panose="02020603050405020304" pitchFamily="18" charset="0"/>
              </a:rPr>
              <a:t>   </a:t>
            </a:r>
            <a:r>
              <a:rPr lang="lv-LV" sz="2800" dirty="0">
                <a:solidFill>
                  <a:schemeClr val="tx1">
                    <a:lumMod val="95000"/>
                    <a:lumOff val="5000"/>
                  </a:schemeClr>
                </a:solidFill>
                <a:latin typeface="Times New Roman" panose="02020603050405020304" pitchFamily="18" charset="0"/>
                <a:cs typeface="Times New Roman" panose="02020603050405020304" pitchFamily="18" charset="0"/>
              </a:rPr>
              <a:t>Latvijas </a:t>
            </a:r>
            <a:r>
              <a:rPr lang="lv-LV" sz="2800" dirty="0" smtClean="0">
                <a:solidFill>
                  <a:schemeClr val="tx1">
                    <a:lumMod val="95000"/>
                    <a:lumOff val="5000"/>
                  </a:schemeClr>
                </a:solidFill>
                <a:latin typeface="Times New Roman" panose="02020603050405020304" pitchFamily="18" charset="0"/>
                <a:cs typeface="Times New Roman" panose="02020603050405020304" pitchFamily="18" charset="0"/>
              </a:rPr>
              <a:t>sociālos uzņēmumus var iedalīt grupās (2)</a:t>
            </a:r>
            <a:r>
              <a:rPr lang="lv-LV" sz="2800" dirty="0" smtClean="0">
                <a:solidFill>
                  <a:srgbClr val="5A160B"/>
                </a:solidFill>
                <a:latin typeface="Times New Roman" panose="02020603050405020304" pitchFamily="18" charset="0"/>
                <a:cs typeface="Times New Roman" panose="02020603050405020304" pitchFamily="18" charset="0"/>
              </a:rPr>
              <a:t>  </a:t>
            </a:r>
            <a:endParaRPr lang="lv-LV" sz="2800" dirty="0">
              <a:solidFill>
                <a:schemeClr val="tx1">
                  <a:lumMod val="95000"/>
                  <a:lumOff val="5000"/>
                </a:schemeClr>
              </a:solidFill>
            </a:endParaRPr>
          </a:p>
        </p:txBody>
      </p:sp>
      <p:sp>
        <p:nvSpPr>
          <p:cNvPr id="3" name="Content Placeholder 2"/>
          <p:cNvSpPr>
            <a:spLocks noGrp="1"/>
          </p:cNvSpPr>
          <p:nvPr>
            <p:ph idx="1"/>
          </p:nvPr>
        </p:nvSpPr>
        <p:spPr>
          <a:xfrm>
            <a:off x="792480" y="1757680"/>
            <a:ext cx="10952480" cy="4865189"/>
          </a:xfrm>
        </p:spPr>
        <p:txBody>
          <a:bodyPr/>
          <a:lstStyle/>
          <a:p>
            <a:pPr marL="0" lvl="0" indent="0" fontAlgn="auto">
              <a:spcAft>
                <a:spcPts val="0"/>
              </a:spcAft>
              <a:buNone/>
            </a:pPr>
            <a:r>
              <a:rPr lang="lv-LV" sz="2400" b="1" dirty="0" smtClean="0">
                <a:solidFill>
                  <a:prstClr val="black"/>
                </a:solidFill>
                <a:latin typeface="Times New Roman" panose="02020603050405020304" pitchFamily="18" charset="0"/>
                <a:cs typeface="Times New Roman" panose="02020603050405020304" pitchFamily="18" charset="0"/>
              </a:rPr>
              <a:t>Pašvaldības SIA Irlavas sarkanā krusta slimnīca kā dienas stacionārs</a:t>
            </a:r>
          </a:p>
          <a:p>
            <a:pPr marL="0" lvl="0" indent="0" fontAlgn="auto">
              <a:spcAft>
                <a:spcPts val="0"/>
              </a:spcAft>
              <a:buNone/>
            </a:pPr>
            <a:endParaRPr lang="lv-LV" sz="2400" b="1" dirty="0" smtClean="0">
              <a:solidFill>
                <a:prstClr val="black"/>
              </a:solidFill>
              <a:latin typeface="Times New Roman" panose="02020603050405020304" pitchFamily="18" charset="0"/>
              <a:cs typeface="Times New Roman" panose="02020603050405020304" pitchFamily="18" charset="0"/>
            </a:endParaRPr>
          </a:p>
          <a:p>
            <a:pPr marL="0" lvl="0" indent="0" fontAlgn="auto">
              <a:spcAft>
                <a:spcPts val="0"/>
              </a:spcAft>
              <a:buNone/>
            </a:pPr>
            <a:r>
              <a:rPr lang="en-US" sz="2400" b="1" dirty="0" err="1" smtClean="0">
                <a:solidFill>
                  <a:prstClr val="black"/>
                </a:solidFill>
                <a:latin typeface="Times New Roman" panose="02020603050405020304" pitchFamily="18" charset="0"/>
                <a:cs typeface="Times New Roman" panose="02020603050405020304" pitchFamily="18" charset="0"/>
              </a:rPr>
              <a:t>Ieguvumi</a:t>
            </a:r>
            <a:r>
              <a:rPr lang="en-US" sz="2400" b="1" dirty="0">
                <a:solidFill>
                  <a:prstClr val="black"/>
                </a:solidFill>
                <a:latin typeface="Times New Roman" panose="02020603050405020304" pitchFamily="18" charset="0"/>
                <a:cs typeface="Times New Roman" panose="02020603050405020304" pitchFamily="18" charset="0"/>
              </a:rPr>
              <a:t>:</a:t>
            </a:r>
            <a:r>
              <a:rPr lang="en-US" sz="2400" dirty="0">
                <a:solidFill>
                  <a:prstClr val="black"/>
                </a:solidFill>
                <a:latin typeface="Times New Roman" panose="02020603050405020304" pitchFamily="18" charset="0"/>
                <a:cs typeface="Times New Roman" panose="02020603050405020304" pitchFamily="18" charset="0"/>
              </a:rPr>
              <a:t> </a:t>
            </a:r>
          </a:p>
          <a:p>
            <a:pPr lvl="0" fontAlgn="auto">
              <a:spcAft>
                <a:spcPts val="0"/>
              </a:spcAft>
              <a:buFont typeface="Arial"/>
              <a:buChar char="•"/>
            </a:pPr>
            <a:r>
              <a:rPr lang="en-US" sz="2400" dirty="0" err="1">
                <a:solidFill>
                  <a:prstClr val="black"/>
                </a:solidFill>
                <a:latin typeface="Times New Roman" panose="02020603050405020304" pitchFamily="18" charset="0"/>
                <a:cs typeface="Times New Roman" panose="02020603050405020304" pitchFamily="18" charset="0"/>
              </a:rPr>
              <a:t>Personiskie</a:t>
            </a:r>
            <a:r>
              <a:rPr lang="en-US" sz="2400" dirty="0">
                <a:solidFill>
                  <a:prstClr val="black"/>
                </a:solidFill>
                <a:latin typeface="Times New Roman" panose="02020603050405020304" pitchFamily="18" charset="0"/>
                <a:cs typeface="Times New Roman" panose="02020603050405020304" pitchFamily="18" charset="0"/>
              </a:rPr>
              <a:t> - </a:t>
            </a:r>
            <a:r>
              <a:rPr lang="en-US" sz="2400" dirty="0" err="1">
                <a:solidFill>
                  <a:prstClr val="black"/>
                </a:solidFill>
                <a:latin typeface="Times New Roman" panose="02020603050405020304" pitchFamily="18" charset="0"/>
                <a:cs typeface="Times New Roman" panose="02020603050405020304" pitchFamily="18" charset="0"/>
              </a:rPr>
              <a:t>nodrošina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darba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vietas</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gūst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ienākumus</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nepastāv</a:t>
            </a:r>
            <a:r>
              <a:rPr lang="en-US" sz="2400" dirty="0">
                <a:solidFill>
                  <a:prstClr val="black"/>
                </a:solidFill>
                <a:latin typeface="Times New Roman" panose="02020603050405020304" pitchFamily="18" charset="0"/>
                <a:cs typeface="Times New Roman" panose="02020603050405020304" pitchFamily="18" charset="0"/>
              </a:rPr>
              <a:t> SIA </a:t>
            </a:r>
            <a:r>
              <a:rPr lang="en-US" sz="2400" dirty="0" err="1">
                <a:solidFill>
                  <a:prstClr val="black"/>
                </a:solidFill>
                <a:latin typeface="Times New Roman" panose="02020603050405020304" pitchFamily="18" charset="0"/>
                <a:cs typeface="Times New Roman" panose="02020603050405020304" pitchFamily="18" charset="0"/>
              </a:rPr>
              <a:t>likvidēšanas</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draudi</a:t>
            </a:r>
            <a:r>
              <a:rPr lang="en-US" sz="2400" dirty="0">
                <a:solidFill>
                  <a:prstClr val="black"/>
                </a:solidFill>
                <a:latin typeface="Times New Roman" panose="02020603050405020304" pitchFamily="18" charset="0"/>
                <a:cs typeface="Times New Roman" panose="02020603050405020304" pitchFamily="18" charset="0"/>
              </a:rPr>
              <a:t>. </a:t>
            </a:r>
          </a:p>
          <a:p>
            <a:pPr lvl="0" fontAlgn="auto">
              <a:spcAft>
                <a:spcPts val="0"/>
              </a:spcAft>
              <a:buFont typeface="Arial"/>
              <a:buChar char="•"/>
            </a:pPr>
            <a:r>
              <a:rPr lang="en-US" sz="2400" dirty="0" err="1">
                <a:solidFill>
                  <a:prstClr val="black"/>
                </a:solidFill>
                <a:latin typeface="Times New Roman" panose="02020603050405020304" pitchFamily="18" charset="0"/>
                <a:cs typeface="Times New Roman" panose="02020603050405020304" pitchFamily="18" charset="0"/>
              </a:rPr>
              <a:t>Sekundārie</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risina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būtiskas</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sociālās</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problēmas</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veicot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darba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pienākumus</a:t>
            </a:r>
            <a:r>
              <a:rPr lang="en-US" sz="2400" dirty="0">
                <a:solidFill>
                  <a:prstClr val="black"/>
                </a:solidFill>
                <a:latin typeface="Times New Roman" panose="02020603050405020304" pitchFamily="18" charset="0"/>
                <a:cs typeface="Times New Roman" panose="02020603050405020304" pitchFamily="18" charset="0"/>
              </a:rPr>
              <a:t>. </a:t>
            </a:r>
          </a:p>
          <a:p>
            <a:pPr lvl="0" fontAlgn="auto">
              <a:spcAft>
                <a:spcPts val="0"/>
              </a:spcAft>
              <a:buFont typeface="Arial"/>
              <a:buChar char="•"/>
            </a:pPr>
            <a:r>
              <a:rPr lang="en-US" sz="2400" dirty="0" err="1">
                <a:solidFill>
                  <a:prstClr val="black"/>
                </a:solidFill>
                <a:latin typeface="Times New Roman" panose="02020603050405020304" pitchFamily="18" charset="0"/>
                <a:cs typeface="Times New Roman" panose="02020603050405020304" pitchFamily="18" charset="0"/>
              </a:rPr>
              <a:t>Iespēja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strādāt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ar</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peļņu</a:t>
            </a:r>
            <a:r>
              <a:rPr lang="en-US" sz="2400" dirty="0">
                <a:solidFill>
                  <a:prstClr val="black"/>
                </a:solidFill>
                <a:latin typeface="Times New Roman" panose="02020603050405020304" pitchFamily="18" charset="0"/>
                <a:cs typeface="Times New Roman" panose="02020603050405020304" pitchFamily="18" charset="0"/>
              </a:rPr>
              <a:t>, to </a:t>
            </a:r>
            <a:r>
              <a:rPr lang="en-US" sz="2400" dirty="0" err="1">
                <a:solidFill>
                  <a:prstClr val="black"/>
                </a:solidFill>
                <a:latin typeface="Times New Roman" panose="02020603050405020304" pitchFamily="18" charset="0"/>
                <a:cs typeface="Times New Roman" panose="02020603050405020304" pitchFamily="18" charset="0"/>
              </a:rPr>
              <a:t>novirzīt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tālākai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attīstībai</a:t>
            </a:r>
            <a:r>
              <a:rPr lang="en-US" sz="2400" dirty="0">
                <a:solidFill>
                  <a:prstClr val="black"/>
                </a:solidFill>
                <a:latin typeface="Times New Roman" panose="02020603050405020304" pitchFamily="18" charset="0"/>
                <a:cs typeface="Times New Roman" panose="02020603050405020304" pitchFamily="18" charset="0"/>
              </a:rPr>
              <a:t>. </a:t>
            </a:r>
          </a:p>
          <a:p>
            <a:pPr lvl="0" fontAlgn="auto">
              <a:spcAft>
                <a:spcPts val="0"/>
              </a:spcAft>
              <a:buFont typeface="Arial"/>
              <a:buChar char="•"/>
            </a:pPr>
            <a:r>
              <a:rPr lang="en-US" sz="2400" dirty="0" err="1">
                <a:solidFill>
                  <a:prstClr val="black"/>
                </a:solidFill>
                <a:latin typeface="Times New Roman" panose="02020603050405020304" pitchFamily="18" charset="0"/>
                <a:cs typeface="Times New Roman" panose="02020603050405020304" pitchFamily="18" charset="0"/>
              </a:rPr>
              <a:t>Nodrošina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attīstības</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ilgtspēju</a:t>
            </a:r>
            <a:r>
              <a:rPr lang="en-US" sz="2400" dirty="0">
                <a:solidFill>
                  <a:prstClr val="black"/>
                </a:solidFill>
                <a:latin typeface="Times New Roman" panose="02020603050405020304" pitchFamily="18" charset="0"/>
                <a:cs typeface="Times New Roman" panose="02020603050405020304" pitchFamily="18" charset="0"/>
              </a:rPr>
              <a:t>. </a:t>
            </a:r>
          </a:p>
          <a:p>
            <a:pPr marL="0" lvl="0" indent="0" fontAlgn="auto">
              <a:spcAft>
                <a:spcPts val="0"/>
              </a:spcAft>
              <a:buNone/>
            </a:pPr>
            <a:r>
              <a:rPr lang="en-US" sz="2400" b="1" dirty="0" err="1">
                <a:solidFill>
                  <a:prstClr val="black"/>
                </a:solidFill>
                <a:latin typeface="Times New Roman" panose="02020603050405020304" pitchFamily="18" charset="0"/>
                <a:cs typeface="Times New Roman" panose="02020603050405020304" pitchFamily="18" charset="0"/>
              </a:rPr>
              <a:t>Riski</a:t>
            </a:r>
            <a:r>
              <a:rPr lang="en-US" sz="2400" dirty="0">
                <a:solidFill>
                  <a:prstClr val="black"/>
                </a:solidFill>
                <a:latin typeface="Times New Roman" panose="02020603050405020304" pitchFamily="18" charset="0"/>
                <a:cs typeface="Times New Roman" panose="02020603050405020304" pitchFamily="18" charset="0"/>
              </a:rPr>
              <a:t> – </a:t>
            </a:r>
            <a:r>
              <a:rPr lang="en-US" sz="2400" dirty="0" err="1">
                <a:solidFill>
                  <a:prstClr val="black"/>
                </a:solidFill>
                <a:latin typeface="Times New Roman" panose="02020603050405020304" pitchFamily="18" charset="0"/>
                <a:cs typeface="Times New Roman" panose="02020603050405020304" pitchFamily="18" charset="0"/>
              </a:rPr>
              <a:t>statuss</a:t>
            </a:r>
            <a:r>
              <a:rPr lang="en-US" sz="2400" dirty="0">
                <a:solidFill>
                  <a:prstClr val="black"/>
                </a:solidFill>
                <a:latin typeface="Times New Roman" panose="02020603050405020304" pitchFamily="18" charset="0"/>
                <a:cs typeface="Times New Roman" panose="02020603050405020304" pitchFamily="18" charset="0"/>
              </a:rPr>
              <a:t> ???</a:t>
            </a:r>
            <a:endParaRPr lang="lv-LV"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7510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p:spPr>
        <p:txBody>
          <a:bodyPr/>
          <a:lstStyle/>
          <a:p>
            <a:r>
              <a:rPr lang="lv-LV" sz="2800" dirty="0">
                <a:solidFill>
                  <a:srgbClr val="5A160B"/>
                </a:solidFill>
                <a:latin typeface="Times New Roman" panose="02020603050405020304" pitchFamily="18" charset="0"/>
                <a:cs typeface="Times New Roman" panose="02020603050405020304" pitchFamily="18" charset="0"/>
              </a:rPr>
              <a:t>   </a:t>
            </a:r>
            <a:r>
              <a:rPr lang="lv-LV" sz="2800" dirty="0" smtClean="0">
                <a:solidFill>
                  <a:schemeClr val="tx1">
                    <a:lumMod val="95000"/>
                    <a:lumOff val="5000"/>
                  </a:schemeClr>
                </a:solidFill>
                <a:latin typeface="Times New Roman" panose="02020603050405020304" pitchFamily="18" charset="0"/>
                <a:cs typeface="Times New Roman" panose="02020603050405020304" pitchFamily="18" charset="0"/>
              </a:rPr>
              <a:t>Biedrība «Latviešu Samariešu apvienība»   </a:t>
            </a:r>
            <a:endParaRPr lang="lv-LV" sz="2800" dirty="0">
              <a:solidFill>
                <a:schemeClr val="tx1">
                  <a:lumMod val="95000"/>
                  <a:lumOff val="5000"/>
                </a:schemeClr>
              </a:solidFill>
            </a:endParaRPr>
          </a:p>
        </p:txBody>
      </p:sp>
      <p:sp>
        <p:nvSpPr>
          <p:cNvPr id="3" name="Content Placeholder 2"/>
          <p:cNvSpPr>
            <a:spLocks noGrp="1"/>
          </p:cNvSpPr>
          <p:nvPr>
            <p:ph idx="1"/>
          </p:nvPr>
        </p:nvSpPr>
        <p:spPr>
          <a:xfrm>
            <a:off x="792480" y="1757680"/>
            <a:ext cx="10952480" cy="4865189"/>
          </a:xfrm>
        </p:spPr>
        <p:txBody>
          <a:bodyPr/>
          <a:lstStyle/>
          <a:p>
            <a:pPr fontAlgn="auto">
              <a:spcAft>
                <a:spcPts val="0"/>
              </a:spcAft>
            </a:pPr>
            <a:r>
              <a:rPr lang="lv-LV" sz="2400" dirty="0" smtClean="0">
                <a:latin typeface="Times New Roman" panose="02020603050405020304" pitchFamily="18" charset="0"/>
                <a:cs typeface="Times New Roman" panose="02020603050405020304" pitchFamily="18" charset="0"/>
              </a:rPr>
              <a:t>Drošības poga</a:t>
            </a:r>
          </a:p>
          <a:p>
            <a:pPr fontAlgn="auto">
              <a:spcAft>
                <a:spcPts val="0"/>
              </a:spcAft>
            </a:pPr>
            <a:r>
              <a:rPr lang="lv-LV" sz="2400" dirty="0" smtClean="0">
                <a:latin typeface="Times New Roman" panose="02020603050405020304" pitchFamily="18" charset="0"/>
                <a:cs typeface="Times New Roman" panose="02020603050405020304" pitchFamily="18" charset="0"/>
              </a:rPr>
              <a:t>Aprūpe mājās </a:t>
            </a:r>
          </a:p>
          <a:p>
            <a:pPr fontAlgn="auto">
              <a:spcAft>
                <a:spcPts val="0"/>
              </a:spcAft>
            </a:pPr>
            <a:r>
              <a:rPr lang="lv-LV" sz="2400" dirty="0" smtClean="0">
                <a:latin typeface="Times New Roman" panose="02020603050405020304" pitchFamily="18" charset="0"/>
                <a:cs typeface="Times New Roman" panose="02020603050405020304" pitchFamily="18" charset="0"/>
              </a:rPr>
              <a:t>Pavadonis asistents </a:t>
            </a:r>
          </a:p>
          <a:p>
            <a:pPr fontAlgn="auto">
              <a:spcAft>
                <a:spcPts val="0"/>
              </a:spcAft>
            </a:pPr>
            <a:r>
              <a:rPr lang="lv-LV" sz="2400" dirty="0" smtClean="0">
                <a:latin typeface="Times New Roman" panose="02020603050405020304" pitchFamily="18" charset="0"/>
                <a:cs typeface="Times New Roman" panose="02020603050405020304" pitchFamily="18" charset="0"/>
              </a:rPr>
              <a:t>Specializētais transports</a:t>
            </a:r>
          </a:p>
          <a:p>
            <a:pPr fontAlgn="auto">
              <a:spcAft>
                <a:spcPts val="0"/>
              </a:spcAft>
            </a:pPr>
            <a:r>
              <a:rPr lang="lv-LV" sz="2400" dirty="0" smtClean="0">
                <a:latin typeface="Times New Roman" panose="02020603050405020304" pitchFamily="18" charset="0"/>
                <a:cs typeface="Times New Roman" panose="02020603050405020304" pitchFamily="18" charset="0"/>
              </a:rPr>
              <a:t>Sociālās aprūpes centri</a:t>
            </a:r>
          </a:p>
          <a:p>
            <a:pPr fontAlgn="auto">
              <a:spcAft>
                <a:spcPts val="0"/>
              </a:spcAft>
            </a:pPr>
            <a:r>
              <a:rPr lang="lv-LV" sz="2400" dirty="0" smtClean="0">
                <a:latin typeface="Times New Roman" panose="02020603050405020304" pitchFamily="18" charset="0"/>
                <a:cs typeface="Times New Roman" panose="02020603050405020304" pitchFamily="18" charset="0"/>
              </a:rPr>
              <a:t>Grupu dzīvoklis </a:t>
            </a:r>
          </a:p>
          <a:p>
            <a:pPr fontAlgn="auto">
              <a:spcAft>
                <a:spcPts val="0"/>
              </a:spcAft>
            </a:pPr>
            <a:r>
              <a:rPr lang="lv-LV" sz="2400" dirty="0" smtClean="0">
                <a:latin typeface="Times New Roman" panose="02020603050405020304" pitchFamily="18" charset="0"/>
                <a:cs typeface="Times New Roman" panose="02020603050405020304" pitchFamily="18" charset="0"/>
              </a:rPr>
              <a:t>u.c. Sociāli pakalpojumu </a:t>
            </a:r>
            <a:endParaRPr lang="lv-LV"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5501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963" y="908720"/>
            <a:ext cx="8229600" cy="648072"/>
          </a:xfrm>
        </p:spPr>
        <p:txBody>
          <a:bodyPr/>
          <a:lstStyle/>
          <a:p>
            <a:pPr algn="ctr"/>
            <a:r>
              <a:rPr lang="lv-LV" sz="2800" b="1" dirty="0">
                <a:latin typeface="Times New Roman" panose="02020603050405020304" pitchFamily="18" charset="0"/>
                <a:cs typeface="Times New Roman" panose="02020603050405020304" pitchFamily="18" charset="0"/>
              </a:rPr>
              <a:t>Sociālā uzņēmējdarbība Latvijā (1) </a:t>
            </a:r>
          </a:p>
        </p:txBody>
      </p:sp>
      <p:sp>
        <p:nvSpPr>
          <p:cNvPr id="3" name="Content Placeholder 2"/>
          <p:cNvSpPr>
            <a:spLocks noGrp="1"/>
          </p:cNvSpPr>
          <p:nvPr>
            <p:ph idx="1"/>
          </p:nvPr>
        </p:nvSpPr>
        <p:spPr>
          <a:xfrm>
            <a:off x="447040" y="1828800"/>
            <a:ext cx="11399519" cy="4775200"/>
          </a:xfrm>
        </p:spPr>
        <p:txBody>
          <a:bodyPr/>
          <a:lstStyle/>
          <a:p>
            <a:pPr marL="514350" indent="-514350">
              <a:buFont typeface="+mj-lt"/>
              <a:buAutoNum type="arabicPeriod"/>
            </a:pPr>
            <a:r>
              <a:rPr lang="lv-LV" sz="2300" dirty="0">
                <a:latin typeface="Times New Roman" panose="02020603050405020304" pitchFamily="18" charset="0"/>
                <a:cs typeface="Times New Roman" panose="02020603050405020304" pitchFamily="18" charset="0"/>
              </a:rPr>
              <a:t>Lielākā daļa darbojas kā biedrība un nodibinājumi un to darbība galvenokārt balstās uz </a:t>
            </a:r>
            <a:r>
              <a:rPr lang="lv-LV" sz="2300" dirty="0" err="1">
                <a:latin typeface="Times New Roman" panose="02020603050405020304" pitchFamily="18" charset="0"/>
                <a:cs typeface="Times New Roman" panose="02020603050405020304" pitchFamily="18" charset="0"/>
              </a:rPr>
              <a:t>grantiem</a:t>
            </a:r>
            <a:r>
              <a:rPr lang="lv-LV" sz="2300" dirty="0">
                <a:latin typeface="Times New Roman" panose="02020603050405020304" pitchFamily="18" charset="0"/>
                <a:cs typeface="Times New Roman" panose="02020603050405020304" pitchFamily="18" charset="0"/>
              </a:rPr>
              <a:t>;</a:t>
            </a:r>
          </a:p>
          <a:p>
            <a:pPr marL="514350" indent="-514350">
              <a:buFont typeface="+mj-lt"/>
              <a:buAutoNum type="arabicPeriod"/>
            </a:pPr>
            <a:r>
              <a:rPr lang="lv-LV" sz="2300" dirty="0">
                <a:latin typeface="Times New Roman" panose="02020603050405020304" pitchFamily="18" charset="0"/>
                <a:cs typeface="Times New Roman" panose="02020603050405020304" pitchFamily="18" charset="0"/>
              </a:rPr>
              <a:t>Lielākai daļai ir sabiedriskā labuma </a:t>
            </a:r>
            <a:r>
              <a:rPr lang="lv-LV" sz="2300" dirty="0" smtClean="0">
                <a:latin typeface="Times New Roman" panose="02020603050405020304" pitchFamily="18" charset="0"/>
                <a:cs typeface="Times New Roman" panose="02020603050405020304" pitchFamily="18" charset="0"/>
              </a:rPr>
              <a:t>statuss, </a:t>
            </a:r>
            <a:r>
              <a:rPr lang="lv-LV" sz="2300" dirty="0">
                <a:latin typeface="Times New Roman" panose="02020603050405020304" pitchFamily="18" charset="0"/>
                <a:cs typeface="Times New Roman" panose="02020603050405020304" pitchFamily="18" charset="0"/>
              </a:rPr>
              <a:t>kas ir pamats ziedojumu </a:t>
            </a:r>
            <a:r>
              <a:rPr lang="lv-LV" sz="2300" dirty="0" smtClean="0">
                <a:latin typeface="Times New Roman" panose="02020603050405020304" pitchFamily="18" charset="0"/>
                <a:cs typeface="Times New Roman" panose="02020603050405020304" pitchFamily="18" charset="0"/>
              </a:rPr>
              <a:t>saņemšanai un brīvprātīgā darba piesaiste;</a:t>
            </a:r>
            <a:endParaRPr lang="lv-LV" sz="23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lv-LV" sz="2300" dirty="0">
                <a:latin typeface="Times New Roman" panose="02020603050405020304" pitchFamily="18" charset="0"/>
                <a:cs typeface="Times New Roman" panose="02020603050405020304" pitchFamily="18" charset="0"/>
              </a:rPr>
              <a:t>Bankas neaizdod, nav pieejami uzņēmējdarbības atbalsts instrumenti un darbība tiek uzsākta galvenokārt ar </a:t>
            </a:r>
            <a:r>
              <a:rPr lang="lv-LV" sz="2300" dirty="0" err="1">
                <a:latin typeface="Times New Roman" panose="02020603050405020304" pitchFamily="18" charset="0"/>
                <a:cs typeface="Times New Roman" panose="02020603050405020304" pitchFamily="18" charset="0"/>
              </a:rPr>
              <a:t>grantu</a:t>
            </a:r>
            <a:r>
              <a:rPr lang="lv-LV" sz="2300" dirty="0">
                <a:latin typeface="Times New Roman" panose="02020603050405020304" pitchFamily="18" charset="0"/>
                <a:cs typeface="Times New Roman" panose="02020603050405020304" pitchFamily="18" charset="0"/>
              </a:rPr>
              <a:t> palīdzību;</a:t>
            </a:r>
          </a:p>
          <a:p>
            <a:pPr marL="514350" indent="-514350">
              <a:buFont typeface="+mj-lt"/>
              <a:buAutoNum type="arabicPeriod"/>
            </a:pPr>
            <a:r>
              <a:rPr lang="lv-LV" sz="2300" dirty="0">
                <a:latin typeface="Times New Roman" panose="02020603050405020304" pitchFamily="18" charset="0"/>
                <a:cs typeface="Times New Roman" panose="02020603050405020304" pitchFamily="18" charset="0"/>
              </a:rPr>
              <a:t> Risks uzņēmējdarbības ilgtspējā, jo nepastāv efektīvs un īpaši pielāgots atbalsts sociālu uzņēmumu dzīves ciklā - sākot ar izveides stadiju un turpinoties darbības un paplašināšanās stadijās,  </a:t>
            </a:r>
          </a:p>
          <a:p>
            <a:pPr marL="514350" indent="-514350">
              <a:buFont typeface="+mj-lt"/>
              <a:buAutoNum type="arabicPeriod"/>
            </a:pPr>
            <a:r>
              <a:rPr lang="lv-LV" sz="2300" dirty="0">
                <a:latin typeface="Times New Roman" panose="02020603050405020304" pitchFamily="18" charset="0"/>
                <a:cs typeface="Times New Roman" panose="02020603050405020304" pitchFamily="18" charset="0"/>
              </a:rPr>
              <a:t>Vienlaicīgi biedrības un nodibinājumi nevar būt saimnieciskās darbības veicēji, kas nozīmē ka nevar būt sociālās uzņēmējdarbības subjekts.</a:t>
            </a:r>
          </a:p>
          <a:p>
            <a:pPr marL="514350" indent="-514350">
              <a:buFont typeface="+mj-lt"/>
              <a:buAutoNum type="arabicPeriod"/>
            </a:pPr>
            <a:endParaRPr lang="lv-LV" dirty="0"/>
          </a:p>
        </p:txBody>
      </p:sp>
    </p:spTree>
    <p:extLst>
      <p:ext uri="{BB962C8B-B14F-4D97-AF65-F5344CB8AC3E}">
        <p14:creationId xmlns:p14="http://schemas.microsoft.com/office/powerpoint/2010/main" val="656700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s" ma:contentTypeID="0x010100B5F8E1259223684197F4711536F77378" ma:contentTypeVersion="0" ma:contentTypeDescription="Izveidot jaunu dokumentu." ma:contentTypeScope="" ma:versionID="dc0dec348b6a17e378927c7abb6d4dae">
  <xsd:schema xmlns:xsd="http://www.w3.org/2001/XMLSchema" xmlns:xs="http://www.w3.org/2001/XMLSchema" xmlns:p="http://schemas.microsoft.com/office/2006/metadata/properties" targetNamespace="http://schemas.microsoft.com/office/2006/metadata/properties" ma:root="true" ma:fieldsID="2c49e7ccef3172bef1ba97e61880618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53A187-D4A1-43E7-8688-FCD4DB662B49}">
  <ds:schemaRefs>
    <ds:schemaRef ds:uri="http://schemas.microsoft.com/sharepoint/v3/contenttype/forms"/>
  </ds:schemaRefs>
</ds:datastoreItem>
</file>

<file path=customXml/itemProps2.xml><?xml version="1.0" encoding="utf-8"?>
<ds:datastoreItem xmlns:ds="http://schemas.openxmlformats.org/officeDocument/2006/customXml" ds:itemID="{93F7A867-9D00-45A6-8C6B-A4F14BF65B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B0323A4-9BFF-44B3-9B18-6D8BE4DD0CE6}">
  <ds:schemaRefs>
    <ds:schemaRef ds:uri="http://schemas.microsoft.com/office/2006/documentManagement/types"/>
    <ds:schemaRef ds:uri="http://purl.org/dc/dcmitype/"/>
    <ds:schemaRef ds:uri="http://schemas.microsoft.com/office/infopath/2007/PartnerControls"/>
    <ds:schemaRef ds:uri="http://www.w3.org/XML/1998/namespace"/>
    <ds:schemaRef ds:uri="http://schemas.microsoft.com/office/2006/metadata/properties"/>
    <ds:schemaRef ds:uri="http://purl.org/dc/elements/1.1/"/>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168</TotalTime>
  <Words>1400</Words>
  <Application>Microsoft Office PowerPoint</Application>
  <PresentationFormat>Widescreen</PresentationFormat>
  <Paragraphs>131</Paragraphs>
  <Slides>25</Slides>
  <Notes>0</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25</vt:i4>
      </vt:variant>
    </vt:vector>
  </HeadingPairs>
  <TitlesOfParts>
    <vt:vector size="40" baseType="lpstr">
      <vt:lpstr>MS PGothic</vt:lpstr>
      <vt:lpstr>Arial</vt:lpstr>
      <vt:lpstr>Calibri</vt:lpstr>
      <vt:lpstr>Calibri Light</vt:lpstr>
      <vt:lpstr>Cambria</vt:lpstr>
      <vt:lpstr>Courier New</vt:lpstr>
      <vt:lpstr>Times New Roman</vt:lpstr>
      <vt:lpstr>Verdana</vt:lpstr>
      <vt:lpstr>Wingdings</vt:lpstr>
      <vt:lpstr>Office Theme</vt:lpstr>
      <vt:lpstr>Conception personnalisée</vt:lpstr>
      <vt:lpstr>1_Conception personnalisée</vt:lpstr>
      <vt:lpstr>2_Conception personnalisée</vt:lpstr>
      <vt:lpstr>3_Conception personnalisée</vt:lpstr>
      <vt:lpstr>4_Conception personnalisée</vt:lpstr>
      <vt:lpstr>PowerPoint Presentation</vt:lpstr>
      <vt:lpstr>                Sociālās uzņēmējdarbības raksturojums </vt:lpstr>
      <vt:lpstr>     Sociālās uzņēmējdarbības pazīmes </vt:lpstr>
      <vt:lpstr>     Ar sociālo uzņēmējdarbību saprot</vt:lpstr>
      <vt:lpstr> Iespējamās formas  </vt:lpstr>
      <vt:lpstr>   Latvijas sociālos uzņēmumus var iedalīt grupās (1)  </vt:lpstr>
      <vt:lpstr>   Latvijas sociālos uzņēmumus var iedalīt grupās (2)  </vt:lpstr>
      <vt:lpstr>   Biedrība «Latviešu Samariešu apvienība»   </vt:lpstr>
      <vt:lpstr>Sociālā uzņēmējdarbība Latvijā (1) </vt:lpstr>
      <vt:lpstr>Sociālā uzņēmējdarbība Latvijā (2)</vt:lpstr>
      <vt:lpstr>Koncepcija «Par sociālās uzņēmējdarbības  ieviešanas iespējām Latvijā»</vt:lpstr>
      <vt:lpstr>LM sociālā uzņēmuma definīcija </vt:lpstr>
      <vt:lpstr>Izmēģinājumprojekts - galvenie jautājumi</vt:lpstr>
      <vt:lpstr>Izmēģinājumprojekta mērķa grupas </vt:lpstr>
      <vt:lpstr>Koncepcija «Par sociālās uzņēmējdarbības  ieviešanas iespējām Latvijā» riski</vt:lpstr>
      <vt:lpstr>            LM paredz sadarbības partneri Altum  </vt:lpstr>
      <vt:lpstr>PowerPoint Presentation</vt:lpstr>
      <vt:lpstr>PowerPoint Presentation</vt:lpstr>
      <vt:lpstr>Sociālais uzņēmums «Adrenalīna ieleja» </vt:lpstr>
      <vt:lpstr>Trīs uzņēmumu darbības modeļi  (framework)  </vt:lpstr>
      <vt:lpstr>Sociālais uzņēmums «Adrenalīna ieleja» </vt:lpstr>
      <vt:lpstr>PowerPoint Presentation</vt:lpstr>
      <vt:lpstr>PowerPoint Presentation</vt:lpstr>
      <vt:lpstr>PowerPoint Presentation</vt:lpstr>
      <vt:lpstr>      Kā aprēķināt sociālās  uzņēmējdarbības ieguvumus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Andra Feldmane</dc:creator>
  <cp:lastModifiedBy>Andra Feldmane</cp:lastModifiedBy>
  <cp:revision>103</cp:revision>
  <dcterms:created xsi:type="dcterms:W3CDTF">2015-03-11T12:23:47Z</dcterms:created>
  <dcterms:modified xsi:type="dcterms:W3CDTF">2015-03-12T07:35:59Z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0x010100B5F8E1259223684197F4711536F77378</vt:lpwstr>
  </property>
</Properties>
</file>