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9" r:id="rId2"/>
    <p:sldId id="324" r:id="rId3"/>
    <p:sldId id="290" r:id="rId4"/>
    <p:sldId id="301" r:id="rId5"/>
    <p:sldId id="325" r:id="rId6"/>
    <p:sldId id="326" r:id="rId7"/>
    <p:sldId id="302" r:id="rId8"/>
    <p:sldId id="329" r:id="rId9"/>
    <p:sldId id="327" r:id="rId10"/>
    <p:sldId id="330" r:id="rId11"/>
    <p:sldId id="328" r:id="rId12"/>
    <p:sldId id="331" r:id="rId13"/>
    <p:sldId id="313" r:id="rId14"/>
    <p:sldId id="333" r:id="rId15"/>
    <p:sldId id="336" r:id="rId16"/>
    <p:sldId id="340" r:id="rId17"/>
    <p:sldId id="298" r:id="rId18"/>
    <p:sldId id="306" r:id="rId19"/>
    <p:sldId id="314" r:id="rId20"/>
    <p:sldId id="315" r:id="rId21"/>
    <p:sldId id="257" r:id="rId22"/>
    <p:sldId id="341" r:id="rId23"/>
    <p:sldId id="263" r:id="rId24"/>
    <p:sldId id="296" r:id="rId25"/>
    <p:sldId id="342" r:id="rId26"/>
    <p:sldId id="343" r:id="rId27"/>
    <p:sldId id="345" r:id="rId28"/>
    <p:sldId id="346" r:id="rId29"/>
    <p:sldId id="347" r:id="rId30"/>
    <p:sldId id="348" r:id="rId31"/>
    <p:sldId id="349" r:id="rId32"/>
    <p:sldId id="323" r:id="rId3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DEDE59-A88F-4091-9CD5-5C9C3AC0B6D9}" type="datetimeFigureOut">
              <a:rPr lang="lv-LV" smtClean="0"/>
              <a:pPr/>
              <a:t>2015.04.02.</a:t>
            </a:fld>
            <a:endParaRPr lang="lv-LV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BC5B56-8354-4464-98DE-781864432D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rsoft.lv/estadistic?act=UR_STATS&amp;l=LV&amp;&amp;novads=100015235&amp;id=391&amp;tablereorder=yes&amp;tableorder=2&amp;tablesequence=A" TargetMode="External"/><Relationship Id="rId2" Type="http://schemas.openxmlformats.org/officeDocument/2006/relationships/hyperlink" Target="https://www.lursoft.lv/estadistic?act=UR_STATS&amp;l=LV&amp;&amp;novads=100015235&amp;id=391&amp;tablereorder=yes&amp;tableorder=1&amp;tablesequence=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ursoft.lv/estadistic?act=UR_STATS&amp;l=LV&amp;&amp;novads=100015235&amp;id=391&amp;tablereorder=yes&amp;tableorder=5&amp;tablesequence=A" TargetMode="External"/><Relationship Id="rId5" Type="http://schemas.openxmlformats.org/officeDocument/2006/relationships/hyperlink" Target="https://www.lursoft.lv/estadistic?act=UR_STATS&amp;l=LV&amp;&amp;novads=100015235&amp;id=391&amp;tablereorder=yes&amp;tableorder=4&amp;tablesequence=A" TargetMode="External"/><Relationship Id="rId4" Type="http://schemas.openxmlformats.org/officeDocument/2006/relationships/hyperlink" Target="https://www.lursoft.lv/estadistic?act=UR_STATS&amp;l=LV&amp;&amp;novads=100015235&amp;id=391&amp;tablereorder=yes&amp;tableorder=3&amp;tablesequence=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2000" dirty="0" smtClean="0"/>
              <a:t>Ineta Liepniece</a:t>
            </a:r>
            <a:br>
              <a:rPr lang="lv-LV" sz="2000" dirty="0" smtClean="0"/>
            </a:b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1600" dirty="0" smtClean="0"/>
              <a:t>uzņēmējdarbības konsultante</a:t>
            </a: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dirty="0" smtClean="0"/>
              <a:t>31.03.2015.</a:t>
            </a:r>
            <a:endParaRPr lang="lv-LV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8155632" cy="2379712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/>
              <a:t>Uzņēmējdarbības attīstība un veicināšana Preiļu novadā</a:t>
            </a:r>
            <a:endParaRPr lang="lv-LV" sz="3200" b="1" dirty="0"/>
          </a:p>
        </p:txBody>
      </p:sp>
      <p:pic>
        <p:nvPicPr>
          <p:cNvPr id="10242" name="Picture 2" descr="C:\Users\biznesa inkubators\Desktop\Darbs\Preilu BI\Market_materials\VARAM\Preilu_novada_gerbon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848" y="692697"/>
            <a:ext cx="2471048" cy="29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23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146" name="Picture 2" descr="C:\Users\biznesa inkubators\Desktop\Darbs\Preilu BI\Market_materials\papildus bildes\P91400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2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Vietējie </a:t>
            </a:r>
            <a:r>
              <a:rPr lang="lv-LV" sz="3200" b="1" dirty="0" smtClean="0"/>
              <a:t>uzņēmumi (3)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b="1" dirty="0"/>
              <a:t>SIA „Olūts” </a:t>
            </a:r>
            <a:r>
              <a:rPr lang="lv-LV" sz="2400" dirty="0" smtClean="0"/>
              <a:t>– kokapstrādes, mēbeļu un granulu ražošanas </a:t>
            </a:r>
            <a:r>
              <a:rPr lang="lv-LV" sz="2400" dirty="0"/>
              <a:t>uzņēmums</a:t>
            </a:r>
          </a:p>
          <a:p>
            <a:pPr lvl="0"/>
            <a:r>
              <a:rPr lang="lv-LV" sz="2400" dirty="0"/>
              <a:t>Uzņēmums strādā ar bezatlikumu tehnoloģijām</a:t>
            </a:r>
          </a:p>
          <a:p>
            <a:pPr lvl="0"/>
            <a:r>
              <a:rPr lang="lv-LV" sz="2400" dirty="0"/>
              <a:t>Produkcija tiek ražota vietējam tirgum un eksportam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8287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170" name="Picture 2" descr="C:\Users\biznesa inkubators\Desktop\Darbs\Preilu BI\Market_materials\BIldes bukletam\P314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074" y="1554163"/>
            <a:ext cx="590025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3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Vietējie uzņēmumi </a:t>
            </a:r>
            <a:r>
              <a:rPr lang="lv-LV" sz="3200" b="1" dirty="0" smtClean="0"/>
              <a:t>(4)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b="1" dirty="0"/>
              <a:t>Uzņēmums ar daļēju ārvalstu kapitālu:</a:t>
            </a:r>
            <a:endParaRPr lang="lv-LV" sz="2400" dirty="0"/>
          </a:p>
          <a:p>
            <a:r>
              <a:rPr lang="lv-LV" sz="2400" dirty="0"/>
              <a:t>Dānijas/ Latvijas trikotāžas izstrādājumu ražotājs SIA „VS Teks”- darbojas ar ārvalstu investoru A/S Clipper kapitālu.</a:t>
            </a:r>
          </a:p>
          <a:p>
            <a:pPr lvl="0"/>
            <a:r>
              <a:rPr lang="lv-LV" sz="2400" dirty="0"/>
              <a:t> 100 % produkcijas eksports uz Skandināvijas valstīm, Vāciju un  Holandi </a:t>
            </a:r>
          </a:p>
          <a:p>
            <a:pPr lvl="0"/>
            <a:r>
              <a:rPr lang="lv-LV" sz="2400" dirty="0"/>
              <a:t>Uzņēmumā nodarbināti vidēji 130 strādājošie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1861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194" name="Picture 2" descr="C:\Users\biznesa inkubators\Desktop\Darbs\Preilu BI\Market_materials\BIldes bukletam\vstex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46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r>
              <a:rPr lang="lv-LV" sz="2700" dirty="0">
                <a:effectLst/>
              </a:rPr>
              <a:t>Tūrisms un netradicionālā lauksaimniecība, mājražošana un amatniecība</a:t>
            </a:r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Vīngliemežu audzētava «Ošu mājas»</a:t>
            </a:r>
          </a:p>
          <a:p>
            <a:r>
              <a:rPr lang="lv-LV" sz="2400" dirty="0"/>
              <a:t>Zemnieku saimniecība </a:t>
            </a:r>
            <a:r>
              <a:rPr lang="lv-LV" sz="2400" dirty="0" smtClean="0"/>
              <a:t>Kalni - iespējams </a:t>
            </a:r>
            <a:r>
              <a:rPr lang="lv-LV" sz="2400" dirty="0"/>
              <a:t>izgaršot  dažādu ogu vīnus un iepazīties ar vīna ražošanas </a:t>
            </a:r>
            <a:r>
              <a:rPr lang="lv-LV" sz="2400" dirty="0" smtClean="0"/>
              <a:t>procesu</a:t>
            </a:r>
          </a:p>
          <a:p>
            <a:r>
              <a:rPr lang="lv-LV" sz="2400" dirty="0" smtClean="0"/>
              <a:t>Miniatūrā </a:t>
            </a:r>
            <a:r>
              <a:rPr lang="lv-LV" sz="2400" dirty="0"/>
              <a:t>karaļvalsts un leļļu </a:t>
            </a:r>
            <a:r>
              <a:rPr lang="lv-LV" sz="2400" dirty="0" smtClean="0"/>
              <a:t>galerija- </a:t>
            </a:r>
            <a:r>
              <a:rPr lang="lv-LV" sz="2400" dirty="0"/>
              <a:t>katram ienācējam paveras pasaku un fantāzijas pasaule, kurā galvenās darbojošās personas ir rokām darinātas lelles</a:t>
            </a:r>
            <a:r>
              <a:rPr lang="lv-LV" sz="2400" dirty="0" smtClean="0"/>
              <a:t>.</a:t>
            </a:r>
          </a:p>
          <a:p>
            <a:r>
              <a:rPr lang="lv-LV" sz="2400" dirty="0" smtClean="0"/>
              <a:t>P.Čerņavska Keramikas māja</a:t>
            </a:r>
            <a:endParaRPr lang="lv-LV" sz="2400" dirty="0"/>
          </a:p>
          <a:p>
            <a:r>
              <a:rPr lang="lv-LV" dirty="0" smtClean="0"/>
              <a:t> </a:t>
            </a:r>
            <a:endParaRPr lang="lv-LV" dirty="0"/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xmlns="" val="22468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smtClean="0"/>
              <a:t>Bezdarba līmenis Preiļu novadā 2015. gada februārī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3575775"/>
              </p:ext>
            </p:extLst>
          </p:nvPr>
        </p:nvGraphicFramePr>
        <p:xfrm>
          <a:off x="1043608" y="1628800"/>
          <a:ext cx="6408712" cy="3582560"/>
        </p:xfrm>
        <a:graphic>
          <a:graphicData uri="http://schemas.openxmlformats.org/drawingml/2006/table">
            <a:tbl>
              <a:tblPr/>
              <a:tblGrid>
                <a:gridCol w="1800200"/>
                <a:gridCol w="1152342"/>
                <a:gridCol w="791874"/>
                <a:gridCol w="748019"/>
                <a:gridCol w="1052181"/>
                <a:gridCol w="864096"/>
              </a:tblGrid>
              <a:tr h="2788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Republikas pilsētas un novadi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Bezdarbnieku skaits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 tiem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Bezdarba līmenis </a:t>
                      </a:r>
                      <a:r>
                        <a:rPr lang="lv-L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1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sievietes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invalīdi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jaunieši vecumā no 15 līdz 25 gadiem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8528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Preiļu novads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Rīga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Valmiera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Rēzekne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Kārsavas novads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Skrundas novads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51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100" b="1" dirty="0"/>
              <a:t>Pašvaldības atbalsts uzņēmējdarbībai un uzņēmējdarbības uzsācējiem Preiļu novadā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b="1" dirty="0" smtClean="0"/>
              <a:t>Atbalsta </a:t>
            </a:r>
            <a:r>
              <a:rPr lang="lv-LV" sz="2400" b="1" dirty="0"/>
              <a:t>instrumenti</a:t>
            </a:r>
            <a:r>
              <a:rPr lang="lv-LV" sz="2400" dirty="0"/>
              <a:t>:</a:t>
            </a:r>
          </a:p>
          <a:p>
            <a:pPr lvl="0"/>
            <a:r>
              <a:rPr lang="lv-LV" sz="2400" dirty="0"/>
              <a:t>Mazo vidējo komersantu un saimnieciskās darbības veicēju  projektu līdzfinansēšanas konkurss uzņēmumu attīstībai un jaunu darba vietu radīšanai</a:t>
            </a:r>
          </a:p>
          <a:p>
            <a:pPr lvl="0"/>
            <a:r>
              <a:rPr lang="lv-LV" sz="2400" dirty="0"/>
              <a:t>Nekustamā </a:t>
            </a:r>
            <a:r>
              <a:rPr lang="lv-LV" sz="2400" dirty="0" smtClean="0"/>
              <a:t>īpašuma </a:t>
            </a:r>
            <a:r>
              <a:rPr lang="lv-LV" sz="2400" dirty="0"/>
              <a:t>nodokļa atlaides uzņēmējiem</a:t>
            </a:r>
          </a:p>
          <a:p>
            <a:pPr lvl="0"/>
            <a:r>
              <a:rPr lang="lv-LV" sz="2400" dirty="0"/>
              <a:t>Bezmaksas dalība Preiļu pašvaldības organizētajos mājražotāju un amatnieku tirgos</a:t>
            </a:r>
          </a:p>
          <a:p>
            <a:pPr lvl="0"/>
            <a:r>
              <a:rPr lang="lv-LV" sz="2400" dirty="0"/>
              <a:t>Preiļu novada Uzņēmējdarbības centra </a:t>
            </a:r>
            <a:r>
              <a:rPr lang="lv-LV" sz="2400" dirty="0" smtClean="0"/>
              <a:t>darbība</a:t>
            </a:r>
          </a:p>
          <a:p>
            <a:r>
              <a:rPr lang="lv-LV" sz="2400" dirty="0"/>
              <a:t>(sāk darboties  2008. gada martā kā Preiļu Biznesa inkubators)</a:t>
            </a:r>
          </a:p>
          <a:p>
            <a:pPr lvl="0"/>
            <a:endParaRPr lang="lv-LV" sz="26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142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lv-LV" b="1" dirty="0" smtClean="0"/>
              <a:t>Centra </a:t>
            </a:r>
            <a:r>
              <a:rPr lang="lv-LV" b="1" dirty="0"/>
              <a:t>sniegtie pakalpojumi:</a:t>
            </a:r>
            <a:br>
              <a:rPr lang="lv-LV" b="1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lv-LV" sz="3000" dirty="0" smtClean="0">
                <a:solidFill>
                  <a:schemeClr val="tx1"/>
                </a:solidFill>
              </a:rPr>
              <a:t>konsultācijas </a:t>
            </a:r>
            <a:r>
              <a:rPr lang="lv-LV" sz="3000" dirty="0">
                <a:solidFill>
                  <a:schemeClr val="tx1"/>
                </a:solidFill>
              </a:rPr>
              <a:t>par Eiropas Savienības fondu un Valsts akciju sabiedrības "Latvijas Attīstības finanšu institūcija Altum" programmu </a:t>
            </a:r>
            <a:r>
              <a:rPr lang="lv-LV" sz="3000" dirty="0" smtClean="0">
                <a:solidFill>
                  <a:schemeClr val="tx1"/>
                </a:solidFill>
              </a:rPr>
              <a:t>pieejamību</a:t>
            </a:r>
            <a:endParaRPr lang="lv-LV" sz="3000" dirty="0">
              <a:solidFill>
                <a:schemeClr val="tx1"/>
              </a:solidFill>
            </a:endParaRPr>
          </a:p>
          <a:p>
            <a:pPr lvl="0"/>
            <a:r>
              <a:rPr lang="lv-LV" sz="3000" dirty="0">
                <a:solidFill>
                  <a:schemeClr val="tx1"/>
                </a:solidFill>
              </a:rPr>
              <a:t>konsultatīvs atbalsts piemērotu industriālo zonu atrašanā potenciāliem investoriem un </a:t>
            </a:r>
            <a:r>
              <a:rPr lang="lv-LV" sz="3000" dirty="0" smtClean="0">
                <a:solidFill>
                  <a:schemeClr val="tx1"/>
                </a:solidFill>
              </a:rPr>
              <a:t>uzņēmējiem</a:t>
            </a:r>
            <a:endParaRPr lang="lv-LV" sz="3000" dirty="0">
              <a:solidFill>
                <a:schemeClr val="tx1"/>
              </a:solidFill>
            </a:endParaRPr>
          </a:p>
          <a:p>
            <a:pPr lvl="0"/>
            <a:r>
              <a:rPr lang="lv-LV" sz="3000" dirty="0">
                <a:solidFill>
                  <a:schemeClr val="tx1"/>
                </a:solidFill>
              </a:rPr>
              <a:t>konsultācijas biznesa uzsākšanā,  finansējuma piesaistē,  projektu izstrādē, sadarbības partneru </a:t>
            </a:r>
            <a:r>
              <a:rPr lang="lv-LV" sz="3000" dirty="0" smtClean="0">
                <a:solidFill>
                  <a:schemeClr val="tx1"/>
                </a:solidFill>
              </a:rPr>
              <a:t>meklēšanā</a:t>
            </a:r>
            <a:endParaRPr lang="lv-LV" sz="3000" dirty="0">
              <a:solidFill>
                <a:schemeClr val="tx1"/>
              </a:solidFill>
            </a:endParaRPr>
          </a:p>
          <a:p>
            <a:pPr lvl="0"/>
            <a:r>
              <a:rPr lang="lv-LV" sz="3000" dirty="0">
                <a:solidFill>
                  <a:schemeClr val="tx1"/>
                </a:solidFill>
              </a:rPr>
              <a:t>informatīvu semināru, kursu, pieredzes apmaiņas </a:t>
            </a:r>
            <a:r>
              <a:rPr lang="lv-LV" sz="3000" dirty="0" smtClean="0">
                <a:solidFill>
                  <a:schemeClr val="tx1"/>
                </a:solidFill>
              </a:rPr>
              <a:t>organizēšana</a:t>
            </a:r>
            <a:endParaRPr lang="lv-LV" sz="3000" dirty="0">
              <a:solidFill>
                <a:schemeClr val="tx1"/>
              </a:solidFill>
            </a:endParaRPr>
          </a:p>
          <a:p>
            <a:pPr lvl="0"/>
            <a:r>
              <a:rPr lang="lv-LV" sz="3000" dirty="0">
                <a:solidFill>
                  <a:schemeClr val="tx1"/>
                </a:solidFill>
              </a:rPr>
              <a:t>mārketinga aktivitātes-amatnieku un mājražotāju tirgus </a:t>
            </a:r>
            <a:r>
              <a:rPr lang="lv-LV" sz="3000" dirty="0" smtClean="0">
                <a:solidFill>
                  <a:schemeClr val="tx1"/>
                </a:solidFill>
              </a:rPr>
              <a:t>organizēšana</a:t>
            </a:r>
          </a:p>
          <a:p>
            <a:r>
              <a:rPr lang="lv-LV" sz="3000" dirty="0" smtClean="0">
                <a:solidFill>
                  <a:schemeClr val="tx1"/>
                </a:solidFill>
              </a:rPr>
              <a:t>dalības </a:t>
            </a:r>
            <a:r>
              <a:rPr lang="lv-LV" sz="3000" dirty="0">
                <a:solidFill>
                  <a:schemeClr val="tx1"/>
                </a:solidFill>
              </a:rPr>
              <a:t>dažādās vietējā un starptautiskā mēroga izstādēs </a:t>
            </a:r>
            <a:r>
              <a:rPr lang="lv-LV" sz="3000" dirty="0" smtClean="0">
                <a:solidFill>
                  <a:schemeClr val="tx1"/>
                </a:solidFill>
              </a:rPr>
              <a:t>koordinēšana- Balttour, starptautiskā </a:t>
            </a:r>
            <a:r>
              <a:rPr lang="lv-LV" sz="3000" dirty="0">
                <a:solidFill>
                  <a:schemeClr val="tx1"/>
                </a:solidFill>
              </a:rPr>
              <a:t>izstādē UTENA </a:t>
            </a:r>
            <a:r>
              <a:rPr lang="lv-LV" sz="3000" dirty="0" smtClean="0">
                <a:solidFill>
                  <a:schemeClr val="tx1"/>
                </a:solidFill>
              </a:rPr>
              <a:t>EXPO-2011, Riga </a:t>
            </a:r>
            <a:r>
              <a:rPr lang="lv-LV" sz="3000" dirty="0">
                <a:solidFill>
                  <a:schemeClr val="tx1"/>
                </a:solidFill>
              </a:rPr>
              <a:t>FOOD- </a:t>
            </a:r>
            <a:r>
              <a:rPr lang="lv-LV" sz="3000" dirty="0" smtClean="0">
                <a:solidFill>
                  <a:schemeClr val="tx1"/>
                </a:solidFill>
              </a:rPr>
              <a:t>2013 u.c.</a:t>
            </a:r>
          </a:p>
          <a:p>
            <a:r>
              <a:rPr lang="lv-LV" sz="3000" dirty="0" smtClean="0">
                <a:solidFill>
                  <a:schemeClr val="tx1"/>
                </a:solidFill>
              </a:rPr>
              <a:t>sadarbības </a:t>
            </a:r>
            <a:r>
              <a:rPr lang="lv-LV" sz="3000" dirty="0">
                <a:solidFill>
                  <a:schemeClr val="tx1"/>
                </a:solidFill>
              </a:rPr>
              <a:t>ar uzņēmējiem </a:t>
            </a:r>
            <a:r>
              <a:rPr lang="lv-LV" sz="3000" dirty="0" smtClean="0">
                <a:solidFill>
                  <a:schemeClr val="tx1"/>
                </a:solidFill>
              </a:rPr>
              <a:t>veicināšana</a:t>
            </a:r>
          </a:p>
          <a:p>
            <a:pPr lvl="0"/>
            <a:r>
              <a:rPr lang="lv-LV" sz="2400" dirty="0" smtClean="0"/>
              <a:t>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xmlns="" val="11361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/>
              <a:t>Uzņēmējdarbības vide </a:t>
            </a:r>
            <a:r>
              <a:rPr lang="lv-LV" sz="2400" dirty="0" smtClean="0"/>
              <a:t>Preiļu novadā</a:t>
            </a:r>
          </a:p>
          <a:p>
            <a:r>
              <a:rPr lang="lv-LV" sz="2400" dirty="0" smtClean="0"/>
              <a:t>Pašvaldības </a:t>
            </a:r>
            <a:r>
              <a:rPr lang="lv-LV" sz="2400" dirty="0"/>
              <a:t>atbalsts uzņēmējdarbībai un uzņēmējdarbības uzsācējiem Preiļu </a:t>
            </a:r>
            <a:r>
              <a:rPr lang="lv-LV" sz="2400" dirty="0" smtClean="0"/>
              <a:t>novadā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0552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/>
              <a:t>25.11.2011. tika noslēgts sadarbības līgums starp Preiļu novada domi un biedrību „Latgales aparātbūves tehnoloģiskais centrs</a:t>
            </a:r>
            <a:r>
              <a:rPr lang="lv-LV" sz="2400" dirty="0" smtClean="0"/>
              <a:t>”, </a:t>
            </a:r>
            <a:r>
              <a:rPr lang="lv-LV" sz="2400" dirty="0"/>
              <a:t>lai īstenotu</a:t>
            </a:r>
            <a:r>
              <a:rPr lang="lv-LV" sz="2400" b="1" dirty="0"/>
              <a:t> </a:t>
            </a:r>
            <a:r>
              <a:rPr lang="lv-LV" sz="2400" dirty="0"/>
              <a:t>Biznesa inkubatora „Ideju viesnīca Preiļi” izveidi Preiļu novada teritorijā un Preiļu jaunajiem uzņēmējiem būtu iespēja izmantot finansiālu atbalstu programmas ”Biznesa </a:t>
            </a:r>
            <a:r>
              <a:rPr lang="lv-LV" sz="2400" dirty="0" smtClean="0"/>
              <a:t>inkubatori”, ietvaros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400" dirty="0" smtClean="0"/>
              <a:t>Programmu administrē LIAA</a:t>
            </a:r>
            <a:endParaRPr lang="lv-LV" sz="2400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2912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/>
            </a:r>
            <a:br>
              <a:rPr lang="lv-LV" dirty="0"/>
            </a:br>
            <a:r>
              <a:rPr lang="lv-LV" dirty="0"/>
              <a:t> Inkubatora uzņēmumi no Preiļu novada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v-LV" dirty="0" smtClean="0"/>
          </a:p>
          <a:p>
            <a:r>
              <a:rPr lang="lv-LV" sz="2400" dirty="0" smtClean="0"/>
              <a:t>SIA </a:t>
            </a:r>
            <a:r>
              <a:rPr lang="lv-LV" sz="2400" dirty="0"/>
              <a:t>„MD Kāre”- biškopība </a:t>
            </a:r>
          </a:p>
          <a:p>
            <a:r>
              <a:rPr lang="lv-LV" sz="2400" dirty="0"/>
              <a:t>SIA „Picu bode”- ātrās ēdināšanas uzņēmums, picērija  </a:t>
            </a:r>
          </a:p>
          <a:p>
            <a:r>
              <a:rPr lang="lv-LV" sz="2400" dirty="0"/>
              <a:t>SIA „MANCO ENERGY LATGALE” -iekuru skalu ražotājs, 100% eksports </a:t>
            </a:r>
          </a:p>
          <a:p>
            <a:r>
              <a:rPr lang="lv-LV" sz="2400" dirty="0"/>
              <a:t>SIA „SĀTYS” - gaļas izstrādājumu ražotājs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649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Jaundibināto uzņēmumu jomas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v-LV" dirty="0" smtClean="0"/>
              <a:t>Transporta pakalpojumi</a:t>
            </a:r>
          </a:p>
          <a:p>
            <a:r>
              <a:rPr lang="lv-LV" dirty="0"/>
              <a:t>M</a:t>
            </a:r>
            <a:r>
              <a:rPr lang="lv-LV" dirty="0" smtClean="0"/>
              <a:t>etināšanas pakalpojumi</a:t>
            </a:r>
          </a:p>
          <a:p>
            <a:r>
              <a:rPr lang="lv-LV" dirty="0" smtClean="0"/>
              <a:t>Mežizstrāde</a:t>
            </a:r>
          </a:p>
          <a:p>
            <a:r>
              <a:rPr lang="lv-LV" dirty="0" smtClean="0"/>
              <a:t>IT jomas pakalpojumi</a:t>
            </a:r>
          </a:p>
          <a:p>
            <a:r>
              <a:rPr lang="lv-LV" dirty="0" smtClean="0"/>
              <a:t>Dārzkopība</a:t>
            </a:r>
          </a:p>
          <a:p>
            <a:r>
              <a:rPr lang="lv-LV" dirty="0" smtClean="0"/>
              <a:t>Kurjera pakalpojumi</a:t>
            </a:r>
          </a:p>
          <a:p>
            <a:r>
              <a:rPr lang="lv-LV" dirty="0" smtClean="0"/>
              <a:t>Amatniecība</a:t>
            </a:r>
          </a:p>
          <a:p>
            <a:r>
              <a:rPr lang="lv-LV" dirty="0" smtClean="0"/>
              <a:t>Mēbeļu ražošana</a:t>
            </a:r>
          </a:p>
          <a:p>
            <a:r>
              <a:rPr lang="lv-LV" dirty="0" smtClean="0"/>
              <a:t>Tūrisms</a:t>
            </a:r>
          </a:p>
          <a:p>
            <a:r>
              <a:rPr lang="lv-LV" dirty="0" smtClean="0"/>
              <a:t>Naktsmītnes</a:t>
            </a:r>
          </a:p>
          <a:p>
            <a:r>
              <a:rPr lang="lv-LV" dirty="0" smtClean="0"/>
              <a:t>Skaistumkopšana</a:t>
            </a:r>
          </a:p>
          <a:p>
            <a:r>
              <a:rPr lang="lv-LV" dirty="0" smtClean="0"/>
              <a:t>Pārtikas ražošana, mājražošana</a:t>
            </a:r>
          </a:p>
          <a:p>
            <a:r>
              <a:rPr lang="lv-LV" dirty="0" smtClean="0"/>
              <a:t>Autoservisu pakalpojumi</a:t>
            </a:r>
          </a:p>
          <a:p>
            <a:r>
              <a:rPr lang="lv-LV" dirty="0" smtClean="0"/>
              <a:t>Telpu interjers</a:t>
            </a:r>
          </a:p>
          <a:p>
            <a:r>
              <a:rPr lang="lv-LV" dirty="0" smtClean="0"/>
              <a:t>Metālapstrāde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xmlns="" val="19457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Sadarbības partneri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sz="2400" dirty="0" smtClean="0"/>
              <a:t>Latgales plānošanas reģiona Struktūrfonu inormācijas centrs</a:t>
            </a:r>
          </a:p>
          <a:p>
            <a:r>
              <a:rPr lang="lv-LV" sz="2400" dirty="0"/>
              <a:t>Latvijas Tehnoloģiskais </a:t>
            </a:r>
            <a:r>
              <a:rPr lang="lv-LV" sz="2400" dirty="0" smtClean="0"/>
              <a:t>centrs</a:t>
            </a:r>
          </a:p>
          <a:p>
            <a:r>
              <a:rPr lang="lv-LV" sz="2400" dirty="0" smtClean="0"/>
              <a:t>Valsts akciju sabiedrība «Latvijas Attīstības finanšu institūcija Altum»</a:t>
            </a:r>
            <a:endParaRPr lang="lv-LV" sz="2400" u="sng" dirty="0" smtClean="0">
              <a:solidFill>
                <a:schemeClr val="tx1"/>
              </a:solidFill>
            </a:endParaRPr>
          </a:p>
          <a:p>
            <a:r>
              <a:rPr lang="lv-LV" sz="2400" dirty="0" smtClean="0"/>
              <a:t>Biznesa </a:t>
            </a:r>
            <a:r>
              <a:rPr lang="lv-LV" sz="2400" dirty="0"/>
              <a:t>Inkubatori Latvijā</a:t>
            </a:r>
          </a:p>
          <a:p>
            <a:r>
              <a:rPr lang="lv-LV" sz="2400" dirty="0" smtClean="0"/>
              <a:t>LDDK </a:t>
            </a:r>
            <a:r>
              <a:rPr lang="lv-LV" sz="2400" dirty="0"/>
              <a:t>un LDDK Rēzeknes </a:t>
            </a:r>
            <a:r>
              <a:rPr lang="lv-LV" sz="2400" dirty="0" smtClean="0"/>
              <a:t>nodaļa</a:t>
            </a:r>
          </a:p>
          <a:p>
            <a:r>
              <a:rPr lang="lv-LV" sz="2400" dirty="0"/>
              <a:t>LIKTA</a:t>
            </a:r>
          </a:p>
          <a:p>
            <a:r>
              <a:rPr lang="lv-LV" sz="2400" dirty="0"/>
              <a:t>Lietišķais informācijas dienests (LID)</a:t>
            </a:r>
          </a:p>
          <a:p>
            <a:r>
              <a:rPr lang="lv-LV" sz="2400" dirty="0" smtClean="0"/>
              <a:t>Biedrība </a:t>
            </a:r>
            <a:r>
              <a:rPr lang="lv-LV" sz="2400" dirty="0"/>
              <a:t>Līdere</a:t>
            </a:r>
          </a:p>
          <a:p>
            <a:r>
              <a:rPr lang="lv-LV" sz="2400" dirty="0"/>
              <a:t>NVA Preiļu filiāle</a:t>
            </a:r>
          </a:p>
          <a:p>
            <a:r>
              <a:rPr lang="lv-LV" sz="2400" dirty="0"/>
              <a:t>Jauno uzņēmēju klubs «Jobs and Society»</a:t>
            </a:r>
          </a:p>
          <a:p>
            <a:r>
              <a:rPr lang="lv-LV" sz="2400" dirty="0"/>
              <a:t>Latgales uzņēmējdarbības centrs (LUC)</a:t>
            </a:r>
          </a:p>
          <a:p>
            <a:endParaRPr lang="lv-LV" sz="2400" dirty="0"/>
          </a:p>
          <a:p>
            <a:endParaRPr lang="lv-LV" sz="2400" dirty="0">
              <a:solidFill>
                <a:schemeClr val="tx1"/>
              </a:solidFill>
            </a:endParaRPr>
          </a:p>
          <a:p>
            <a:endParaRPr lang="lv-LV" sz="2400" dirty="0"/>
          </a:p>
          <a:p>
            <a:endParaRPr lang="lv-LV" sz="2400" dirty="0" smtClean="0"/>
          </a:p>
          <a:p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450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inkubators 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1388"/>
            <a:ext cx="4572000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Bildes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Bildes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Bildes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87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iznesa inkubators\Desktop\Darbs\Bildes\29.09\Picture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4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znesa inkubators\Desktop\Darbs\Bildes\29.09\Tirgus 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990" y="116632"/>
            <a:ext cx="4876006" cy="65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znesa inkubators\Desktop\Darbs\Bildes\iplanner_seminars\IMG_1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82" y="193568"/>
            <a:ext cx="8249682" cy="61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2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znesa inkubators\Desktop\Darbs\Bildes\uznemeju_seminars\IMG_1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3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4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znesa inkubators\Desktop\Darbs\foto\24.03.2014\IMG_2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12473" cy="62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23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Uzņēmējdarbības vide PREIĻu novadā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v-LV" sz="3400" dirty="0" smtClean="0"/>
              <a:t>Preiļu </a:t>
            </a:r>
            <a:r>
              <a:rPr lang="lv-LV" sz="3400" dirty="0"/>
              <a:t>novada ekonomisko bāzi veido </a:t>
            </a:r>
            <a:r>
              <a:rPr lang="lv-LV" sz="3400" dirty="0" smtClean="0"/>
              <a:t>721 uzņēmumi ( + SDV)</a:t>
            </a:r>
          </a:p>
          <a:p>
            <a:pPr marL="0" indent="0">
              <a:buNone/>
            </a:pPr>
            <a:r>
              <a:rPr lang="lv-LV" sz="3400" dirty="0" smtClean="0"/>
              <a:t>(Lursoft </a:t>
            </a:r>
            <a:r>
              <a:rPr lang="lv-LV" sz="3400" dirty="0"/>
              <a:t>dati uz </a:t>
            </a:r>
            <a:r>
              <a:rPr lang="lv-LV" sz="3400" dirty="0" smtClean="0"/>
              <a:t>26.03.2015)</a:t>
            </a:r>
          </a:p>
          <a:p>
            <a:endParaRPr lang="lv-LV" sz="3400" dirty="0" smtClean="0"/>
          </a:p>
          <a:p>
            <a:pPr marL="0" indent="0">
              <a:buNone/>
            </a:pPr>
            <a:r>
              <a:rPr lang="lv-LV" sz="3400" dirty="0" smtClean="0"/>
              <a:t>Galvenās nozares</a:t>
            </a:r>
          </a:p>
          <a:p>
            <a:pPr marL="0" indent="0">
              <a:buNone/>
            </a:pPr>
            <a:r>
              <a:rPr lang="lv-LV" sz="3400" dirty="0" smtClean="0"/>
              <a:t>     lauksaimniecības </a:t>
            </a:r>
            <a:r>
              <a:rPr lang="lv-LV" sz="3400" dirty="0"/>
              <a:t>produktu ražošana un pārstrāde</a:t>
            </a:r>
          </a:p>
          <a:p>
            <a:pPr lvl="0"/>
            <a:r>
              <a:rPr lang="lv-LV" sz="3400" dirty="0"/>
              <a:t>trikotāžas izstrādājumu un tekstilizstrādājumu ražošana</a:t>
            </a:r>
          </a:p>
          <a:p>
            <a:pPr lvl="0"/>
            <a:r>
              <a:rPr lang="lv-LV" sz="3400" dirty="0"/>
              <a:t>auto transporta pakalpojumi</a:t>
            </a:r>
          </a:p>
          <a:p>
            <a:pPr lvl="0"/>
            <a:r>
              <a:rPr lang="lv-LV" sz="3400" dirty="0"/>
              <a:t>kokapstrāde</a:t>
            </a:r>
          </a:p>
          <a:p>
            <a:pPr lvl="0"/>
            <a:r>
              <a:rPr lang="lv-LV" sz="3400" dirty="0"/>
              <a:t>būvniecība</a:t>
            </a:r>
          </a:p>
          <a:p>
            <a:pPr lvl="0"/>
            <a:r>
              <a:rPr lang="lv-LV" sz="3400" dirty="0"/>
              <a:t>netradicionālā lauksaimniecība</a:t>
            </a:r>
          </a:p>
          <a:p>
            <a:pPr lvl="0"/>
            <a:r>
              <a:rPr lang="lv-LV" sz="3400" dirty="0"/>
              <a:t>tūrisms</a:t>
            </a:r>
          </a:p>
          <a:p>
            <a:endParaRPr lang="lv-LV" sz="2300" dirty="0"/>
          </a:p>
          <a:p>
            <a:r>
              <a:rPr lang="lv-LV" sz="8000" dirty="0"/>
              <a:t> 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7919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iznesa inkubators\Desktop\Darbs\foto\foto\iepirkumu seminars\DSC_1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53" y="692696"/>
            <a:ext cx="844687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0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iznesa inkubators\Desktop\Darbs\foto\foto\PreiluBiznesainkubators\Inkubatoraseminars\inkubators 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696578" cy="65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9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lv-LV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v-LV" b="1" dirty="0" smtClean="0"/>
              <a:t>PALDIES PAR UZMANĪBU </a:t>
            </a:r>
          </a:p>
          <a:p>
            <a:endParaRPr lang="lv-LV" b="1" dirty="0"/>
          </a:p>
          <a:p>
            <a:endParaRPr lang="lv-LV" b="1" dirty="0" smtClean="0"/>
          </a:p>
          <a:p>
            <a:pPr algn="ctr"/>
            <a:r>
              <a:rPr lang="lv-LV" sz="2400" dirty="0" smtClean="0"/>
              <a:t>Ineta Liepniece</a:t>
            </a:r>
          </a:p>
          <a:p>
            <a:pPr algn="ctr"/>
            <a:r>
              <a:rPr lang="lv-LV" sz="2400" dirty="0" smtClean="0"/>
              <a:t>Mob.26636243</a:t>
            </a:r>
          </a:p>
          <a:p>
            <a:pPr algn="ctr"/>
            <a:r>
              <a:rPr lang="lv-LV" sz="2400" dirty="0" smtClean="0"/>
              <a:t>E-pasts:ineta.liepniece@preili.lv</a:t>
            </a:r>
          </a:p>
        </p:txBody>
      </p:sp>
    </p:spTree>
    <p:extLst>
      <p:ext uri="{BB962C8B-B14F-4D97-AF65-F5344CB8AC3E}">
        <p14:creationId xmlns:p14="http://schemas.microsoft.com/office/powerpoint/2010/main" xmlns="" val="3026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smtClean="0"/>
              <a:t>Uzņēmumu reģistrēšanas un likvidēšanas dinamika ( uz 26.03.2015.)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8993045"/>
              </p:ext>
            </p:extLst>
          </p:nvPr>
        </p:nvGraphicFramePr>
        <p:xfrm>
          <a:off x="304800" y="1554163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2012.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2013.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2014.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2015.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Reģ.                Likv.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Reģ.                Likv.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Reģ.                Likv.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Reģ.               Likv.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35                   12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13                    9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19                   19      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11                    4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49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>
                <a:effectLst/>
              </a:rPr>
              <a:t>Uzņēmumi ar lielāko apgrozījumu pa gadiem</a:t>
            </a: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9752185"/>
              </p:ext>
            </p:extLst>
          </p:nvPr>
        </p:nvGraphicFramePr>
        <p:xfrm>
          <a:off x="304800" y="1554163"/>
          <a:ext cx="8686800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08"/>
                <a:gridCol w="2808312"/>
                <a:gridCol w="1512168"/>
                <a:gridCol w="1152128"/>
                <a:gridCol w="1224136"/>
                <a:gridCol w="1251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effectLst/>
                          <a:latin typeface="verdana"/>
                        </a:rPr>
                        <a:t>NPK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0" i="0">
                          <a:solidFill>
                            <a:srgbClr val="666633"/>
                          </a:solidFill>
                          <a:effectLst/>
                          <a:latin typeface="Verdana"/>
                          <a:hlinkClick r:id="rId2"/>
                        </a:rPr>
                        <a:t>Uzņēmums</a:t>
                      </a:r>
                      <a:endParaRPr lang="lv-LV" sz="1100">
                        <a:effectLst/>
                        <a:latin typeface="verdana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0" i="0" dirty="0">
                          <a:solidFill>
                            <a:srgbClr val="666633"/>
                          </a:solidFill>
                          <a:effectLst/>
                          <a:latin typeface="Verdana"/>
                          <a:hlinkClick r:id="rId3"/>
                        </a:rPr>
                        <a:t>Apgrozījums, EUR</a:t>
                      </a:r>
                      <a:endParaRPr lang="lv-LV" sz="1100" dirty="0">
                        <a:effectLst/>
                        <a:latin typeface="verdana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0" i="0">
                          <a:solidFill>
                            <a:srgbClr val="666633"/>
                          </a:solidFill>
                          <a:effectLst/>
                          <a:latin typeface="Verdana"/>
                          <a:hlinkClick r:id="rId4"/>
                        </a:rPr>
                        <a:t>pret 2012</a:t>
                      </a:r>
                      <a:endParaRPr lang="lv-LV" sz="1100">
                        <a:effectLst/>
                        <a:latin typeface="verdana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0" i="0" dirty="0">
                          <a:solidFill>
                            <a:srgbClr val="666633"/>
                          </a:solidFill>
                          <a:effectLst/>
                          <a:latin typeface="Verdana"/>
                          <a:hlinkClick r:id="rId5"/>
                        </a:rPr>
                        <a:t>pret 2011</a:t>
                      </a:r>
                      <a:endParaRPr lang="lv-LV" sz="1100" dirty="0">
                        <a:effectLst/>
                        <a:latin typeface="verdana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0" i="0">
                          <a:solidFill>
                            <a:srgbClr val="666633"/>
                          </a:solidFill>
                          <a:effectLst/>
                          <a:latin typeface="Verdana"/>
                          <a:hlinkClick r:id="rId6"/>
                        </a:rPr>
                        <a:t>pret 2010</a:t>
                      </a:r>
                      <a:endParaRPr lang="lv-LV" sz="1100">
                        <a:effectLst/>
                        <a:latin typeface="verdana"/>
                      </a:endParaRPr>
                    </a:p>
                  </a:txBody>
                  <a:tcPr marL="28575" marR="285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Preiļu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siers</a:t>
                      </a:r>
                      <a:r>
                        <a:rPr lang="lv-LV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A/S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 dirty="0">
                          <a:effectLst/>
                          <a:latin typeface="verdana"/>
                        </a:rPr>
                        <a:t>48,263,142.00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28%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32%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57%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VEGA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 SIA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>
                          <a:effectLst/>
                          <a:latin typeface="verdana"/>
                        </a:rPr>
                        <a:t>4,153,879.00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67%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74%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PREIĻU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SAIMNIEKS</a:t>
                      </a:r>
                      <a:r>
                        <a:rPr lang="lv-LV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SIA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>
                          <a:effectLst/>
                          <a:latin typeface="verdana"/>
                        </a:rPr>
                        <a:t>3,542,944.00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-6%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ATVARS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</a:t>
                      </a:r>
                      <a:r>
                        <a:rPr lang="lv-LV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SIA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>
                          <a:effectLst/>
                          <a:latin typeface="verdana"/>
                        </a:rPr>
                        <a:t>2,949,645.00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16%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64%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Zolva SIA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>
                          <a:effectLst/>
                          <a:latin typeface="verdana"/>
                        </a:rPr>
                        <a:t>2,939,877.00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 smtClean="0">
                          <a:effectLst/>
                          <a:latin typeface="verdana"/>
                        </a:rPr>
                        <a:t>- 13</a:t>
                      </a:r>
                      <a:r>
                        <a:rPr lang="lv-LV" sz="1400" b="0" i="0" dirty="0"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-17%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-18%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PRIMO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food</a:t>
                      </a:r>
                      <a:r>
                        <a:rPr lang="lv-LV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SIA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>
                          <a:effectLst/>
                          <a:latin typeface="verdana"/>
                        </a:rPr>
                        <a:t>2,394,954.00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 smtClean="0">
                          <a:effectLst/>
                          <a:latin typeface="verdana"/>
                        </a:rPr>
                        <a:t>- 8</a:t>
                      </a:r>
                      <a:r>
                        <a:rPr lang="lv-LV" sz="1400" b="0" i="0" dirty="0"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-7%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31%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Preiļu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slimnīca</a:t>
                      </a:r>
                      <a:r>
                        <a:rPr lang="lv-LV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SIA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>
                          <a:effectLst/>
                          <a:latin typeface="verdana"/>
                        </a:rPr>
                        <a:t>2,066,649.00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4%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-1%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TU LAUKI,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SIA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>
                          <a:effectLst/>
                          <a:latin typeface="verdana"/>
                        </a:rPr>
                        <a:t>1,907,126.00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0%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16%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TRANS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SN SIA</a:t>
                      </a:r>
                    </a:p>
                    <a:p>
                      <a:pPr algn="l"/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 dirty="0">
                          <a:effectLst/>
                          <a:latin typeface="verdana"/>
                        </a:rPr>
                        <a:t>1,634,871.00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-12%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9%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AGROLATGALE </a:t>
                      </a:r>
                      <a:r>
                        <a:rPr lang="lv-LV" sz="1400" b="0" i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PLUS </a:t>
                      </a:r>
                      <a:r>
                        <a:rPr lang="lv-LV" sz="1400" b="0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SIA</a:t>
                      </a:r>
                      <a:endParaRPr lang="lv-LV" sz="1400" b="0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b="0" i="0" dirty="0">
                          <a:effectLst/>
                          <a:latin typeface="verdana"/>
                        </a:rPr>
                        <a:t>1,508,816.00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10%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47%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i="0" dirty="0">
                          <a:effectLst/>
                          <a:latin typeface="verdana"/>
                        </a:rPr>
                        <a:t>2.00 reizes</a:t>
                      </a: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effectLst/>
                        </a:rPr>
                        <a:t>11</a:t>
                      </a:r>
                    </a:p>
                  </a:txBody>
                  <a:tcPr marL="0" marR="0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600" dirty="0">
                          <a:solidFill>
                            <a:schemeClr val="tx1"/>
                          </a:solidFill>
                          <a:effectLst/>
                        </a:rPr>
                        <a:t>VS </a:t>
                      </a:r>
                      <a:r>
                        <a:rPr lang="lv-LV" sz="1600" dirty="0" smtClean="0">
                          <a:solidFill>
                            <a:schemeClr val="tx1"/>
                          </a:solidFill>
                          <a:effectLst/>
                        </a:rPr>
                        <a:t>TEKS</a:t>
                      </a:r>
                      <a:r>
                        <a:rPr lang="lv-LV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SIA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28575" marB="28575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600">
                          <a:effectLst/>
                        </a:rPr>
                        <a:t>1,450,050.00</a:t>
                      </a:r>
                    </a:p>
                  </a:txBody>
                  <a:tcPr marL="0" marR="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effectLst/>
                        </a:rPr>
                        <a:t>1%</a:t>
                      </a:r>
                    </a:p>
                  </a:txBody>
                  <a:tcPr marL="0" marR="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effectLst/>
                        </a:rPr>
                        <a:t>17%</a:t>
                      </a:r>
                    </a:p>
                  </a:txBody>
                  <a:tcPr marL="0" marR="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effectLst/>
                        </a:rPr>
                        <a:t>1%</a:t>
                      </a:r>
                    </a:p>
                  </a:txBody>
                  <a:tcPr marL="0" marR="0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41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Vietējie </a:t>
            </a:r>
            <a:r>
              <a:rPr lang="lv-LV" b="1" dirty="0" smtClean="0"/>
              <a:t>uzņēmumi (1)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200" b="1" dirty="0" smtClean="0"/>
              <a:t>A/S </a:t>
            </a:r>
            <a:r>
              <a:rPr lang="lv-LV" sz="2200" b="1" dirty="0"/>
              <a:t>” Preiļu siers”- </a:t>
            </a:r>
            <a:r>
              <a:rPr lang="lv-LV" sz="2200" dirty="0"/>
              <a:t>viens no lielākajiem piena pārstrādes uzņēmumiem valstī, lielākais siera ražotājs un eksportētājs Latvijā</a:t>
            </a:r>
          </a:p>
          <a:p>
            <a:pPr lvl="0"/>
            <a:r>
              <a:rPr lang="lv-LV" sz="2200" dirty="0"/>
              <a:t>Uzņēmumā nodarbināti vidēji 300 strādājošie                    </a:t>
            </a:r>
          </a:p>
          <a:p>
            <a:pPr lvl="0"/>
            <a:r>
              <a:rPr lang="lv-LV" sz="2200" dirty="0"/>
              <a:t>Uzņēmums ir lielākais darba devējs novadā</a:t>
            </a:r>
          </a:p>
          <a:p>
            <a:pPr lvl="0"/>
            <a:r>
              <a:rPr lang="lv-LV" sz="2200" dirty="0"/>
              <a:t>Uzņēmums ar lielāko apgrozījumu novadā</a:t>
            </a:r>
          </a:p>
          <a:p>
            <a:pPr lvl="0"/>
            <a:r>
              <a:rPr lang="lv-LV" sz="2200" dirty="0"/>
              <a:t>95% produkcijas tiek </a:t>
            </a:r>
            <a:r>
              <a:rPr lang="lv-LV" sz="2200" dirty="0" smtClean="0"/>
              <a:t>eksportēta</a:t>
            </a:r>
          </a:p>
          <a:p>
            <a:pPr lvl="0"/>
            <a:endParaRPr lang="lv-LV" sz="36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297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098" name="Picture 2" descr="C:\Users\biznesa inkubators\Desktop\Darbs\Preilu BI\Market_materials\BIldes bukletam\si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439" y="1554163"/>
            <a:ext cx="603552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6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Vietējie uzņēmumi (2)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/>
              <a:t> </a:t>
            </a:r>
            <a:r>
              <a:rPr lang="lv-LV" sz="2400" b="1" dirty="0"/>
              <a:t>SIA „Firma JATA”- </a:t>
            </a:r>
            <a:r>
              <a:rPr lang="lv-LV" sz="2400" dirty="0"/>
              <a:t>darba un speciālo  apģērbu  ražotājs</a:t>
            </a:r>
          </a:p>
          <a:p>
            <a:pPr lvl="0"/>
            <a:r>
              <a:rPr lang="lv-LV" sz="2400" dirty="0"/>
              <a:t>Eksports uz Skandināvijas valstīm </a:t>
            </a:r>
          </a:p>
          <a:p>
            <a:pPr lvl="0"/>
            <a:r>
              <a:rPr lang="lv-LV" sz="2400" dirty="0"/>
              <a:t>Uzņēmumā nodarbināti vidēji 130 strādājošie</a:t>
            </a:r>
          </a:p>
        </p:txBody>
      </p:sp>
    </p:spTree>
    <p:extLst>
      <p:ext uri="{BB962C8B-B14F-4D97-AF65-F5344CB8AC3E}">
        <p14:creationId xmlns:p14="http://schemas.microsoft.com/office/powerpoint/2010/main" xmlns="" val="13861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7252</TotalTime>
  <Words>830</Words>
  <Application>Microsoft Office PowerPoint</Application>
  <PresentationFormat>On-screen Show (4:3)</PresentationFormat>
  <Paragraphs>236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Ineta Liepniece  uzņēmējdarbības konsultante 31.03.2015.</vt:lpstr>
      <vt:lpstr>Slide 2</vt:lpstr>
      <vt:lpstr>Uzņēmējdarbības vide PREIĻu novadā</vt:lpstr>
      <vt:lpstr>Slide 4</vt:lpstr>
      <vt:lpstr>Uzņēmumu reģistrēšanas un likvidēšanas dinamika ( uz 26.03.2015.)</vt:lpstr>
      <vt:lpstr>Uzņēmumi ar lielāko apgrozījumu pa gadiem</vt:lpstr>
      <vt:lpstr>Vietējie uzņēmumi (1) </vt:lpstr>
      <vt:lpstr>Slide 8</vt:lpstr>
      <vt:lpstr>Vietējie uzņēmumi (2)</vt:lpstr>
      <vt:lpstr>Slide 10</vt:lpstr>
      <vt:lpstr>Vietējie uzņēmumi (3)</vt:lpstr>
      <vt:lpstr>Slide 12</vt:lpstr>
      <vt:lpstr>Vietējie uzņēmumi (4)</vt:lpstr>
      <vt:lpstr>Slide 14</vt:lpstr>
      <vt:lpstr> Tūrisms un netradicionālā lauksaimniecība, mājražošana un amatniecība   </vt:lpstr>
      <vt:lpstr>Bezdarba līmenis Preiļu novadā 2015. gada februārī</vt:lpstr>
      <vt:lpstr>Slide 17</vt:lpstr>
      <vt:lpstr>Pašvaldības atbalsts uzņēmējdarbībai un uzņēmējdarbības uzsācējiem Preiļu novadā </vt:lpstr>
      <vt:lpstr>Centra sniegtie pakalpojumi: </vt:lpstr>
      <vt:lpstr>Slide 20</vt:lpstr>
      <vt:lpstr>  Inkubatora uzņēmumi no Preiļu novada</vt:lpstr>
      <vt:lpstr>Jaundibināto uzņēmumu jomas</vt:lpstr>
      <vt:lpstr>Sadarbības partneri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biznesa inkubators</dc:creator>
  <cp:lastModifiedBy>Zane</cp:lastModifiedBy>
  <cp:revision>245</cp:revision>
  <dcterms:created xsi:type="dcterms:W3CDTF">2013-08-08T12:55:33Z</dcterms:created>
  <dcterms:modified xsi:type="dcterms:W3CDTF">2015-04-02T07:36:44Z</dcterms:modified>
</cp:coreProperties>
</file>