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0" r:id="rId5"/>
  </p:sldMasterIdLst>
  <p:notesMasterIdLst>
    <p:notesMasterId r:id="rId40"/>
  </p:notesMasterIdLst>
  <p:handoutMasterIdLst>
    <p:handoutMasterId r:id="rId41"/>
  </p:handoutMasterIdLst>
  <p:sldIdLst>
    <p:sldId id="258" r:id="rId6"/>
    <p:sldId id="298" r:id="rId7"/>
    <p:sldId id="302" r:id="rId8"/>
    <p:sldId id="305" r:id="rId9"/>
    <p:sldId id="303" r:id="rId10"/>
    <p:sldId id="306" r:id="rId11"/>
    <p:sldId id="299" r:id="rId12"/>
    <p:sldId id="300" r:id="rId13"/>
    <p:sldId id="283" r:id="rId14"/>
    <p:sldId id="284" r:id="rId15"/>
    <p:sldId id="285" r:id="rId16"/>
    <p:sldId id="286" r:id="rId17"/>
    <p:sldId id="307" r:id="rId18"/>
    <p:sldId id="308" r:id="rId19"/>
    <p:sldId id="309" r:id="rId20"/>
    <p:sldId id="310" r:id="rId21"/>
    <p:sldId id="311" r:id="rId22"/>
    <p:sldId id="312" r:id="rId23"/>
    <p:sldId id="313" r:id="rId24"/>
    <p:sldId id="301" r:id="rId25"/>
    <p:sldId id="278" r:id="rId26"/>
    <p:sldId id="280" r:id="rId27"/>
    <p:sldId id="261" r:id="rId28"/>
    <p:sldId id="314" r:id="rId29"/>
    <p:sldId id="315" r:id="rId30"/>
    <p:sldId id="316" r:id="rId31"/>
    <p:sldId id="304" r:id="rId32"/>
    <p:sldId id="279" r:id="rId33"/>
    <p:sldId id="317" r:id="rId34"/>
    <p:sldId id="292" r:id="rId35"/>
    <p:sldId id="291" r:id="rId36"/>
    <p:sldId id="294" r:id="rId37"/>
    <p:sldId id="295" r:id="rId38"/>
    <p:sldId id="269" r:id="rId39"/>
  </p:sldIdLst>
  <p:sldSz cx="9144000" cy="6858000" type="screen4x3"/>
  <p:notesSz cx="6797675" cy="9928225"/>
  <p:defaultTextStyle>
    <a:defPPr>
      <a:defRPr lang="fr-FR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D4D4D"/>
    <a:srgbClr val="5F5F5F"/>
    <a:srgbClr val="003A78"/>
    <a:srgbClr val="0021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26" autoAdjust="0"/>
    <p:restoredTop sz="94660"/>
  </p:normalViewPr>
  <p:slideViewPr>
    <p:cSldViewPr snapToGrid="0" snapToObjects="1">
      <p:cViewPr varScale="1">
        <p:scale>
          <a:sx n="87" d="100"/>
          <a:sy n="87" d="100"/>
        </p:scale>
        <p:origin x="1662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33F9CAA4-D264-4AD3-B51E-D47AE9F08268}" type="datetimeFigureOut">
              <a:rPr lang="fr-FR"/>
              <a:pPr>
                <a:defRPr/>
              </a:pPr>
              <a:t>19/02/2015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06093A3F-884E-4302-BBA2-242AABBE1593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32952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31E3A332-C4DD-40A5-9E5C-3BB6C2AFD4CC}" type="datetimeFigureOut">
              <a:rPr lang="fr-FR"/>
              <a:pPr>
                <a:defRPr/>
              </a:pPr>
              <a:t>19/02/2015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FR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C7BCEB2A-038C-4EFF-BE92-5E0974619DDE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80918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7BCEB2A-038C-4EFF-BE92-5E0974619DDE}" type="slidenum">
              <a:rPr lang="fr-FR" smtClean="0"/>
              <a:pPr>
                <a:defRPr/>
              </a:pPr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1301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7BCEB2A-038C-4EFF-BE92-5E0974619DDE}" type="slidenum">
              <a:rPr lang="fr-FR" smtClean="0"/>
              <a:pPr>
                <a:defRPr/>
              </a:pPr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52680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7BCEB2A-038C-4EFF-BE92-5E0974619DDE}" type="slidenum">
              <a:rPr lang="fr-FR" smtClean="0"/>
              <a:pPr>
                <a:defRPr/>
              </a:pPr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52054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7BCEB2A-038C-4EFF-BE92-5E0974619DDE}" type="slidenum">
              <a:rPr lang="fr-FR" smtClean="0"/>
              <a:pPr>
                <a:defRPr/>
              </a:pPr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5999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7BCEB2A-038C-4EFF-BE92-5E0974619DDE}" type="slidenum">
              <a:rPr lang="fr-FR" smtClean="0"/>
              <a:pPr>
                <a:defRPr/>
              </a:pPr>
              <a:t>33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65357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D474441-BE41-41AC-9D4F-31672D13123A}" type="datetime1">
              <a:rPr lang="lv-LV" smtClean="0"/>
              <a:t>19.02.2015.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r>
              <a:rPr lang="fr-FR" smtClean="0"/>
              <a:t>inara </a:t>
            </a: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4699A08-7CC5-4E87-AE99-530AD361FF49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3322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E942E1D-B55B-4760-905D-777D759484D9}" type="datetime1">
              <a:rPr lang="lv-LV" smtClean="0"/>
              <a:t>19.02.2015.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r>
              <a:rPr lang="fr-FR" smtClean="0"/>
              <a:t>inara 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E7C8B6ED-A412-491B-AC03-CB8A5FAF05B9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8495C89-35CF-4804-A532-737C2BB2FAEC}" type="datetime1">
              <a:rPr lang="lv-LV" smtClean="0"/>
              <a:t>19.02.2015.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r>
              <a:rPr lang="fr-FR" smtClean="0"/>
              <a:t>inara 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7220256-E0BE-4748-B626-158B7B203234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ED3C039D-06D6-4A1C-BDA3-4B5CB0881DD4}" type="datetime1">
              <a:rPr lang="lv-LV" smtClean="0"/>
              <a:t>19.02.2015.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r>
              <a:rPr lang="fr-FR" smtClean="0"/>
              <a:t>inara 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6F5BBBA-CF90-4DAD-B69F-82EE7893F2EF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3F563E1-0627-4ACB-B59B-DF2AD21987E3}" type="datetime1">
              <a:rPr lang="lv-LV" smtClean="0"/>
              <a:t>19.02.2015.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r>
              <a:rPr lang="fr-FR" smtClean="0"/>
              <a:t>inara 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A6309B4-057B-471A-8EB1-ECB4F05BDBA9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09499993-4D42-48B0-A025-165543A564A2}" type="datetime1">
              <a:rPr lang="lv-LV" smtClean="0"/>
              <a:t>19.02.2015.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r>
              <a:rPr lang="fr-FR" smtClean="0"/>
              <a:t>inara 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35FD757-E6BF-41BD-8268-E025CBE93A17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74C636C4-43E5-4228-98A1-46C08E58C64C}" type="datetime1">
              <a:rPr lang="lv-LV" smtClean="0"/>
              <a:t>19.02.2015.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r>
              <a:rPr lang="fr-FR" smtClean="0"/>
              <a:t>inara 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437C014-D915-4BDC-AA74-46F1B65BFE50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01600" y="57600"/>
            <a:ext cx="6220800" cy="1360038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B88ADB-963D-404E-9151-AA8050745C12}" type="datetime1">
              <a:rPr lang="lv-LV" smtClean="0"/>
              <a:t>19.02.2015.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inara 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6C45C2-5B32-4DCF-A758-BB53B393D4EB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65600" y="274638"/>
            <a:ext cx="624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DC06E6-A0BA-4CD1-B529-B3C5063A7F44}" type="datetime1">
              <a:rPr lang="lv-LV" smtClean="0"/>
              <a:t>19.02.2015.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inara </a:t>
            </a: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6436C4-D2CA-41D4-A95D-1A0F0B6E6BD1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58400" y="274638"/>
            <a:ext cx="62424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F5940C-F87E-4862-AAAC-BDA1166D08D3}" type="datetime1">
              <a:rPr lang="lv-LV" smtClean="0"/>
              <a:t>19.02.2015.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inara </a:t>
            </a: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EA5D22-5403-4A7D-A841-63E5B4F896FC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00DD2C8-984E-4D18-A0FD-BEF769E7996A}" type="datetime1">
              <a:rPr lang="lv-LV" smtClean="0"/>
              <a:t>19.02.2015.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r>
              <a:rPr lang="fr-FR" smtClean="0"/>
              <a:t>inara 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1A5490F-43D6-4496-A131-E4F9AEA79BA9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81A8355-83BD-45C3-B7F3-3C596D9F2FD6}" type="datetime1">
              <a:rPr lang="lv-LV" smtClean="0"/>
              <a:t>19.02.2015.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r>
              <a:rPr lang="fr-FR" smtClean="0"/>
              <a:t>inara 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16F34A0-4F7F-4848-9DF2-228E3BB60414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591B3B9C-257E-4BC0-94D5-BA88F505EEFD}" type="datetime1">
              <a:rPr lang="lv-LV" smtClean="0"/>
              <a:t>19.02.2015.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r>
              <a:rPr lang="fr-FR" smtClean="0"/>
              <a:t>inara 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3629D57-AEB7-4296-ABD0-C5CB0189DB2E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03D20AD6-648A-4A8E-9BCF-2CE375ED90D4}" type="datetime1">
              <a:rPr lang="lv-LV" smtClean="0"/>
              <a:t>19.02.2015.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r>
              <a:rPr lang="fr-FR" smtClean="0"/>
              <a:t>inara 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4356867-066C-4E78-8A82-CC2B71AF4BD7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17" Type="http://schemas.openxmlformats.org/officeDocument/2006/relationships/image" Target="../media/image3.jp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.jpg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5" Type="http://schemas.openxmlformats.org/officeDocument/2006/relationships/image" Target="../media/image6.jpeg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image" Target="../media/image5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ttēls 3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-9525" y="-33338"/>
            <a:ext cx="9163050" cy="6924675"/>
          </a:xfrm>
          <a:prstGeom prst="rect">
            <a:avLst/>
          </a:prstGeom>
        </p:spPr>
      </p:pic>
      <p:pic>
        <p:nvPicPr>
          <p:cNvPr id="6" name="Attēls 5"/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504" y="639016"/>
            <a:ext cx="879096" cy="357697"/>
          </a:xfrm>
          <a:prstGeom prst="rect">
            <a:avLst/>
          </a:prstGeom>
        </p:spPr>
      </p:pic>
      <p:pic>
        <p:nvPicPr>
          <p:cNvPr id="2" name="Attēls 1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2618" y="303730"/>
            <a:ext cx="913070" cy="91307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2" r:id="rId2"/>
    <p:sldLayoutId id="2147483684" r:id="rId3"/>
    <p:sldLayoutId id="2147483681" r:id="rId4"/>
    <p:sldLayoutId id="2147483680" r:id="rId5"/>
  </p:sldLayoutIdLst>
  <p:hf hdr="0" ftr="0" dt="0"/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ttēls 1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9525" y="-42863"/>
            <a:ext cx="9163050" cy="6943725"/>
          </a:xfrm>
          <a:prstGeom prst="rect">
            <a:avLst/>
          </a:prstGeom>
        </p:spPr>
      </p:pic>
      <p:pic>
        <p:nvPicPr>
          <p:cNvPr id="6" name="Attēls 5"/>
          <p:cNvPicPr>
            <a:picLocks noChangeAspect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3768" y="639016"/>
            <a:ext cx="715394" cy="357697"/>
          </a:xfrm>
          <a:prstGeom prst="rect">
            <a:avLst/>
          </a:prstGeom>
        </p:spPr>
      </p:pic>
      <p:pic>
        <p:nvPicPr>
          <p:cNvPr id="7" name="Attēls 6"/>
          <p:cNvPicPr>
            <a:picLocks noChangeAspect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9822" y="531110"/>
            <a:ext cx="573507" cy="573507"/>
          </a:xfrm>
          <a:prstGeom prst="rect">
            <a:avLst/>
          </a:prstGeom>
        </p:spPr>
      </p:pic>
      <p:pic>
        <p:nvPicPr>
          <p:cNvPr id="11" name="Attēls 10"/>
          <p:cNvPicPr>
            <a:picLocks noChangeAspect="1"/>
          </p:cNvPicPr>
          <p:nvPr userDrawn="1"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504" y="639016"/>
            <a:ext cx="879096" cy="357697"/>
          </a:xfrm>
          <a:prstGeom prst="rect">
            <a:avLst/>
          </a:prstGeom>
        </p:spPr>
      </p:pic>
      <p:pic>
        <p:nvPicPr>
          <p:cNvPr id="12" name="Attēls 11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2618" y="303730"/>
            <a:ext cx="913070" cy="91307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 txBox="1">
            <a:spLocks/>
          </p:cNvSpPr>
          <p:nvPr/>
        </p:nvSpPr>
        <p:spPr>
          <a:xfrm>
            <a:off x="862724" y="2095172"/>
            <a:ext cx="7674303" cy="1470025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anchor="ctr"/>
          <a:lstStyle/>
          <a:p>
            <a:pPr algn="ctr"/>
            <a:r>
              <a:rPr lang="lv-LV" sz="2400" b="1" dirty="0" smtClean="0">
                <a:solidFill>
                  <a:schemeClr val="accent2">
                    <a:lumMod val="75000"/>
                  </a:schemeClr>
                </a:solidFill>
                <a:latin typeface="Verdana" pitchFamily="34" charset="0"/>
              </a:rPr>
              <a:t>«Lietpratīga pārvaldība un Latvijas pašvaldību veiktspējas uzlabošana»</a:t>
            </a:r>
          </a:p>
          <a:p>
            <a:pPr algn="ctr"/>
            <a:endParaRPr lang="fr-FR" sz="3200" b="1" dirty="0">
              <a:solidFill>
                <a:schemeClr val="accent2">
                  <a:lumMod val="75000"/>
                </a:schemeClr>
              </a:solidFill>
              <a:latin typeface="Verdana" pitchFamily="34" charset="0"/>
            </a:endParaRPr>
          </a:p>
        </p:txBody>
      </p:sp>
      <p:sp>
        <p:nvSpPr>
          <p:cNvPr id="2" name="Titre 1"/>
          <p:cNvSpPr txBox="1">
            <a:spLocks/>
          </p:cNvSpPr>
          <p:nvPr/>
        </p:nvSpPr>
        <p:spPr>
          <a:xfrm>
            <a:off x="210644" y="5174593"/>
            <a:ext cx="8726214" cy="954088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anchor="ctr"/>
          <a:lstStyle/>
          <a:p>
            <a:pPr algn="ctr"/>
            <a:r>
              <a:rPr lang="lv-LV" sz="3200" b="1" dirty="0" smtClean="0">
                <a:solidFill>
                  <a:schemeClr val="accent2">
                    <a:lumMod val="75000"/>
                  </a:schemeClr>
                </a:solidFill>
                <a:latin typeface="Verdana" pitchFamily="34" charset="0"/>
              </a:rPr>
              <a:t>Saimnieciskā vadība un </a:t>
            </a:r>
          </a:p>
          <a:p>
            <a:pPr algn="ctr"/>
            <a:r>
              <a:rPr lang="lv-LV" sz="3200" b="1" dirty="0" smtClean="0">
                <a:solidFill>
                  <a:schemeClr val="accent2">
                    <a:lumMod val="75000"/>
                  </a:schemeClr>
                </a:solidFill>
                <a:latin typeface="Verdana" pitchFamily="34" charset="0"/>
              </a:rPr>
              <a:t>Pedagogu motivācija</a:t>
            </a:r>
          </a:p>
          <a:p>
            <a:pPr algn="ctr"/>
            <a:endParaRPr lang="lv-LV" sz="3200" b="1" dirty="0" smtClean="0">
              <a:solidFill>
                <a:schemeClr val="accent2">
                  <a:lumMod val="75000"/>
                </a:schemeClr>
              </a:solidFill>
              <a:latin typeface="Verdana" pitchFamily="34" charset="0"/>
            </a:endParaRPr>
          </a:p>
          <a:p>
            <a:pPr algn="ctr"/>
            <a:r>
              <a:rPr lang="lv-LV" sz="2400" dirty="0">
                <a:solidFill>
                  <a:schemeClr val="accent2">
                    <a:lumMod val="75000"/>
                  </a:schemeClr>
                </a:solidFill>
                <a:latin typeface="Verdana" pitchFamily="34" charset="0"/>
              </a:rPr>
              <a:t>Pašvaldību izglītības un kultūras tīkls (T4)</a:t>
            </a:r>
          </a:p>
          <a:p>
            <a:pPr algn="ctr"/>
            <a:endParaRPr lang="lv-LV" sz="2400" dirty="0" smtClean="0">
              <a:solidFill>
                <a:schemeClr val="accent2">
                  <a:lumMod val="75000"/>
                </a:schemeClr>
              </a:solidFill>
              <a:latin typeface="Verdana" pitchFamily="34" charset="0"/>
            </a:endParaRPr>
          </a:p>
          <a:p>
            <a:pPr algn="ctr"/>
            <a:r>
              <a:rPr lang="lv-LV" sz="2400" dirty="0" smtClean="0">
                <a:solidFill>
                  <a:schemeClr val="accent2">
                    <a:lumMod val="75000"/>
                  </a:schemeClr>
                </a:solidFill>
                <a:latin typeface="Verdana" pitchFamily="34" charset="0"/>
              </a:rPr>
              <a:t>Ināra Dundure T4 tīkla vadītāja</a:t>
            </a:r>
          </a:p>
          <a:p>
            <a:pPr algn="ctr"/>
            <a:endParaRPr lang="lv-LV" sz="2400" dirty="0" smtClean="0">
              <a:solidFill>
                <a:schemeClr val="accent2">
                  <a:lumMod val="75000"/>
                </a:schemeClr>
              </a:solidFill>
              <a:latin typeface="Verdana" pitchFamily="34" charset="0"/>
            </a:endParaRPr>
          </a:p>
          <a:p>
            <a:pPr algn="ctr"/>
            <a:r>
              <a:rPr lang="lv-LV" sz="2400" dirty="0" smtClean="0">
                <a:solidFill>
                  <a:schemeClr val="accent2">
                    <a:lumMod val="75000"/>
                  </a:schemeClr>
                </a:solidFill>
                <a:latin typeface="Verdana" pitchFamily="34" charset="0"/>
              </a:rPr>
              <a:t>2015.18.02.</a:t>
            </a:r>
          </a:p>
          <a:p>
            <a:pPr algn="ctr"/>
            <a:endParaRPr lang="fr-FR" sz="3200" dirty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A5490F-43D6-4496-A131-E4F9AEA79BA9}" type="slidenum">
              <a:rPr lang="fr-FR" smtClean="0"/>
              <a:pPr>
                <a:defRPr/>
              </a:pPr>
              <a:t>1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335280" y="600892"/>
            <a:ext cx="8229600" cy="765175"/>
          </a:xfrm>
        </p:spPr>
        <p:txBody>
          <a:bodyPr/>
          <a:lstStyle/>
          <a:p>
            <a:pPr eaLnBrk="1" hangingPunct="1">
              <a:lnSpc>
                <a:spcPct val="70000"/>
              </a:lnSpc>
            </a:pPr>
            <a:r>
              <a:rPr lang="lv-LV" altLang="lv-LV" sz="3200" b="1" dirty="0" smtClean="0">
                <a:solidFill>
                  <a:schemeClr val="accent2"/>
                </a:solidFill>
              </a:rPr>
              <a:t>Higiēniskie” jeb ārējie faktori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950720"/>
            <a:ext cx="8785225" cy="464693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lv-LV" altLang="lv-LV" dirty="0" smtClean="0">
                <a:latin typeface="Times New Roman" panose="02020603050405020304" pitchFamily="18" charset="0"/>
              </a:rPr>
              <a:t>„</a:t>
            </a:r>
            <a:r>
              <a:rPr lang="lv-LV" altLang="lv-LV" sz="2400" dirty="0" smtClean="0"/>
              <a:t>Higiēniskie” jeb ārējie faktori jānodrošina </a:t>
            </a:r>
            <a:r>
              <a:rPr lang="lv-LV" altLang="lv-LV" sz="2400" b="1" dirty="0" smtClean="0"/>
              <a:t>visi, jo citādi cilvēkam nav motivācijas strādāt.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lv-LV" altLang="lv-LV" sz="2400" dirty="0" smtClean="0"/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lv-LV" altLang="lv-LV" sz="2400" dirty="0" smtClean="0"/>
              <a:t>„Higiēnisko” jeb ārējo faktoru nepietiekams nodrošinājums izraisa nepatiku pret darbu, piemēram,</a:t>
            </a:r>
          </a:p>
          <a:p>
            <a:pPr lvl="1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lv-LV" altLang="lv-LV" sz="2400" dirty="0" smtClean="0"/>
              <a:t>maza darba alga; </a:t>
            </a:r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lv-LV" altLang="lv-LV" sz="2400" dirty="0" smtClean="0"/>
              <a:t>slikti darba apstākļi</a:t>
            </a:r>
            <a:r>
              <a:rPr lang="lv-LV" altLang="lv-LV" sz="2400" dirty="0"/>
              <a:t>;</a:t>
            </a:r>
            <a:endParaRPr lang="lv-LV" altLang="lv-LV" sz="2400" dirty="0" smtClean="0"/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lv-LV" altLang="lv-LV" sz="2400" dirty="0" smtClean="0"/>
              <a:t>autoritārs vadības stils; </a:t>
            </a:r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lv-LV" altLang="lv-LV" sz="2400" dirty="0" smtClean="0"/>
              <a:t>ne visai labas attiecības ar kolēģiem.</a:t>
            </a:r>
          </a:p>
          <a:p>
            <a:pPr marL="457200" lvl="1" indent="0" eaLnBrk="1" hangingPunct="1">
              <a:lnSpc>
                <a:spcPct val="80000"/>
              </a:lnSpc>
              <a:buNone/>
            </a:pPr>
            <a:r>
              <a:rPr lang="lv-LV" altLang="lv-LV" sz="2400" dirty="0" smtClean="0"/>
              <a:t> 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lv-LV" altLang="lv-LV" sz="2400" dirty="0" smtClean="0"/>
              <a:t>Šādos apstākļos cilvēks turpina strādāt vienīgi tad, ja neredz citu izeju. Motivācija un līdz ar to atdeve darbā būs ļoti zema.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lv-LV" altLang="lv-LV" dirty="0" smtClean="0">
              <a:latin typeface="Times New Roman" panose="02020603050405020304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6C45C2-5B32-4DCF-A758-BB53B393D4EB}" type="slidenum">
              <a:rPr lang="fr-FR" smtClean="0"/>
              <a:pPr>
                <a:defRPr/>
              </a:pPr>
              <a:t>10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256903" y="620713"/>
            <a:ext cx="8229600" cy="576263"/>
          </a:xfrm>
        </p:spPr>
        <p:txBody>
          <a:bodyPr/>
          <a:lstStyle/>
          <a:p>
            <a:pPr eaLnBrk="1" hangingPunct="1"/>
            <a:r>
              <a:rPr lang="lv-LV" altLang="lv-LV" sz="3200" b="1" dirty="0" smtClean="0">
                <a:solidFill>
                  <a:schemeClr val="accent2"/>
                </a:solidFill>
              </a:rPr>
              <a:t>Motivējošie jeb iekšējie faktori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1589" y="1741714"/>
            <a:ext cx="8773024" cy="5116286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endParaRPr lang="lv-LV" altLang="lv-LV" sz="2400" b="1" dirty="0" smtClean="0">
              <a:latin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lv-LV" altLang="lv-LV" sz="2400" b="1" dirty="0" smtClean="0">
                <a:latin typeface="Times New Roman" panose="02020603050405020304" pitchFamily="18" charset="0"/>
              </a:rPr>
              <a:t>Motivējošie jeb iekšējie faktori:</a:t>
            </a:r>
            <a:endParaRPr lang="lv-LV" altLang="lv-LV" sz="2400" dirty="0" smtClean="0">
              <a:latin typeface="Times New Roman" panose="02020603050405020304" pitchFamily="18" charset="0"/>
            </a:endParaRP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lv-LV" altLang="lv-LV" sz="2400" dirty="0" smtClean="0">
                <a:latin typeface="Times New Roman" panose="02020603050405020304" pitchFamily="18" charset="0"/>
              </a:rPr>
              <a:t>panākumi darbā;</a:t>
            </a: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lv-LV" altLang="lv-LV" sz="2400" dirty="0" smtClean="0">
                <a:latin typeface="Times New Roman" panose="02020603050405020304" pitchFamily="18" charset="0"/>
              </a:rPr>
              <a:t>atzinība par paveikto darbu;</a:t>
            </a: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lv-LV" altLang="lv-LV" sz="2400" dirty="0" smtClean="0">
                <a:latin typeface="Times New Roman" panose="02020603050405020304" pitchFamily="18" charset="0"/>
              </a:rPr>
              <a:t>profesionālās izaugsmes iespējas;</a:t>
            </a: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lv-LV" altLang="lv-LV" sz="2400" dirty="0" smtClean="0">
                <a:latin typeface="Times New Roman" panose="02020603050405020304" pitchFamily="18" charset="0"/>
              </a:rPr>
              <a:t>atbildības pakāpe;</a:t>
            </a: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lv-LV" altLang="lv-LV" sz="2400" dirty="0" smtClean="0">
                <a:latin typeface="Times New Roman" panose="02020603050405020304" pitchFamily="18" charset="0"/>
              </a:rPr>
              <a:t>pats darba process, tā interesantums;</a:t>
            </a: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lv-LV" altLang="lv-LV" sz="2400" dirty="0" smtClean="0">
                <a:latin typeface="Times New Roman" panose="02020603050405020304" pitchFamily="18" charset="0"/>
              </a:rPr>
              <a:t>karjera.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6C45C2-5B32-4DCF-A758-BB53B393D4EB}" type="slidenum">
              <a:rPr lang="fr-FR" smtClean="0"/>
              <a:pPr>
                <a:defRPr/>
              </a:pPr>
              <a:t>11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703444" y="260350"/>
            <a:ext cx="8229600" cy="346075"/>
          </a:xfrm>
        </p:spPr>
        <p:txBody>
          <a:bodyPr/>
          <a:lstStyle/>
          <a:p>
            <a:pPr eaLnBrk="1" hangingPunct="1"/>
            <a:r>
              <a:rPr lang="lv-LV" altLang="lv-LV" sz="3200" b="1" dirty="0" smtClean="0">
                <a:solidFill>
                  <a:schemeClr val="accent2"/>
                </a:solidFill>
              </a:rPr>
              <a:t>Apmierinātību ar darbu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6090" y="1837508"/>
            <a:ext cx="8847909" cy="4544241"/>
          </a:xfrm>
        </p:spPr>
        <p:txBody>
          <a:bodyPr/>
          <a:lstStyle/>
          <a:p>
            <a:pPr eaLnBrk="1" hangingPunct="1">
              <a:lnSpc>
                <a:spcPct val="60000"/>
              </a:lnSpc>
              <a:buFontTx/>
              <a:buNone/>
            </a:pPr>
            <a:r>
              <a:rPr lang="lv-LV" altLang="lv-LV" sz="2400" b="1" dirty="0" smtClean="0"/>
              <a:t>Apmierinātību ar darbu rada: </a:t>
            </a:r>
          </a:p>
          <a:p>
            <a:pPr lvl="1" eaLnBrk="1" hangingPunct="1">
              <a:lnSpc>
                <a:spcPct val="85000"/>
              </a:lnSpc>
              <a:buFont typeface="Wingdings" panose="05000000000000000000" pitchFamily="2" charset="2"/>
              <a:buChar char="§"/>
            </a:pPr>
            <a:r>
              <a:rPr lang="lv-LV" altLang="lv-LV" sz="2400" dirty="0" smtClean="0"/>
              <a:t>interese par savu darbu, </a:t>
            </a:r>
          </a:p>
          <a:p>
            <a:pPr lvl="1" eaLnBrk="1" hangingPunct="1">
              <a:lnSpc>
                <a:spcPct val="85000"/>
              </a:lnSpc>
              <a:buFont typeface="Wingdings" panose="05000000000000000000" pitchFamily="2" charset="2"/>
              <a:buChar char="§"/>
            </a:pPr>
            <a:r>
              <a:rPr lang="lv-LV" altLang="lv-LV" sz="2400" dirty="0" smtClean="0"/>
              <a:t>tā nozīmīguma izjūta, </a:t>
            </a:r>
          </a:p>
          <a:p>
            <a:pPr lvl="1" eaLnBrk="1" hangingPunct="1">
              <a:lnSpc>
                <a:spcPct val="85000"/>
              </a:lnSpc>
              <a:buFont typeface="Wingdings" panose="05000000000000000000" pitchFamily="2" charset="2"/>
              <a:buChar char="§"/>
            </a:pPr>
            <a:r>
              <a:rPr lang="lv-LV" altLang="lv-LV" sz="2400" dirty="0" smtClean="0"/>
              <a:t>nākotnes perspektīvas, </a:t>
            </a:r>
          </a:p>
          <a:p>
            <a:pPr lvl="1" eaLnBrk="1" hangingPunct="1">
              <a:lnSpc>
                <a:spcPct val="85000"/>
              </a:lnSpc>
              <a:buFont typeface="Wingdings" panose="05000000000000000000" pitchFamily="2" charset="2"/>
              <a:buChar char="§"/>
            </a:pPr>
            <a:r>
              <a:rPr lang="lv-LV" altLang="lv-LV" sz="2400" dirty="0" smtClean="0"/>
              <a:t>apziņa, ka sasniegami darbā tiek atzinīgi novērtēti.</a:t>
            </a:r>
          </a:p>
          <a:p>
            <a:pPr lvl="1" eaLnBrk="1" hangingPunct="1">
              <a:lnSpc>
                <a:spcPct val="85000"/>
              </a:lnSpc>
              <a:buFont typeface="Wingdings" panose="05000000000000000000" pitchFamily="2" charset="2"/>
              <a:buChar char="§"/>
            </a:pPr>
            <a:endParaRPr lang="lv-LV" altLang="lv-LV" sz="2400" b="1" dirty="0" smtClean="0"/>
          </a:p>
          <a:p>
            <a:pPr eaLnBrk="1" hangingPunct="1">
              <a:lnSpc>
                <a:spcPct val="85000"/>
              </a:lnSpc>
              <a:buFontTx/>
              <a:buNone/>
            </a:pPr>
            <a:r>
              <a:rPr lang="lv-LV" altLang="lv-LV" sz="2400" b="1" dirty="0" smtClean="0"/>
              <a:t>Secinājums- patiesu apmierinātību ar darbu nodrošina</a:t>
            </a:r>
            <a:r>
              <a:rPr lang="lv-LV" altLang="lv-LV" sz="2400" dirty="0" smtClean="0"/>
              <a:t>: </a:t>
            </a:r>
          </a:p>
          <a:p>
            <a:pPr lvl="1" eaLnBrk="1" hangingPunct="1">
              <a:lnSpc>
                <a:spcPct val="85000"/>
              </a:lnSpc>
              <a:buFont typeface="Wingdings" panose="05000000000000000000" pitchFamily="2" charset="2"/>
              <a:buChar char="§"/>
            </a:pPr>
            <a:r>
              <a:rPr lang="lv-LV" altLang="lv-LV" sz="2400" dirty="0" smtClean="0"/>
              <a:t>visi ievērotie </a:t>
            </a:r>
            <a:r>
              <a:rPr lang="lv-LV" altLang="lv-LV" sz="2400" b="1" dirty="0" smtClean="0"/>
              <a:t>”higiēnas”  faktori</a:t>
            </a:r>
            <a:r>
              <a:rPr lang="lv-LV" altLang="lv-LV" sz="2400" dirty="0" smtClean="0"/>
              <a:t> un </a:t>
            </a:r>
          </a:p>
          <a:p>
            <a:pPr lvl="1" eaLnBrk="1" hangingPunct="1">
              <a:lnSpc>
                <a:spcPct val="85000"/>
              </a:lnSpc>
              <a:buFont typeface="Wingdings" panose="05000000000000000000" pitchFamily="2" charset="2"/>
              <a:buChar char="§"/>
            </a:pPr>
            <a:r>
              <a:rPr lang="lv-LV" altLang="lv-LV" sz="2400" dirty="0" smtClean="0"/>
              <a:t>iespēja realizēt kādu no </a:t>
            </a:r>
            <a:r>
              <a:rPr lang="lv-LV" altLang="lv-LV" sz="2400" b="1" dirty="0" smtClean="0"/>
              <a:t>motivējošiem jeb iekšējiem faktoriem,</a:t>
            </a:r>
            <a:r>
              <a:rPr lang="lv-LV" altLang="lv-LV" sz="2400" dirty="0" smtClean="0"/>
              <a:t> kas ļauj cilvēkam </a:t>
            </a:r>
            <a:r>
              <a:rPr lang="lv-LV" altLang="lv-LV" sz="2400" b="1" dirty="0" err="1" smtClean="0"/>
              <a:t>pašīstenoties</a:t>
            </a:r>
            <a:r>
              <a:rPr lang="lv-LV" altLang="lv-LV" sz="2400" b="1" dirty="0" smtClean="0"/>
              <a:t>,</a:t>
            </a:r>
            <a:r>
              <a:rPr lang="lv-LV" altLang="lv-LV" sz="2400" dirty="0" smtClean="0"/>
              <a:t> gūt citu </a:t>
            </a:r>
            <a:r>
              <a:rPr lang="lv-LV" altLang="lv-LV" sz="2400" b="1" dirty="0" smtClean="0"/>
              <a:t>atzinību.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6C45C2-5B32-4DCF-A758-BB53B393D4EB}" type="slidenum">
              <a:rPr lang="fr-FR" smtClean="0"/>
              <a:pPr>
                <a:defRPr/>
              </a:pPr>
              <a:t>12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65759" y="1900369"/>
            <a:ext cx="828185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dirty="0" smtClean="0"/>
              <a:t> </a:t>
            </a:r>
            <a:r>
              <a:rPr lang="lv-LV" sz="2400" b="1" dirty="0">
                <a:latin typeface="+mn-lt"/>
              </a:rPr>
              <a:t>Stimulēšanas teorijas </a:t>
            </a:r>
            <a:r>
              <a:rPr lang="lv-LV" sz="2400" b="1" dirty="0" smtClean="0">
                <a:latin typeface="+mn-lt"/>
              </a:rPr>
              <a:t>būtība:</a:t>
            </a:r>
          </a:p>
          <a:p>
            <a:endParaRPr lang="lv-LV" sz="2400" dirty="0">
              <a:latin typeface="+mn-lt"/>
            </a:endParaRPr>
          </a:p>
          <a:p>
            <a:r>
              <a:rPr lang="lv-LV" sz="2400" dirty="0">
                <a:latin typeface="+mn-lt"/>
              </a:rPr>
              <a:t>Stimulēšanas teorija rāda, kādā veidā iepriekšējās uzvedības sekas ietekmē nākamo rīcību. Šī ietekmēšana notiek cikliskā </a:t>
            </a:r>
            <a:r>
              <a:rPr lang="lv-LV" sz="2400" dirty="0" smtClean="0">
                <a:latin typeface="+mn-lt"/>
              </a:rPr>
              <a:t>procesā:</a:t>
            </a:r>
          </a:p>
          <a:p>
            <a:endParaRPr lang="lv-LV" sz="2400" dirty="0">
              <a:latin typeface="+mn-lt"/>
            </a:endParaRPr>
          </a:p>
          <a:p>
            <a:r>
              <a:rPr lang="lv-LV" sz="2400" b="1" dirty="0" smtClean="0">
                <a:latin typeface="+mn-lt"/>
              </a:rPr>
              <a:t>Stimuli  </a:t>
            </a:r>
            <a:r>
              <a:rPr lang="lv-LV" sz="2400" dirty="0" smtClean="0">
                <a:latin typeface="+mn-lt"/>
              </a:rPr>
              <a:t>      </a:t>
            </a:r>
            <a:r>
              <a:rPr lang="lv-LV" sz="2400" b="1" dirty="0" smtClean="0">
                <a:latin typeface="+mn-lt"/>
              </a:rPr>
              <a:t>Reakcija </a:t>
            </a:r>
            <a:r>
              <a:rPr lang="lv-LV" sz="2400" dirty="0" smtClean="0">
                <a:latin typeface="+mn-lt"/>
              </a:rPr>
              <a:t>       </a:t>
            </a:r>
            <a:r>
              <a:rPr lang="lv-LV" sz="2400" b="1" dirty="0" smtClean="0">
                <a:latin typeface="+mn-lt"/>
              </a:rPr>
              <a:t>Sekas </a:t>
            </a:r>
            <a:r>
              <a:rPr lang="lv-LV" sz="2400" b="1" dirty="0">
                <a:latin typeface="+mn-lt"/>
              </a:rPr>
              <a:t>(rezultāts)                Nākamā rīcība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98766" y="609600"/>
            <a:ext cx="457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3200" b="1" dirty="0" smtClean="0">
                <a:solidFill>
                  <a:schemeClr val="accent2"/>
                </a:solidFill>
                <a:latin typeface="+mj-lt"/>
              </a:rPr>
              <a:t>Stimulēšanas teorija</a:t>
            </a:r>
            <a:endParaRPr lang="lv-LV" sz="3200" b="1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1398173" y="4271555"/>
            <a:ext cx="426720" cy="13062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9286" y="4271555"/>
            <a:ext cx="524301" cy="24386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0457" y="4271554"/>
            <a:ext cx="724597" cy="24386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09152" y="4702629"/>
            <a:ext cx="8395064" cy="193899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lv-LV" sz="2400" dirty="0"/>
              <a:t>No šī viedokļa, indivīda reakcija (uzvedība) uz situāciju vai notikumu (stimuli) izraisa specifiskas sekas. Ja šīs sekas ir pozitīvas, tad indivīdam nākotnē ir tendence saglabāt līdzīgu uzvedību; bet ja rezultāts ir nepatīkams, tad indivīds centīsies mainīt uzvedību, lai izvairītos no šī rezultāta.</a:t>
            </a:r>
          </a:p>
        </p:txBody>
      </p:sp>
    </p:spTree>
    <p:extLst>
      <p:ext uri="{BB962C8B-B14F-4D97-AF65-F5344CB8AC3E}">
        <p14:creationId xmlns:p14="http://schemas.microsoft.com/office/powerpoint/2010/main" val="2599367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817" y="592182"/>
            <a:ext cx="6390583" cy="825455"/>
          </a:xfrm>
        </p:spPr>
        <p:txBody>
          <a:bodyPr/>
          <a:lstStyle/>
          <a:p>
            <a:r>
              <a:rPr lang="lv-LV" sz="3200" b="1" dirty="0">
                <a:solidFill>
                  <a:schemeClr val="accent2"/>
                </a:solidFill>
              </a:rPr>
              <a:t>Uzvedības modifikācija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70696"/>
            <a:ext cx="8382000" cy="502199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lv-LV" sz="2400" b="1" dirty="0" smtClean="0"/>
              <a:t>Neatalgo </a:t>
            </a:r>
            <a:r>
              <a:rPr lang="lv-LV" sz="2400" b="1" dirty="0"/>
              <a:t>visus vienādi</a:t>
            </a:r>
            <a:r>
              <a:rPr lang="lv-LV" sz="2400" dirty="0"/>
              <a:t>. Lai uzvedības stimulēšana būtu efektīva, atalgojumam jābalstās uz padarītā. Ja atalgojums būs vienāds, tas stimulēs zemu darba ražīgumu, nevis </a:t>
            </a:r>
            <a:r>
              <a:rPr lang="lv-LV" sz="2400" dirty="0" smtClean="0"/>
              <a:t>augstu.</a:t>
            </a:r>
          </a:p>
          <a:p>
            <a:pPr marL="457200" indent="-457200">
              <a:buFont typeface="+mj-lt"/>
              <a:buAutoNum type="arabicPeriod"/>
            </a:pPr>
            <a:endParaRPr lang="lv-LV" sz="2400" dirty="0"/>
          </a:p>
          <a:p>
            <a:pPr marL="457200" indent="-457200">
              <a:buFont typeface="+mj-lt"/>
              <a:buAutoNum type="arabicPeriod"/>
            </a:pPr>
            <a:r>
              <a:rPr lang="lv-LV" sz="2400" b="1" dirty="0" smtClean="0"/>
              <a:t>Atbildības </a:t>
            </a:r>
            <a:r>
              <a:rPr lang="lv-LV" sz="2400" b="1" dirty="0"/>
              <a:t>trūkums arī var modificēt uzvedību</a:t>
            </a:r>
            <a:r>
              <a:rPr lang="lv-LV" sz="2400" dirty="0"/>
              <a:t>. </a:t>
            </a:r>
            <a:r>
              <a:rPr lang="lv-LV" sz="2400" dirty="0" smtClean="0"/>
              <a:t>Direktors ietekmē </a:t>
            </a:r>
            <a:r>
              <a:rPr lang="lv-LV" sz="2400" dirty="0"/>
              <a:t>padotos ar to, ka viņi nedara tik labi, salīdzinājumā ar to, ko viņi dara sliktāk. Piemēram, pelnītās uzslavas neizteikšana var izsaukt sliktāku darba izpildi nākamajā </a:t>
            </a:r>
            <a:r>
              <a:rPr lang="lv-LV" sz="2400" dirty="0" smtClean="0"/>
              <a:t>reizē.</a:t>
            </a:r>
          </a:p>
          <a:p>
            <a:pPr marL="457200" indent="-457200">
              <a:buFont typeface="+mj-lt"/>
              <a:buAutoNum type="arabicPeriod"/>
            </a:pPr>
            <a:r>
              <a:rPr lang="lv-LV" sz="2400" b="1" dirty="0" smtClean="0"/>
              <a:t>Saki </a:t>
            </a:r>
            <a:r>
              <a:rPr lang="lv-LV" sz="2400" b="1" dirty="0"/>
              <a:t>cilvēkiem, ko viņi var darīt, lai saņemtu stimulēšanu. </a:t>
            </a:r>
            <a:r>
              <a:rPr lang="lv-LV" sz="2400" dirty="0"/>
              <a:t>Darba izpildes standartu noteikšana ļaus darbiniekiem zināt, kas viņiem būtu jādara, lai tiktu atalgotiem; viņi var pielāgot savu darba sistēmu, lai saņemtu atalgojumu.</a:t>
            </a:r>
          </a:p>
          <a:p>
            <a:pPr marL="457200" indent="-457200">
              <a:buFont typeface="+mj-lt"/>
              <a:buAutoNum type="arabicPeriod"/>
            </a:pPr>
            <a:endParaRPr lang="lv-LV" sz="2400" dirty="0"/>
          </a:p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6C45C2-5B32-4DCF-A758-BB53B393D4EB}" type="slidenum">
              <a:rPr lang="fr-FR" smtClean="0"/>
              <a:pPr>
                <a:defRPr/>
              </a:pPr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5247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8343" y="1720840"/>
            <a:ext cx="820347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dirty="0" smtClean="0"/>
              <a:t>4</a:t>
            </a:r>
            <a:r>
              <a:rPr lang="lv-LV" b="1" dirty="0" smtClean="0"/>
              <a:t>. </a:t>
            </a:r>
            <a:r>
              <a:rPr lang="lv-LV" sz="2400" b="1" dirty="0" smtClean="0">
                <a:latin typeface="+mn-lt"/>
              </a:rPr>
              <a:t>Saki </a:t>
            </a:r>
            <a:r>
              <a:rPr lang="lv-LV" sz="2400" b="1" dirty="0">
                <a:latin typeface="+mn-lt"/>
              </a:rPr>
              <a:t>cilvēkiem, ko viņi dara nepareizi. </a:t>
            </a:r>
            <a:r>
              <a:rPr lang="lv-LV" sz="2400" dirty="0">
                <a:latin typeface="+mn-lt"/>
              </a:rPr>
              <a:t>Ja </a:t>
            </a:r>
            <a:r>
              <a:rPr lang="lv-LV" sz="2400" dirty="0" smtClean="0">
                <a:latin typeface="+mn-lt"/>
              </a:rPr>
              <a:t>darbiniekiem</a:t>
            </a:r>
          </a:p>
          <a:p>
            <a:r>
              <a:rPr lang="lv-LV" sz="2400" dirty="0">
                <a:latin typeface="+mn-lt"/>
              </a:rPr>
              <a:t>	</a:t>
            </a:r>
            <a:r>
              <a:rPr lang="lv-LV" sz="2400" dirty="0" smtClean="0">
                <a:latin typeface="+mn-lt"/>
              </a:rPr>
              <a:t> </a:t>
            </a:r>
            <a:r>
              <a:rPr lang="lv-LV" sz="2400" dirty="0">
                <a:latin typeface="+mn-lt"/>
              </a:rPr>
              <a:t>neskaidro, kāpēc viņus neatalgo, darbinieki var būt </a:t>
            </a:r>
            <a:r>
              <a:rPr lang="lv-LV" sz="2400" dirty="0" smtClean="0">
                <a:latin typeface="+mn-lt"/>
              </a:rPr>
              <a:t>	samulsināti </a:t>
            </a:r>
            <a:r>
              <a:rPr lang="lv-LV" sz="2400" dirty="0">
                <a:latin typeface="+mn-lt"/>
              </a:rPr>
              <a:t>par to, kādu uzvedību </a:t>
            </a:r>
            <a:r>
              <a:rPr lang="lv-LV" sz="2400" dirty="0" smtClean="0">
                <a:latin typeface="+mn-lt"/>
              </a:rPr>
              <a:t>vadība uzskata </a:t>
            </a:r>
            <a:r>
              <a:rPr lang="lv-LV" sz="2400" dirty="0">
                <a:latin typeface="+mn-lt"/>
              </a:rPr>
              <a:t>par </a:t>
            </a:r>
            <a:r>
              <a:rPr lang="lv-LV" sz="2400" dirty="0" smtClean="0">
                <a:latin typeface="+mn-lt"/>
              </a:rPr>
              <a:t>	nepieļaujamu</a:t>
            </a:r>
            <a:r>
              <a:rPr lang="lv-LV" sz="2400" dirty="0">
                <a:latin typeface="+mn-lt"/>
              </a:rPr>
              <a:t>. Darbinieki var arī just, ka ar viņiem manipulē</a:t>
            </a:r>
            <a:r>
              <a:rPr lang="lv-LV" sz="2400" dirty="0" smtClean="0">
                <a:latin typeface="+mn-lt"/>
              </a:rPr>
              <a:t>.</a:t>
            </a:r>
          </a:p>
          <a:p>
            <a:endParaRPr lang="lv-LV" sz="2400" dirty="0">
              <a:latin typeface="+mn-lt"/>
            </a:endParaRPr>
          </a:p>
          <a:p>
            <a:pPr marL="342900" indent="-342900">
              <a:buAutoNum type="arabicPeriod" startAt="5"/>
            </a:pPr>
            <a:r>
              <a:rPr lang="lv-LV" sz="2400" b="1" dirty="0" smtClean="0">
                <a:latin typeface="+mn-lt"/>
              </a:rPr>
              <a:t>Nesodi </a:t>
            </a:r>
            <a:r>
              <a:rPr lang="lv-LV" sz="2400" b="1" dirty="0">
                <a:latin typeface="+mn-lt"/>
              </a:rPr>
              <a:t>citu priekšā. </a:t>
            </a:r>
            <a:r>
              <a:rPr lang="lv-LV" sz="2400" dirty="0">
                <a:latin typeface="+mn-lt"/>
              </a:rPr>
              <a:t>Sodīšana var būt lietderīga, taču publiska sodīšana pazemo darbiniekus un var izraisīt visu darbinieku apvainošanos</a:t>
            </a:r>
            <a:r>
              <a:rPr lang="lv-LV" sz="2400" dirty="0" smtClean="0">
                <a:latin typeface="+mn-lt"/>
              </a:rPr>
              <a:t>.</a:t>
            </a:r>
          </a:p>
          <a:p>
            <a:pPr marL="342900" indent="-342900">
              <a:buAutoNum type="arabicPeriod" startAt="5"/>
            </a:pPr>
            <a:endParaRPr lang="lv-LV" sz="2400" dirty="0">
              <a:latin typeface="+mn-lt"/>
            </a:endParaRPr>
          </a:p>
          <a:p>
            <a:r>
              <a:rPr lang="lv-LV" sz="2400" dirty="0">
                <a:latin typeface="+mn-lt"/>
              </a:rPr>
              <a:t>6.    </a:t>
            </a:r>
            <a:r>
              <a:rPr lang="lv-LV" sz="2400" b="1" dirty="0">
                <a:latin typeface="+mn-lt"/>
              </a:rPr>
              <a:t>Esi godīgs</a:t>
            </a:r>
            <a:r>
              <a:rPr lang="lv-LV" sz="2400" dirty="0">
                <a:latin typeface="+mn-lt"/>
              </a:rPr>
              <a:t>. Uzvedības rezultātam jāatbilst uzvedībai.</a:t>
            </a:r>
          </a:p>
        </p:txBody>
      </p:sp>
      <p:sp>
        <p:nvSpPr>
          <p:cNvPr id="3" name="Rectangle 2"/>
          <p:cNvSpPr/>
          <p:nvPr/>
        </p:nvSpPr>
        <p:spPr>
          <a:xfrm>
            <a:off x="2498668" y="614345"/>
            <a:ext cx="409041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v-LV" sz="3200" b="1" dirty="0">
                <a:solidFill>
                  <a:schemeClr val="accent2"/>
                </a:solidFill>
                <a:latin typeface="+mj-lt"/>
              </a:rPr>
              <a:t>Uzvedības modifikācija</a:t>
            </a:r>
          </a:p>
        </p:txBody>
      </p:sp>
    </p:spTree>
    <p:extLst>
      <p:ext uri="{BB962C8B-B14F-4D97-AF65-F5344CB8AC3E}">
        <p14:creationId xmlns:p14="http://schemas.microsoft.com/office/powerpoint/2010/main" val="2310448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1600" y="548640"/>
            <a:ext cx="6220800" cy="868998"/>
          </a:xfrm>
        </p:spPr>
        <p:txBody>
          <a:bodyPr/>
          <a:lstStyle/>
          <a:p>
            <a:r>
              <a:rPr lang="lv-LV" sz="3200" b="1" dirty="0">
                <a:solidFill>
                  <a:schemeClr val="accent2"/>
                </a:solidFill>
              </a:rPr>
              <a:t>Taisnīguma teorija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4469" y="1830387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lv-LV" sz="2400" dirty="0"/>
              <a:t>Taisnīguma teorija balstās uz pieņēmuma, ka galvenais faktors darba motivācijā ir personiskais saņemtā atalgojuma taisnīguma novērtējums</a:t>
            </a:r>
            <a:r>
              <a:rPr lang="lv-LV" sz="2400" dirty="0" smtClean="0"/>
              <a:t>.</a:t>
            </a:r>
          </a:p>
          <a:p>
            <a:endParaRPr lang="lv-LV" sz="2400" dirty="0"/>
          </a:p>
          <a:p>
            <a:pPr marL="0" indent="0">
              <a:buNone/>
            </a:pPr>
            <a:r>
              <a:rPr lang="lv-LV" sz="2400" dirty="0" smtClean="0"/>
              <a:t>Taisnīgums </a:t>
            </a:r>
            <a:r>
              <a:rPr lang="lv-LV" sz="2400" dirty="0"/>
              <a:t>var būt definēts kā attiecība starp indivīda ieguldījumu darbā (piemēram, </a:t>
            </a:r>
            <a:r>
              <a:rPr lang="lv-LV" sz="2400" dirty="0" smtClean="0"/>
              <a:t>centība, prasme, IT, individuāls darbs) </a:t>
            </a:r>
            <a:r>
              <a:rPr lang="lv-LV" sz="2400" dirty="0"/>
              <a:t>un darba atalgojumu </a:t>
            </a:r>
            <a:endParaRPr lang="lv-LV" sz="2400" dirty="0" smtClean="0"/>
          </a:p>
          <a:p>
            <a:pPr marL="0" indent="0">
              <a:buNone/>
            </a:pPr>
            <a:endParaRPr lang="lv-LV" sz="2400" dirty="0"/>
          </a:p>
          <a:p>
            <a:pPr marL="0" indent="0">
              <a:buNone/>
            </a:pPr>
            <a:r>
              <a:rPr lang="lv-LV" sz="2400" dirty="0" smtClean="0"/>
              <a:t>Saskaņā </a:t>
            </a:r>
            <a:r>
              <a:rPr lang="lv-LV" sz="2400" dirty="0"/>
              <a:t>ar taisnīguma teoriju, cilvēki ir motivēti, kad viņi ir pieraduši būt apmierināti ar to, ko viņi iegūst attiecībā pret </a:t>
            </a:r>
            <a:r>
              <a:rPr lang="lv-LV" sz="2400" dirty="0" smtClean="0"/>
              <a:t>ieguldīto.</a:t>
            </a:r>
            <a:endParaRPr lang="lv-LV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6C45C2-5B32-4DCF-A758-BB53B393D4EB}" type="slidenum">
              <a:rPr lang="fr-FR" smtClean="0"/>
              <a:pPr>
                <a:defRPr/>
              </a:pPr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7939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1600" y="539930"/>
            <a:ext cx="6220800" cy="877707"/>
          </a:xfrm>
        </p:spPr>
        <p:txBody>
          <a:bodyPr/>
          <a:lstStyle/>
          <a:p>
            <a:r>
              <a:rPr lang="lv-LV" sz="3200" b="1" dirty="0">
                <a:solidFill>
                  <a:schemeClr val="accent2"/>
                </a:solidFill>
              </a:rPr>
              <a:t>Gaidu teorija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280" y="1730829"/>
            <a:ext cx="8229600" cy="4990646"/>
          </a:xfrm>
        </p:spPr>
        <p:txBody>
          <a:bodyPr/>
          <a:lstStyle/>
          <a:p>
            <a:pPr marL="0" indent="0">
              <a:buNone/>
            </a:pPr>
            <a:r>
              <a:rPr lang="lv-LV" sz="2400" dirty="0" smtClean="0"/>
              <a:t>Cilvēki </a:t>
            </a:r>
            <a:r>
              <a:rPr lang="lv-LV" sz="2400" dirty="0"/>
              <a:t>izvēlas to uzvedības variantu citu alternatīvu variantu starpā, kurš balstās uz viņu gaidām attiecībā uz ieguvumu no katras </a:t>
            </a:r>
            <a:r>
              <a:rPr lang="lv-LV" sz="2400" dirty="0" smtClean="0"/>
              <a:t>darbības.</a:t>
            </a:r>
          </a:p>
          <a:p>
            <a:pPr marL="0" indent="0">
              <a:buNone/>
            </a:pPr>
            <a:r>
              <a:rPr lang="lv-LV" sz="2400" b="1" dirty="0"/>
              <a:t>4 </a:t>
            </a:r>
            <a:r>
              <a:rPr lang="lv-LV" sz="2400" b="1" dirty="0" smtClean="0"/>
              <a:t>pieņēmumi par </a:t>
            </a:r>
            <a:r>
              <a:rPr lang="lv-LV" sz="2400" b="1" dirty="0"/>
              <a:t>uzvedību organizācijās, uz kuriem balstās gaidu teorija</a:t>
            </a:r>
            <a:r>
              <a:rPr lang="lv-LV" sz="2400" b="1" dirty="0" smtClean="0"/>
              <a:t>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lv-LV" sz="2400" dirty="0" smtClean="0"/>
              <a:t>Uzvedību </a:t>
            </a:r>
            <a:r>
              <a:rPr lang="lv-LV" sz="2400" dirty="0"/>
              <a:t>nosaka iekšējo un ārējo (indivīdos un vidē) faktoru kombinācija.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lv-LV" sz="2400" dirty="0" smtClean="0"/>
              <a:t>Indivīdi </a:t>
            </a:r>
            <a:r>
              <a:rPr lang="lv-LV" sz="2400" dirty="0"/>
              <a:t>apzināti lemj par savu uzvedību organizācijā.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lv-LV" sz="2400" dirty="0" smtClean="0"/>
              <a:t>Indivīdiem </a:t>
            </a:r>
            <a:r>
              <a:rPr lang="lv-LV" sz="2400" dirty="0"/>
              <a:t>ir dažādas vajadzības, prasības un </a:t>
            </a:r>
            <a:r>
              <a:rPr lang="lv-LV" sz="2400" dirty="0" smtClean="0"/>
              <a:t>mērķi.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lv-LV" sz="2400" dirty="0" smtClean="0"/>
              <a:t>Indivīdi </a:t>
            </a:r>
            <a:r>
              <a:rPr lang="lv-LV" sz="2400" dirty="0"/>
              <a:t>izvēlas no alternatīviem uzvedības variantiem, balstoties uz cerībām, ka dotā uzvedība izraisīs vēlamo rezultātu.</a:t>
            </a:r>
          </a:p>
          <a:p>
            <a:pPr marL="0" indent="0">
              <a:buNone/>
            </a:pPr>
            <a:endParaRPr lang="lv-LV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6C45C2-5B32-4DCF-A758-BB53B393D4EB}" type="slidenum">
              <a:rPr lang="fr-FR" smtClean="0"/>
              <a:pPr>
                <a:defRPr/>
              </a:pPr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9986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5360" y="496388"/>
            <a:ext cx="6347040" cy="921249"/>
          </a:xfrm>
        </p:spPr>
        <p:txBody>
          <a:bodyPr/>
          <a:lstStyle/>
          <a:p>
            <a:r>
              <a:rPr lang="lv-LV" sz="3200" b="1" dirty="0" smtClean="0">
                <a:solidFill>
                  <a:schemeClr val="accent2"/>
                </a:solidFill>
              </a:rPr>
              <a:t>Gaidu teorija paredz</a:t>
            </a:r>
            <a:endParaRPr lang="lv-LV" sz="3200" b="1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2549" y="1858645"/>
            <a:ext cx="8599714" cy="4999355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lv-LV" sz="2400" dirty="0" smtClean="0"/>
              <a:t>Noskaidrojiet</a:t>
            </a:r>
            <a:r>
              <a:rPr lang="lv-LV" sz="2400" dirty="0"/>
              <a:t>, kādu atalgojumu vēlas saņemt darbinieks, novērojot viņa darbību vai pajautājot viņam </a:t>
            </a:r>
            <a:r>
              <a:rPr lang="lv-LV" sz="2400" dirty="0" smtClean="0"/>
              <a:t>tieši;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lv-LV" sz="2400" dirty="0" smtClean="0"/>
              <a:t>Nosakiet </a:t>
            </a:r>
            <a:r>
              <a:rPr lang="lv-LV" sz="2400" dirty="0"/>
              <a:t>izpildes līmeni, kādu jūs vēlaties, lai darbinieks zinātu, kas viņam jādara, lai tiktu </a:t>
            </a:r>
            <a:r>
              <a:rPr lang="lv-LV" sz="2400" dirty="0" smtClean="0"/>
              <a:t>atalgots;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lv-LV" sz="2400" dirty="0"/>
              <a:t>N</a:t>
            </a:r>
            <a:r>
              <a:rPr lang="lv-LV" sz="2400" dirty="0" smtClean="0"/>
              <a:t>odrošiniet</a:t>
            </a:r>
            <a:r>
              <a:rPr lang="lv-LV" sz="2400" dirty="0"/>
              <a:t>, lai izpildes līmenis būtu sasniedzams, jo citādi motivācija būs </a:t>
            </a:r>
            <a:r>
              <a:rPr lang="lv-LV" sz="2400" dirty="0" smtClean="0"/>
              <a:t>zema;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lv-LV" sz="2400" dirty="0"/>
              <a:t>N</a:t>
            </a:r>
            <a:r>
              <a:rPr lang="lv-LV" sz="2400" dirty="0" smtClean="0"/>
              <a:t>odrošiniet</a:t>
            </a:r>
            <a:r>
              <a:rPr lang="lv-LV" sz="2400" dirty="0"/>
              <a:t>, lai atalgojums asociētos ar veiksmīgu </a:t>
            </a:r>
            <a:r>
              <a:rPr lang="lv-LV" sz="2400" dirty="0" smtClean="0"/>
              <a:t>izpildi;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lv-LV" sz="2400" b="1" dirty="0" smtClean="0"/>
              <a:t>Analizējiet </a:t>
            </a:r>
            <a:r>
              <a:rPr lang="lv-LV" sz="2400" b="1" dirty="0"/>
              <a:t>faktorus, kas darbojas pret atalgojuma efektivitāti, t.i. kāpēc noteiktais atalgojums ir nepietiekams, lai motivētu </a:t>
            </a:r>
            <a:r>
              <a:rPr lang="lv-LV" sz="2400" b="1" dirty="0" smtClean="0"/>
              <a:t>darbiniekus;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lv-LV" sz="2400" dirty="0" smtClean="0"/>
              <a:t>Pārliecinieties</a:t>
            </a:r>
            <a:r>
              <a:rPr lang="lv-LV" sz="2400" dirty="0"/>
              <a:t>, vai atalgojums ir adekvāts izpildei.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6C45C2-5B32-4DCF-A758-BB53B393D4EB}" type="slidenum">
              <a:rPr lang="fr-FR" smtClean="0"/>
              <a:pPr>
                <a:defRPr/>
              </a:pPr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6357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1600" y="618308"/>
            <a:ext cx="6220800" cy="799329"/>
          </a:xfrm>
        </p:spPr>
        <p:txBody>
          <a:bodyPr/>
          <a:lstStyle/>
          <a:p>
            <a:r>
              <a:rPr lang="lv-LV" sz="3200" b="1" dirty="0">
                <a:solidFill>
                  <a:schemeClr val="accent2"/>
                </a:solidFill>
              </a:rPr>
              <a:t>Mērķu izvirzīšanas teorija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280" y="1704702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lv-LV" sz="2400" b="1" dirty="0" smtClean="0"/>
              <a:t>Mērķa </a:t>
            </a:r>
            <a:r>
              <a:rPr lang="lv-LV" sz="2400" b="1" dirty="0"/>
              <a:t>izvirzīšanas procesu kā 4 fāzes cilvēku </a:t>
            </a:r>
            <a:r>
              <a:rPr lang="lv-LV" sz="2400" b="1" dirty="0" smtClean="0"/>
              <a:t>spriešanā:</a:t>
            </a:r>
            <a:endParaRPr lang="lv-LV" sz="2400" b="1" dirty="0"/>
          </a:p>
          <a:p>
            <a:pPr marL="457200" indent="-457200">
              <a:buAutoNum type="arabicPeriod"/>
            </a:pPr>
            <a:r>
              <a:rPr lang="lv-LV" sz="2400" dirty="0" smtClean="0"/>
              <a:t>Sasniedzamā </a:t>
            </a:r>
            <a:r>
              <a:rPr lang="lv-LV" sz="2400" dirty="0"/>
              <a:t>standarta noteikšana</a:t>
            </a:r>
            <a:r>
              <a:rPr lang="lv-LV" sz="2400" dirty="0" smtClean="0"/>
              <a:t>.</a:t>
            </a:r>
          </a:p>
          <a:p>
            <a:pPr marL="457200" indent="-457200">
              <a:buAutoNum type="arabicPeriod"/>
            </a:pPr>
            <a:endParaRPr lang="lv-LV" sz="2400" dirty="0"/>
          </a:p>
          <a:p>
            <a:pPr marL="457200" indent="-457200">
              <a:buAutoNum type="arabicPeriod" startAt="2"/>
            </a:pPr>
            <a:r>
              <a:rPr lang="lv-LV" sz="2400" dirty="0" smtClean="0"/>
              <a:t>Novērtējums</a:t>
            </a:r>
            <a:r>
              <a:rPr lang="lv-LV" sz="2400" dirty="0"/>
              <a:t>, vai standarts var tikt sasniegts</a:t>
            </a:r>
            <a:r>
              <a:rPr lang="lv-LV" sz="2400" dirty="0" smtClean="0"/>
              <a:t>.</a:t>
            </a:r>
          </a:p>
          <a:p>
            <a:pPr marL="457200" indent="-457200">
              <a:buAutoNum type="arabicPeriod" startAt="2"/>
            </a:pPr>
            <a:endParaRPr lang="lv-LV" sz="2400" dirty="0"/>
          </a:p>
          <a:p>
            <a:pPr marL="457200" indent="-457200">
              <a:buAutoNum type="arabicPeriod" startAt="3"/>
            </a:pPr>
            <a:r>
              <a:rPr lang="lv-LV" sz="2400" dirty="0" smtClean="0"/>
              <a:t>Novērtējums</a:t>
            </a:r>
            <a:r>
              <a:rPr lang="lv-LV" sz="2400" dirty="0"/>
              <a:t>, vai standarts nav pretrunā ar personiskiem mērķiem</a:t>
            </a:r>
            <a:r>
              <a:rPr lang="lv-LV" sz="2400" dirty="0" smtClean="0"/>
              <a:t>.</a:t>
            </a:r>
          </a:p>
          <a:p>
            <a:pPr marL="457200" indent="-457200">
              <a:buAutoNum type="arabicPeriod" startAt="3"/>
            </a:pPr>
            <a:endParaRPr lang="lv-LV" sz="2400" dirty="0"/>
          </a:p>
          <a:p>
            <a:pPr marL="0" indent="0">
              <a:buNone/>
            </a:pPr>
            <a:r>
              <a:rPr lang="lv-LV" sz="2400" dirty="0"/>
              <a:t>4.    Standarts ir pieņemts, tādējādi ir noteikts mērķis, un tādējādi uzvedība tiek virzīta uz mērķa sasniegšanu.</a:t>
            </a:r>
          </a:p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6C45C2-5B32-4DCF-A758-BB53B393D4EB}" type="slidenum">
              <a:rPr lang="fr-FR" smtClean="0"/>
              <a:pPr>
                <a:defRPr/>
              </a:pPr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9446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lv-LV" sz="4000" b="1" dirty="0" smtClean="0">
                <a:solidFill>
                  <a:schemeClr val="accent2">
                    <a:lumMod val="75000"/>
                  </a:schemeClr>
                </a:solidFill>
              </a:rPr>
              <a:t>PEDAGOGU MOTIVĀCIJAS</a:t>
            </a:r>
          </a:p>
          <a:p>
            <a:pPr algn="ctr"/>
            <a:r>
              <a:rPr lang="lv-LV" sz="4000" b="1" dirty="0" smtClean="0">
                <a:solidFill>
                  <a:schemeClr val="accent2">
                    <a:lumMod val="75000"/>
                  </a:schemeClr>
                </a:solidFill>
              </a:rPr>
              <a:t>UZLABOŠANA</a:t>
            </a:r>
            <a:endParaRPr lang="lv-LV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629D57-AEB7-4296-ABD0-C5CB0189DB2E}" type="slidenum">
              <a:rPr lang="fr-FR" smtClean="0"/>
              <a:pPr>
                <a:defRPr/>
              </a:pPr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8324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8869" y="426719"/>
            <a:ext cx="563444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3200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L.Portera un </a:t>
            </a:r>
            <a:r>
              <a:rPr lang="lv-LV" sz="3200" b="1" dirty="0" err="1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E.Loulera</a:t>
            </a:r>
            <a:r>
              <a:rPr lang="lv-LV" sz="3200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 motivēšanas teorijas modelis</a:t>
            </a:r>
            <a:endParaRPr lang="lv-LV" sz="3200" b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36469" y="3601666"/>
            <a:ext cx="1445623" cy="83099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v-LV" sz="2400" b="1" dirty="0" smtClean="0">
                <a:solidFill>
                  <a:schemeClr val="tx1"/>
                </a:solidFill>
              </a:rPr>
              <a:t>Pūles</a:t>
            </a:r>
          </a:p>
          <a:p>
            <a:pPr algn="ctr"/>
            <a:r>
              <a:rPr lang="lv-LV" sz="2400" b="1" dirty="0" smtClean="0">
                <a:solidFill>
                  <a:schemeClr val="tx1"/>
                </a:solidFill>
              </a:rPr>
              <a:t>(centieni)</a:t>
            </a:r>
            <a:endParaRPr lang="lv-LV" sz="2400" b="1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86714" y="3601666"/>
            <a:ext cx="1480457" cy="83099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lv-LV" sz="2400" b="1" dirty="0" smtClean="0"/>
              <a:t>Darba </a:t>
            </a:r>
          </a:p>
          <a:p>
            <a:pPr algn="ctr"/>
            <a:r>
              <a:rPr lang="lv-LV" sz="2400" b="1" dirty="0" smtClean="0"/>
              <a:t>rezultāts</a:t>
            </a:r>
            <a:endParaRPr lang="lv-LV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671794" y="3601664"/>
            <a:ext cx="1765997" cy="83099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lv-LV" sz="2400" b="1" dirty="0" smtClean="0"/>
              <a:t>Iekšējs atalgojums</a:t>
            </a:r>
            <a:endParaRPr lang="lv-LV" sz="2400" b="1" dirty="0"/>
          </a:p>
        </p:txBody>
      </p:sp>
      <p:sp>
        <p:nvSpPr>
          <p:cNvPr id="7" name="TextBox 6"/>
          <p:cNvSpPr txBox="1"/>
          <p:nvPr/>
        </p:nvSpPr>
        <p:spPr>
          <a:xfrm rot="16200000">
            <a:off x="7141033" y="3465842"/>
            <a:ext cx="2830285" cy="89255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v-LV" sz="2800" b="1" dirty="0" smtClean="0">
                <a:solidFill>
                  <a:schemeClr val="accent2"/>
                </a:solidFill>
                <a:latin typeface="+mn-lt"/>
              </a:rPr>
              <a:t>Apmierinājums</a:t>
            </a:r>
          </a:p>
          <a:p>
            <a:endParaRPr lang="lv-LV" sz="2400" dirty="0"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6720" y="2211977"/>
            <a:ext cx="1733006" cy="83099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lv-LV" sz="2400" b="1" dirty="0" smtClean="0"/>
              <a:t>Atalgojuma vērtība</a:t>
            </a:r>
            <a:endParaRPr lang="lv-LV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26721" y="5042263"/>
            <a:ext cx="1709096" cy="156966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lv-LV" sz="2400" b="1" dirty="0" smtClean="0"/>
              <a:t>Pūļu un atalgojuma</a:t>
            </a:r>
          </a:p>
          <a:p>
            <a:pPr algn="ctr"/>
            <a:r>
              <a:rPr lang="lv-LV" sz="2400" b="1" dirty="0"/>
              <a:t>s</a:t>
            </a:r>
            <a:r>
              <a:rPr lang="lv-LV" sz="2400" b="1" dirty="0" smtClean="0"/>
              <a:t>aistības vērtējums</a:t>
            </a:r>
            <a:endParaRPr lang="lv-LV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673532" y="2211976"/>
            <a:ext cx="1306285" cy="83099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lv-LV" sz="2400" b="1" dirty="0" smtClean="0"/>
              <a:t>Prasmes</a:t>
            </a:r>
          </a:p>
          <a:p>
            <a:pPr algn="ctr"/>
            <a:r>
              <a:rPr lang="lv-LV" sz="2400" b="1" dirty="0" smtClean="0"/>
              <a:t>spējas</a:t>
            </a:r>
            <a:endParaRPr lang="lv-LV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582092" y="5411594"/>
            <a:ext cx="2521131" cy="120032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lv-LV" sz="2400" b="1" dirty="0" smtClean="0">
                <a:latin typeface="+mn-lt"/>
              </a:rPr>
              <a:t>Darbinieka lomas apzināšanās darba procesā</a:t>
            </a:r>
            <a:endParaRPr lang="lv-LV" sz="2400" b="1" dirty="0"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643827" y="1712146"/>
            <a:ext cx="1793965" cy="156966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lv-LV" sz="2400" b="1" dirty="0" smtClean="0"/>
              <a:t>Atalgojuma</a:t>
            </a:r>
          </a:p>
          <a:p>
            <a:pPr algn="ctr"/>
            <a:r>
              <a:rPr lang="lv-LV" sz="2400" b="1" dirty="0"/>
              <a:t>u</a:t>
            </a:r>
            <a:r>
              <a:rPr lang="lv-LV" sz="2400" b="1" dirty="0" smtClean="0"/>
              <a:t>zturēšana</a:t>
            </a:r>
          </a:p>
          <a:p>
            <a:pPr algn="ctr"/>
            <a:r>
              <a:rPr lang="lv-LV" sz="2400" b="1" dirty="0" smtClean="0"/>
              <a:t>(taisnīgs vai netaisnīgs)</a:t>
            </a:r>
            <a:endParaRPr lang="lv-LV" sz="2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5671794" y="5411594"/>
            <a:ext cx="1793965" cy="83099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lv-LV" sz="2400" b="1" dirty="0" smtClean="0"/>
              <a:t>Ārējs atalgojums</a:t>
            </a:r>
            <a:endParaRPr lang="lv-LV" sz="2400" b="1" dirty="0"/>
          </a:p>
        </p:txBody>
      </p:sp>
      <p:cxnSp>
        <p:nvCxnSpPr>
          <p:cNvPr id="15" name="Elbow Connector 14"/>
          <p:cNvCxnSpPr>
            <a:stCxn id="8" idx="3"/>
          </p:cNvCxnSpPr>
          <p:nvPr/>
        </p:nvCxnSpPr>
        <p:spPr>
          <a:xfrm>
            <a:off x="2159726" y="2627476"/>
            <a:ext cx="191589" cy="974188"/>
          </a:xfrm>
          <a:prstGeom prst="bentConnector2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Elbow Connector 16"/>
          <p:cNvCxnSpPr>
            <a:stCxn id="7" idx="1"/>
            <a:endCxn id="3" idx="1"/>
          </p:cNvCxnSpPr>
          <p:nvPr/>
        </p:nvCxnSpPr>
        <p:spPr>
          <a:xfrm rot="5400000" flipH="1">
            <a:off x="4191275" y="962360"/>
            <a:ext cx="1310096" cy="7419707"/>
          </a:xfrm>
          <a:prstGeom prst="bentConnector4">
            <a:avLst>
              <a:gd name="adj1" fmla="val -112022"/>
              <a:gd name="adj2" fmla="val 112119"/>
            </a:avLst>
          </a:prstGeom>
          <a:ln>
            <a:solidFill>
              <a:schemeClr val="accent4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Elbow Connector 20"/>
          <p:cNvCxnSpPr>
            <a:stCxn id="9" idx="3"/>
          </p:cNvCxnSpPr>
          <p:nvPr/>
        </p:nvCxnSpPr>
        <p:spPr>
          <a:xfrm flipV="1">
            <a:off x="2135817" y="4432661"/>
            <a:ext cx="215498" cy="1394432"/>
          </a:xfrm>
          <a:prstGeom prst="bentConnector2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2995455" y="3024127"/>
            <a:ext cx="0" cy="57753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2995455" y="4946469"/>
            <a:ext cx="0" cy="46512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2995455" y="3601664"/>
            <a:ext cx="0" cy="134480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3" idx="3"/>
            <a:endCxn id="5" idx="1"/>
          </p:cNvCxnSpPr>
          <p:nvPr/>
        </p:nvCxnSpPr>
        <p:spPr>
          <a:xfrm>
            <a:off x="2582092" y="4017165"/>
            <a:ext cx="804622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5" idx="3"/>
          </p:cNvCxnSpPr>
          <p:nvPr/>
        </p:nvCxnSpPr>
        <p:spPr>
          <a:xfrm>
            <a:off x="4867171" y="4017165"/>
            <a:ext cx="53214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Elbow Connector 32"/>
          <p:cNvCxnSpPr>
            <a:stCxn id="12" idx="1"/>
            <a:endCxn id="13" idx="1"/>
          </p:cNvCxnSpPr>
          <p:nvPr/>
        </p:nvCxnSpPr>
        <p:spPr>
          <a:xfrm rot="10800000" flipH="1" flipV="1">
            <a:off x="5643826" y="2496975"/>
            <a:ext cx="27967" cy="3330117"/>
          </a:xfrm>
          <a:prstGeom prst="bentConnector3">
            <a:avLst>
              <a:gd name="adj1" fmla="val -817392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Elbow Connector 34"/>
          <p:cNvCxnSpPr>
            <a:stCxn id="12" idx="3"/>
            <a:endCxn id="13" idx="3"/>
          </p:cNvCxnSpPr>
          <p:nvPr/>
        </p:nvCxnSpPr>
        <p:spPr>
          <a:xfrm>
            <a:off x="7437792" y="2496976"/>
            <a:ext cx="27967" cy="3330117"/>
          </a:xfrm>
          <a:prstGeom prst="bentConnector3">
            <a:avLst>
              <a:gd name="adj1" fmla="val 917392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5657809" y="3281806"/>
            <a:ext cx="13985" cy="21297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7437791" y="3281806"/>
            <a:ext cx="6992" cy="21297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7685400" y="4017162"/>
            <a:ext cx="452466" cy="3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2764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-73026" y="499518"/>
            <a:ext cx="9217026" cy="606426"/>
          </a:xfrm>
        </p:spPr>
        <p:txBody>
          <a:bodyPr/>
          <a:lstStyle/>
          <a:p>
            <a:pPr eaLnBrk="1" hangingPunct="1"/>
            <a:r>
              <a:rPr lang="lv-LV" altLang="lv-LV" sz="3200" b="1" dirty="0" smtClean="0">
                <a:solidFill>
                  <a:schemeClr val="accent2"/>
                </a:solidFill>
              </a:rPr>
              <a:t>Motivēšana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8343" y="1854925"/>
            <a:ext cx="8338457" cy="4754881"/>
          </a:xfrm>
        </p:spPr>
        <p:txBody>
          <a:bodyPr/>
          <a:lstStyle/>
          <a:p>
            <a:pPr marL="92075" indent="-92075" eaLnBrk="1" hangingPunct="1">
              <a:lnSpc>
                <a:spcPct val="70000"/>
              </a:lnSpc>
              <a:buFontTx/>
              <a:buNone/>
            </a:pPr>
            <a:r>
              <a:rPr lang="lv-LV" altLang="lv-LV" sz="2800" b="1" dirty="0" smtClean="0"/>
              <a:t>Cilvēkam paaugstinās motivācija</a:t>
            </a:r>
            <a:r>
              <a:rPr lang="lv-LV" altLang="lv-LV" sz="2800" dirty="0" smtClean="0"/>
              <a:t>:</a:t>
            </a:r>
          </a:p>
          <a:p>
            <a:pPr marL="92075" indent="-92075" eaLnBrk="1" hangingPunct="1">
              <a:lnSpc>
                <a:spcPct val="70000"/>
              </a:lnSpc>
              <a:buFontTx/>
              <a:buNone/>
            </a:pPr>
            <a:endParaRPr lang="lv-LV" altLang="lv-LV" sz="2400" dirty="0" smtClean="0"/>
          </a:p>
          <a:p>
            <a:pPr marL="614363" lvl="1" indent="-342900" eaLnBrk="1" hangingPunct="1">
              <a:lnSpc>
                <a:spcPct val="70000"/>
              </a:lnSpc>
              <a:buFont typeface="Wingdings" panose="05000000000000000000" pitchFamily="2" charset="2"/>
              <a:buChar char="§"/>
            </a:pPr>
            <a:r>
              <a:rPr lang="lv-LV" altLang="lv-LV" sz="2400" dirty="0" smtClean="0"/>
              <a:t>ja ievēro viņa individualitāti,</a:t>
            </a:r>
          </a:p>
          <a:p>
            <a:pPr marL="614363" lvl="1" indent="-342900" eaLnBrk="1" hangingPunct="1">
              <a:lnSpc>
                <a:spcPct val="70000"/>
              </a:lnSpc>
              <a:buFont typeface="Wingdings" panose="05000000000000000000" pitchFamily="2" charset="2"/>
              <a:buChar char="§"/>
            </a:pPr>
            <a:r>
              <a:rPr lang="lv-LV" altLang="lv-LV" sz="2400" dirty="0" smtClean="0"/>
              <a:t>ja saprotams darba process,</a:t>
            </a:r>
          </a:p>
          <a:p>
            <a:pPr marL="614363" lvl="1" indent="-342900" eaLnBrk="1" hangingPunct="1">
              <a:lnSpc>
                <a:spcPct val="70000"/>
              </a:lnSpc>
              <a:buFont typeface="Wingdings" panose="05000000000000000000" pitchFamily="2" charset="2"/>
              <a:buChar char="§"/>
            </a:pPr>
            <a:r>
              <a:rPr lang="lv-LV" altLang="lv-LV" sz="2400" dirty="0" smtClean="0"/>
              <a:t>ja darbs atbilst ne tikai viņa profesionālajai kvalifikācijai, bet arī </a:t>
            </a:r>
            <a:r>
              <a:rPr lang="lv-LV" altLang="lv-LV" sz="2400" b="1" dirty="0" smtClean="0"/>
              <a:t>vajadzībām,</a:t>
            </a:r>
            <a:endParaRPr lang="lv-LV" altLang="lv-LV" sz="2400" dirty="0" smtClean="0"/>
          </a:p>
          <a:p>
            <a:pPr marL="614363" lvl="1" indent="-342900" eaLnBrk="1" hangingPunct="1">
              <a:lnSpc>
                <a:spcPct val="70000"/>
              </a:lnSpc>
              <a:buFont typeface="Wingdings" panose="05000000000000000000" pitchFamily="2" charset="2"/>
              <a:buChar char="§"/>
            </a:pPr>
            <a:r>
              <a:rPr lang="lv-LV" altLang="lv-LV" sz="2400" dirty="0" smtClean="0"/>
              <a:t>ja cilvēks izglītojoties gūst gandarījumu,</a:t>
            </a:r>
          </a:p>
          <a:p>
            <a:pPr marL="614363" lvl="1" indent="-342900" eaLnBrk="1" hangingPunct="1">
              <a:lnSpc>
                <a:spcPct val="70000"/>
              </a:lnSpc>
              <a:buFont typeface="Wingdings" panose="05000000000000000000" pitchFamily="2" charset="2"/>
              <a:buChar char="§"/>
            </a:pPr>
            <a:r>
              <a:rPr lang="lv-LV" altLang="lv-LV" sz="2400" dirty="0" smtClean="0"/>
              <a:t>ja uzņēmuma kultūra atbilst personāla vērtībām, </a:t>
            </a:r>
          </a:p>
          <a:p>
            <a:pPr marL="614363" lvl="1" indent="-342900" eaLnBrk="1" hangingPunct="1">
              <a:lnSpc>
                <a:spcPct val="70000"/>
              </a:lnSpc>
              <a:buFont typeface="Wingdings" panose="05000000000000000000" pitchFamily="2" charset="2"/>
              <a:buChar char="§"/>
            </a:pPr>
            <a:r>
              <a:rPr lang="lv-LV" altLang="lv-LV" sz="2400" dirty="0" smtClean="0"/>
              <a:t>ja cilvēks saņem informāciju un viņš var </a:t>
            </a:r>
            <a:r>
              <a:rPr lang="lv-LV" altLang="lv-LV" sz="2400" b="1" dirty="0" smtClean="0"/>
              <a:t>piedalīties skolas pārvaldē,</a:t>
            </a:r>
            <a:endParaRPr lang="lv-LV" altLang="lv-LV" sz="2400" dirty="0" smtClean="0"/>
          </a:p>
          <a:p>
            <a:pPr marL="614363" lvl="1" indent="-342900" eaLnBrk="1" hangingPunct="1">
              <a:lnSpc>
                <a:spcPct val="70000"/>
              </a:lnSpc>
              <a:buFont typeface="Wingdings" panose="05000000000000000000" pitchFamily="2" charset="2"/>
              <a:buChar char="§"/>
            </a:pPr>
            <a:r>
              <a:rPr lang="lv-LV" altLang="lv-LV" sz="2400" dirty="0" smtClean="0"/>
              <a:t>ja atalgojums par paveikto darbu atbilst iecerētajam.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6C45C2-5B32-4DCF-A758-BB53B393D4EB}" type="slidenum">
              <a:rPr lang="fr-FR" smtClean="0"/>
              <a:pPr>
                <a:defRPr/>
              </a:pPr>
              <a:t>21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-69669" y="461554"/>
            <a:ext cx="8756469" cy="1056096"/>
          </a:xfrm>
        </p:spPr>
        <p:txBody>
          <a:bodyPr/>
          <a:lstStyle/>
          <a:p>
            <a:pPr eaLnBrk="1" hangingPunct="1"/>
            <a:r>
              <a:rPr lang="lv-LV" altLang="lv-LV" sz="3200" b="1" dirty="0" smtClean="0">
                <a:solidFill>
                  <a:schemeClr val="accent2"/>
                </a:solidFill>
              </a:rPr>
              <a:t>Pedagoga un pašvaldības vajadzības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3028" y="1809206"/>
            <a:ext cx="8229600" cy="4924425"/>
          </a:xfrm>
        </p:spPr>
        <p:txBody>
          <a:bodyPr/>
          <a:lstStyle/>
          <a:p>
            <a:pPr marL="268288" indent="-268288" algn="just" eaLnBrk="1" hangingPunct="1">
              <a:lnSpc>
                <a:spcPct val="90000"/>
              </a:lnSpc>
              <a:spcBef>
                <a:spcPct val="40000"/>
              </a:spcBef>
              <a:buFontTx/>
              <a:buNone/>
            </a:pPr>
            <a:r>
              <a:rPr lang="lv-LV" altLang="lv-LV" sz="2400" dirty="0" smtClean="0"/>
              <a:t>Pašvaldībai jāapzina pedagogu ieceres un vajadzības, jāsalīdzina tās ar reālām iespējām un jācenšas nodrošināt šo vajadzību un ieceres īstenošanu.</a:t>
            </a:r>
          </a:p>
          <a:p>
            <a:pPr marL="268288" indent="-268288" eaLnBrk="1" hangingPunct="1">
              <a:lnSpc>
                <a:spcPct val="90000"/>
              </a:lnSpc>
              <a:spcBef>
                <a:spcPct val="40000"/>
              </a:spcBef>
            </a:pPr>
            <a:endParaRPr lang="lv-LV" altLang="lv-LV" sz="2400" dirty="0" smtClean="0"/>
          </a:p>
          <a:p>
            <a:pPr marL="268288" indent="-268288" eaLnBrk="1" hangingPunct="1">
              <a:lnSpc>
                <a:spcPct val="90000"/>
              </a:lnSpc>
              <a:spcBef>
                <a:spcPct val="40000"/>
              </a:spcBef>
            </a:pPr>
            <a:r>
              <a:rPr lang="lv-LV" altLang="lv-LV" sz="2400" b="1" dirty="0" smtClean="0"/>
              <a:t>Jo ciešākas ir pedagoga un pašvaldības vajadzības un mērķi, jo sekmīgāka to sasniegšana</a:t>
            </a:r>
            <a:r>
              <a:rPr lang="lv-LV" altLang="lv-LV" sz="2400" dirty="0" smtClean="0"/>
              <a:t>. </a:t>
            </a:r>
          </a:p>
          <a:p>
            <a:pPr marL="268288" indent="-268288" eaLnBrk="1" hangingPunct="1">
              <a:lnSpc>
                <a:spcPct val="90000"/>
              </a:lnSpc>
              <a:spcBef>
                <a:spcPct val="40000"/>
              </a:spcBef>
            </a:pPr>
            <a:endParaRPr lang="lv-LV" altLang="lv-LV" sz="2400" dirty="0" smtClean="0"/>
          </a:p>
          <a:p>
            <a:pPr marL="268288" indent="-268288" eaLnBrk="1" hangingPunct="1">
              <a:lnSpc>
                <a:spcPct val="90000"/>
              </a:lnSpc>
              <a:spcBef>
                <a:spcPct val="40000"/>
              </a:spcBef>
            </a:pPr>
            <a:r>
              <a:rPr lang="lv-LV" altLang="lv-LV" sz="2400" dirty="0" smtClean="0"/>
              <a:t>Analizējot abas vajadzības, var veidot kopīgās intereses vai arī novērst to atšķirības.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6C45C2-5B32-4DCF-A758-BB53B393D4EB}" type="slidenum">
              <a:rPr lang="fr-FR" smtClean="0"/>
              <a:pPr>
                <a:defRPr/>
              </a:pPr>
              <a:t>22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0752" y="670560"/>
            <a:ext cx="6455980" cy="864059"/>
          </a:xfrm>
        </p:spPr>
        <p:txBody>
          <a:bodyPr/>
          <a:lstStyle/>
          <a:p>
            <a:pPr lvl="0"/>
            <a:r>
              <a:rPr lang="lv-LV" sz="2400" b="1" dirty="0" smtClean="0">
                <a:solidFill>
                  <a:schemeClr val="accent2"/>
                </a:solidFill>
                <a:latin typeface="Verdana" pitchFamily="34" charset="0"/>
              </a:rPr>
              <a:t>Pedagogu </a:t>
            </a:r>
            <a:r>
              <a:rPr lang="lv-LV" sz="2400" b="1" dirty="0">
                <a:solidFill>
                  <a:schemeClr val="accent2"/>
                </a:solidFill>
                <a:latin typeface="Verdana" pitchFamily="34" charset="0"/>
              </a:rPr>
              <a:t>Motivācijas </a:t>
            </a:r>
            <a:r>
              <a:rPr lang="lv-LV" sz="2400" b="1" dirty="0" smtClean="0">
                <a:solidFill>
                  <a:schemeClr val="accent2"/>
                </a:solidFill>
                <a:latin typeface="Verdana" pitchFamily="34" charset="0"/>
              </a:rPr>
              <a:t>būtība </a:t>
            </a:r>
            <a:r>
              <a:rPr lang="lv-LV" sz="2400" b="1" dirty="0">
                <a:solidFill>
                  <a:schemeClr val="accent2">
                    <a:lumMod val="75000"/>
                  </a:schemeClr>
                </a:solidFill>
                <a:latin typeface="Verdana" pitchFamily="34" charset="0"/>
              </a:rPr>
              <a:t/>
            </a:r>
            <a:br>
              <a:rPr lang="lv-LV" sz="2400" b="1" dirty="0">
                <a:solidFill>
                  <a:schemeClr val="accent2">
                    <a:lumMod val="75000"/>
                  </a:schemeClr>
                </a:solidFill>
                <a:latin typeface="Verdana" pitchFamily="34" charset="0"/>
              </a:rPr>
            </a:br>
            <a:r>
              <a:rPr lang="lv-LV" sz="2000" b="1" dirty="0">
                <a:solidFill>
                  <a:schemeClr val="accent2">
                    <a:lumMod val="75000"/>
                  </a:schemeClr>
                </a:solidFill>
                <a:latin typeface="Verdana" pitchFamily="34" charset="0"/>
              </a:rPr>
              <a:t/>
            </a:r>
            <a:br>
              <a:rPr lang="lv-LV" sz="2000" b="1" dirty="0">
                <a:solidFill>
                  <a:schemeClr val="accent2">
                    <a:lumMod val="75000"/>
                  </a:schemeClr>
                </a:solidFill>
                <a:latin typeface="Verdana" pitchFamily="34" charset="0"/>
              </a:rPr>
            </a:br>
            <a:r>
              <a:rPr lang="lv-LV" sz="2400" b="1" dirty="0">
                <a:solidFill>
                  <a:schemeClr val="accent2">
                    <a:lumMod val="75000"/>
                  </a:schemeClr>
                </a:solidFill>
              </a:rPr>
              <a:t>	</a:t>
            </a:r>
            <a:r>
              <a:rPr lang="lv-LV" sz="2400" b="1" dirty="0" smtClean="0">
                <a:solidFill>
                  <a:schemeClr val="accent2">
                    <a:lumMod val="75000"/>
                  </a:schemeClr>
                </a:solidFill>
              </a:rPr>
              <a:t>			</a:t>
            </a:r>
            <a:r>
              <a:rPr lang="en-GB" sz="2400" b="1" u="sng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en-GB" sz="2400" b="1" u="sng" dirty="0">
                <a:solidFill>
                  <a:schemeClr val="accent2">
                    <a:lumMod val="75000"/>
                  </a:schemeClr>
                </a:solidFill>
              </a:rPr>
            </a:br>
            <a:endParaRPr lang="en-GB" sz="2400" u="sng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711" y="1962198"/>
            <a:ext cx="8229600" cy="4525963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lv-LV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Ilgtermiņa ieguldījumi </a:t>
            </a:r>
            <a:r>
              <a:rPr lang="lv-LV" sz="2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cilvēkkapitālā</a:t>
            </a:r>
            <a:r>
              <a:rPr lang="lv-LV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lv-LV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Paradigmas maiņa izglītībā;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lv-LV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Iniciatīva – pašvaldība un skola;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lv-LV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Gatavība uzņemties atbildību (arī finansiālo);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lv-LV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Viedokļa un attieksmes formulēšana;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lv-LV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Normatīvo šķēršļu novēršana;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lv-LV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Nestandarta risinājumi;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lv-LV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Izpratne par sasniedzamajiem mērķiem un rezultātiem.</a:t>
            </a:r>
            <a:endParaRPr lang="en-GB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6C45C2-5B32-4DCF-A758-BB53B393D4EB}" type="slidenum">
              <a:rPr lang="fr-FR" smtClean="0"/>
              <a:pPr>
                <a:defRPr/>
              </a:pPr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0598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7943" y="627016"/>
            <a:ext cx="6364457" cy="790621"/>
          </a:xfrm>
        </p:spPr>
        <p:txBody>
          <a:bodyPr/>
          <a:lstStyle/>
          <a:p>
            <a:r>
              <a:rPr lang="lv-LV" sz="3200" b="1" dirty="0">
                <a:solidFill>
                  <a:schemeClr val="accent2"/>
                </a:solidFill>
              </a:rPr>
              <a:t>Motivēšanas veidi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280" y="1748246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lv-LV" dirty="0" smtClean="0"/>
              <a:t>Nauda</a:t>
            </a:r>
          </a:p>
          <a:p>
            <a:pPr marL="0" indent="0">
              <a:buNone/>
            </a:pPr>
            <a:r>
              <a:rPr lang="lv-LV" sz="2400" dirty="0" smtClean="0"/>
              <a:t>Šodien </a:t>
            </a:r>
            <a:r>
              <a:rPr lang="lv-LV" sz="2400" dirty="0"/>
              <a:t>tiek izmantotas daudz algu sistēmas, taču par populārāku kļūst t.s. PBR (</a:t>
            </a:r>
            <a:r>
              <a:rPr lang="lv-LV" sz="2400" dirty="0" err="1"/>
              <a:t>Pay</a:t>
            </a:r>
            <a:r>
              <a:rPr lang="lv-LV" sz="2400" dirty="0"/>
              <a:t> </a:t>
            </a:r>
            <a:r>
              <a:rPr lang="lv-LV" sz="2400" dirty="0" err="1"/>
              <a:t>By</a:t>
            </a:r>
            <a:r>
              <a:rPr lang="lv-LV" sz="2400" dirty="0"/>
              <a:t> </a:t>
            </a:r>
            <a:r>
              <a:rPr lang="lv-LV" sz="2400" dirty="0" err="1"/>
              <a:t>Result</a:t>
            </a:r>
            <a:r>
              <a:rPr lang="lv-LV" sz="2400" dirty="0"/>
              <a:t>) algas sistēma, kurā alga tiek uzlūkota kā divpusējs lielums </a:t>
            </a:r>
            <a:r>
              <a:rPr lang="lv-LV" sz="2400" dirty="0" smtClean="0"/>
              <a:t>–</a:t>
            </a:r>
          </a:p>
          <a:p>
            <a:pPr marL="0" indent="0">
              <a:buNone/>
            </a:pPr>
            <a:r>
              <a:rPr lang="lv-LV" sz="2400" b="1" dirty="0" smtClean="0"/>
              <a:t>algas </a:t>
            </a:r>
            <a:r>
              <a:rPr lang="lv-LV" sz="2400" b="1" dirty="0"/>
              <a:t>nemainīgā garantētā daļa un piemaksa atkarībā no darba rezultātiem. </a:t>
            </a:r>
            <a:endParaRPr lang="lv-LV" sz="2400" b="1" dirty="0" smtClean="0"/>
          </a:p>
          <a:p>
            <a:pPr marL="0" indent="0">
              <a:buNone/>
            </a:pPr>
            <a:r>
              <a:rPr lang="lv-LV" sz="2400" dirty="0" smtClean="0"/>
              <a:t>Katrai </a:t>
            </a:r>
            <a:r>
              <a:rPr lang="lv-LV" sz="2400" dirty="0"/>
              <a:t>no sistēmām ir savi plusi un mīnusi, bet vislabākā no motivācijas teorijas raugoties, ir diferencēta atalgojuma sistēma, jo darbinieki jūt, ka viņi tiek atalgoti atbilstoši viņa ieguldījumam, nevis laikam, pavadītajam darbā.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6C45C2-5B32-4DCF-A758-BB53B393D4EB}" type="slidenum">
              <a:rPr lang="fr-FR" smtClean="0"/>
              <a:pPr>
                <a:defRPr/>
              </a:pPr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5259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1600" y="539932"/>
            <a:ext cx="6220800" cy="720952"/>
          </a:xfrm>
        </p:spPr>
        <p:txBody>
          <a:bodyPr/>
          <a:lstStyle/>
          <a:p>
            <a:r>
              <a:rPr lang="lv-LV" sz="3200" b="1" dirty="0">
                <a:solidFill>
                  <a:schemeClr val="accent2"/>
                </a:solidFill>
              </a:rPr>
              <a:t>Nemonetārais atalgojums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5611" y="1830387"/>
            <a:ext cx="8625839" cy="5027613"/>
          </a:xfrm>
        </p:spPr>
        <p:txBody>
          <a:bodyPr/>
          <a:lstStyle/>
          <a:p>
            <a:pPr marL="0" indent="0">
              <a:buNone/>
            </a:pPr>
            <a:r>
              <a:rPr lang="lv-LV" sz="2400" dirty="0" smtClean="0"/>
              <a:t>Atalgojums </a:t>
            </a:r>
            <a:r>
              <a:rPr lang="lv-LV" sz="2400" dirty="0"/>
              <a:t>nav īsti "maksa par padarīto", bet gan atlīdzība, un tas ir ļoti būtiski. </a:t>
            </a:r>
            <a:endParaRPr lang="lv-LV" sz="2400" dirty="0" smtClean="0"/>
          </a:p>
          <a:p>
            <a:pPr marL="0" indent="0">
              <a:buNone/>
            </a:pPr>
            <a:r>
              <a:rPr lang="lv-LV" sz="2400" b="1" dirty="0" smtClean="0"/>
              <a:t>Nemonetārais </a:t>
            </a:r>
            <a:r>
              <a:rPr lang="lv-LV" sz="2400" b="1" dirty="0"/>
              <a:t>atalgojums nevar pastāvēt bez monetārā atalgojuma, bet ir efektīvāks motivētājs nekā </a:t>
            </a:r>
            <a:r>
              <a:rPr lang="lv-LV" sz="2400" b="1" dirty="0" smtClean="0"/>
              <a:t>nauda- </a:t>
            </a:r>
            <a:endParaRPr lang="lv-LV" sz="2400" b="1" dirty="0"/>
          </a:p>
          <a:p>
            <a:pPr marL="0" indent="0">
              <a:buNone/>
            </a:pPr>
            <a:r>
              <a:rPr lang="lv-LV" sz="2400" dirty="0"/>
              <a:t>ļauj </a:t>
            </a:r>
            <a:r>
              <a:rPr lang="lv-LV" sz="2400" dirty="0" smtClean="0"/>
              <a:t>cilvēkiem (pedagogam) justies novērtētiem skolā, pašvaldībā, reģionā, valstī  , </a:t>
            </a:r>
            <a:r>
              <a:rPr lang="lv-LV" sz="2400" dirty="0"/>
              <a:t>kā arī viņi jūt ka viņus ciena.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lv-LV" sz="2400" dirty="0" smtClean="0"/>
              <a:t>Paņēmiens</a:t>
            </a:r>
            <a:r>
              <a:rPr lang="lv-LV" sz="2400" dirty="0"/>
              <a:t>, kā var attīstīt labāko, kas ir cilvēkiem, ir viņa vērtības atzīšana un atbalstīšana.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lv-LV" sz="2400" dirty="0" smtClean="0"/>
              <a:t>Sēsi </a:t>
            </a:r>
            <a:r>
              <a:rPr lang="lv-LV" sz="2400" dirty="0"/>
              <a:t>rūpes, pļausi iniciatīvu.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lv-LV" sz="2400" dirty="0" smtClean="0"/>
              <a:t>Darbinieks </a:t>
            </a:r>
            <a:r>
              <a:rPr lang="lv-LV" sz="2400" dirty="0"/>
              <a:t>ir ideju avots, nevis vienkārši pāris strādājošu roku.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lv-LV" sz="2400" dirty="0" smtClean="0"/>
              <a:t>Darbā</a:t>
            </a:r>
            <a:r>
              <a:rPr lang="lv-LV" sz="2400" dirty="0"/>
              <a:t>, kas orientēts uz cilvēkiem, ir tikai viena panākuma atslēga, - uzticība.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6C45C2-5B32-4DCF-A758-BB53B393D4EB}" type="slidenum">
              <a:rPr lang="fr-FR" smtClean="0"/>
              <a:pPr>
                <a:defRPr/>
              </a:pPr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1669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1600" y="539930"/>
            <a:ext cx="6220800" cy="877707"/>
          </a:xfrm>
        </p:spPr>
        <p:txBody>
          <a:bodyPr/>
          <a:lstStyle/>
          <a:p>
            <a:r>
              <a:rPr lang="lv-LV" dirty="0"/>
              <a:t> </a:t>
            </a:r>
            <a:r>
              <a:rPr lang="lv-LV" sz="3200" b="1" dirty="0">
                <a:solidFill>
                  <a:schemeClr val="accent2"/>
                </a:solidFill>
              </a:rPr>
              <a:t>Bailes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7863" y="1775958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lv-LV" sz="2400" dirty="0" smtClean="0"/>
              <a:t>Ir </a:t>
            </a:r>
            <a:r>
              <a:rPr lang="lv-LV" sz="2400" dirty="0"/>
              <a:t>tādi cilvēki, kas baidās, un ir priekšnieki, kas uztur šīs bailes. </a:t>
            </a:r>
            <a:endParaRPr lang="lv-LV" sz="2400" dirty="0" smtClean="0"/>
          </a:p>
          <a:p>
            <a:pPr marL="0" indent="0">
              <a:buNone/>
            </a:pPr>
            <a:endParaRPr lang="lv-LV" sz="2400" dirty="0"/>
          </a:p>
          <a:p>
            <a:pPr marL="0" indent="0">
              <a:buNone/>
            </a:pPr>
            <a:r>
              <a:rPr lang="lv-LV" sz="2400" dirty="0" smtClean="0"/>
              <a:t>Bailes </a:t>
            </a:r>
            <a:r>
              <a:rPr lang="lv-LV" sz="2400" dirty="0"/>
              <a:t>var būt visdažādākās: </a:t>
            </a:r>
            <a:endParaRPr lang="lv-LV" sz="2400" dirty="0" smtClean="0"/>
          </a:p>
          <a:p>
            <a:pPr marL="0" indent="0">
              <a:buNone/>
            </a:pPr>
            <a:r>
              <a:rPr lang="lv-LV" sz="2400" dirty="0" smtClean="0"/>
              <a:t>no </a:t>
            </a:r>
            <a:r>
              <a:rPr lang="lv-LV" sz="2400" dirty="0"/>
              <a:t>bailēm tikt uzbrēktam līdz pat bailēm tikt atlaistam</a:t>
            </a:r>
            <a:r>
              <a:rPr lang="lv-LV" sz="2400" dirty="0" smtClean="0"/>
              <a:t>.</a:t>
            </a:r>
          </a:p>
          <a:p>
            <a:pPr marL="0" indent="0">
              <a:buNone/>
            </a:pPr>
            <a:endParaRPr lang="lv-LV" sz="2400" dirty="0" smtClean="0"/>
          </a:p>
          <a:p>
            <a:pPr marL="0" indent="0">
              <a:buNone/>
            </a:pPr>
            <a:r>
              <a:rPr lang="lv-LV" sz="2400" dirty="0" smtClean="0"/>
              <a:t>Jebkuras </a:t>
            </a:r>
            <a:r>
              <a:rPr lang="lv-LV" sz="2400" dirty="0"/>
              <a:t>bailes var motivēt izpildīt prasāmo, </a:t>
            </a:r>
            <a:r>
              <a:rPr lang="lv-LV" sz="2400" dirty="0" smtClean="0"/>
              <a:t>taču, Ja </a:t>
            </a:r>
            <a:r>
              <a:rPr lang="lv-LV" sz="2400" dirty="0"/>
              <a:t>nebūs labvēlīgas psiholoģiskās atmosfēras, tad var samazināties </a:t>
            </a:r>
            <a:r>
              <a:rPr lang="lv-LV" sz="2400" dirty="0" smtClean="0"/>
              <a:t>pedagogu tonuss </a:t>
            </a:r>
            <a:r>
              <a:rPr lang="lv-LV" sz="2400" dirty="0"/>
              <a:t>un kā rezultāts samazinās darba ražīgums, vai arī tas nav tik augsts kā varētu būt.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6C45C2-5B32-4DCF-A758-BB53B393D4EB}" type="slidenum">
              <a:rPr lang="fr-FR" smtClean="0"/>
              <a:pPr>
                <a:defRPr/>
              </a:pPr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3372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16742" y="579511"/>
            <a:ext cx="393627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v-LV" sz="3200" b="1" dirty="0">
                <a:solidFill>
                  <a:schemeClr val="accent2"/>
                </a:solidFill>
                <a:latin typeface="+mj-lt"/>
              </a:rPr>
              <a:t>Motivēšanas metodes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96091" y="1759132"/>
            <a:ext cx="8194766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400" b="1" dirty="0" smtClean="0">
                <a:latin typeface="+mn-lt"/>
              </a:rPr>
              <a:t>Balstoties uz pašvaldības attīstības stratēģijas un pašvaldības vajadzībām</a:t>
            </a:r>
            <a:r>
              <a:rPr lang="lv-LV" sz="2400" dirty="0" smtClean="0">
                <a:latin typeface="+mn-lt"/>
              </a:rPr>
              <a:t>:</a:t>
            </a:r>
          </a:p>
          <a:p>
            <a:pPr marL="457200" indent="-457200">
              <a:buAutoNum type="arabicPeriod"/>
            </a:pPr>
            <a:r>
              <a:rPr lang="lv-LV" sz="2400" dirty="0" smtClean="0">
                <a:latin typeface="+mn-lt"/>
              </a:rPr>
              <a:t>Atbalsts inovatīvām idejām un priekšlikumiem;</a:t>
            </a:r>
          </a:p>
          <a:p>
            <a:pPr marL="457200" indent="-457200">
              <a:buAutoNum type="arabicPeriod"/>
            </a:pPr>
            <a:r>
              <a:rPr lang="lv-LV" sz="2400" dirty="0" smtClean="0">
                <a:latin typeface="+mn-lt"/>
              </a:rPr>
              <a:t>Ideju un priekšlikumu iekļaušana mērķu un uzdevumu līmenī;</a:t>
            </a:r>
          </a:p>
          <a:p>
            <a:pPr marL="457200" indent="-457200">
              <a:buAutoNum type="arabicPeriod"/>
            </a:pPr>
            <a:r>
              <a:rPr lang="lv-LV" sz="2400" dirty="0" smtClean="0">
                <a:latin typeface="+mn-lt"/>
              </a:rPr>
              <a:t>Nemonetārais atalgojums (Prēmijas, piemaksas, bonusi utt.) tiek sasaistīts ar definētiem mērījumiem: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lv-LV" sz="2400" dirty="0" smtClean="0">
                <a:latin typeface="+mn-lt"/>
              </a:rPr>
              <a:t>Ja ir pozitīva ietekme uz pašvaldību;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lv-LV" sz="2400" dirty="0" smtClean="0">
                <a:latin typeface="+mn-lt"/>
              </a:rPr>
              <a:t>Apmierināti vecāki;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lv-LV" sz="2400" dirty="0" smtClean="0">
                <a:latin typeface="+mn-lt"/>
              </a:rPr>
              <a:t>Motivēti skolēni;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lv-LV" sz="2400" dirty="0">
                <a:latin typeface="+mn-lt"/>
              </a:rPr>
              <a:t>Pieprasījuma radīšana</a:t>
            </a:r>
            <a:r>
              <a:rPr lang="lv-LV" sz="2400" dirty="0" smtClean="0">
                <a:latin typeface="+mn-lt"/>
              </a:rPr>
              <a:t>;</a:t>
            </a:r>
          </a:p>
          <a:p>
            <a:r>
              <a:rPr lang="lv-LV" sz="2400" dirty="0" smtClean="0">
                <a:latin typeface="+mn-lt"/>
              </a:rPr>
              <a:t>4. Iesaiste lēmumu pieņemšanā.</a:t>
            </a:r>
            <a:endParaRPr lang="lv-LV" sz="2400" dirty="0">
              <a:latin typeface="+mn-lt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lv-LV" sz="2400" dirty="0" smtClean="0">
              <a:latin typeface="+mn-lt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lv-LV" sz="2400" dirty="0" smtClean="0">
              <a:latin typeface="+mn-lt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lv-LV" sz="2400" dirty="0" smtClean="0">
              <a:latin typeface="+mn-lt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lv-LV" sz="2400" dirty="0" smtClean="0">
              <a:latin typeface="+mn-lt"/>
            </a:endParaRPr>
          </a:p>
          <a:p>
            <a:pPr marL="457200" indent="-457200">
              <a:buAutoNum type="arabicPeriod"/>
            </a:pPr>
            <a:endParaRPr lang="lv-LV" sz="2400" dirty="0">
              <a:latin typeface="+mn-lt"/>
            </a:endParaRPr>
          </a:p>
          <a:p>
            <a:pPr marL="457200" indent="-457200">
              <a:buAutoNum type="arabicPeriod"/>
            </a:pPr>
            <a:endParaRPr lang="lv-LV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64974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1036320" y="470262"/>
            <a:ext cx="6286080" cy="947375"/>
          </a:xfrm>
        </p:spPr>
        <p:txBody>
          <a:bodyPr/>
          <a:lstStyle/>
          <a:p>
            <a:pPr eaLnBrk="1" hangingPunct="1"/>
            <a:r>
              <a:rPr lang="lv-LV" altLang="lv-LV" sz="3200" b="1" dirty="0" smtClean="0">
                <a:solidFill>
                  <a:schemeClr val="accent2"/>
                </a:solidFill>
              </a:rPr>
              <a:t>Motivēšanas metodes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5280" y="1739538"/>
            <a:ext cx="8382000" cy="45259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lv-LV" altLang="lv-LV" sz="2400" b="1" dirty="0"/>
              <a:t>J</a:t>
            </a:r>
            <a:r>
              <a:rPr lang="lv-LV" altLang="lv-LV" sz="2400" b="1" dirty="0" smtClean="0"/>
              <a:t>āizvēlas, vadoties pēc cilvēka socializācijas un individualizācijas pakāpes.</a:t>
            </a:r>
            <a:r>
              <a:rPr lang="lv-LV" altLang="lv-LV" sz="2400" dirty="0" smtClean="0"/>
              <a:t> </a:t>
            </a:r>
          </a:p>
          <a:p>
            <a:pPr eaLnBrk="1" hangingPunct="1">
              <a:buFontTx/>
              <a:buNone/>
            </a:pPr>
            <a:r>
              <a:rPr lang="lv-LV" altLang="lv-LV" sz="2400" dirty="0" smtClean="0"/>
              <a:t>Ieteicams veidot metožu kombinācijas, piemēram, </a:t>
            </a:r>
          </a:p>
          <a:p>
            <a:pPr eaLnBrk="1" hangingPunct="1"/>
            <a:r>
              <a:rPr lang="lv-LV" altLang="lv-LV" sz="2400" dirty="0"/>
              <a:t>V</a:t>
            </a:r>
            <a:r>
              <a:rPr lang="lv-LV" altLang="lv-LV" sz="2400" dirty="0" smtClean="0"/>
              <a:t>ērtēšana + atalgojums, vai </a:t>
            </a:r>
          </a:p>
          <a:p>
            <a:pPr eaLnBrk="1" hangingPunct="1"/>
            <a:r>
              <a:rPr lang="lv-LV" altLang="lv-LV" sz="2400" dirty="0"/>
              <a:t>I</a:t>
            </a:r>
            <a:r>
              <a:rPr lang="lv-LV" altLang="lv-LV" sz="2400" dirty="0" smtClean="0"/>
              <a:t>zglītošana + vadības stils + karjeras izaugsme.</a:t>
            </a:r>
          </a:p>
          <a:p>
            <a:pPr eaLnBrk="1" hangingPunct="1"/>
            <a:r>
              <a:rPr lang="lv-LV" altLang="lv-LV" sz="2400" dirty="0" smtClean="0"/>
              <a:t>Vērtēšana + atalgojums + piemaksas </a:t>
            </a:r>
            <a:r>
              <a:rPr lang="lv-LV" altLang="lv-LV" sz="2400" i="1" dirty="0" smtClean="0"/>
              <a:t>(kompensācija par transportu)</a:t>
            </a:r>
          </a:p>
          <a:p>
            <a:pPr eaLnBrk="1" hangingPunct="1"/>
            <a:r>
              <a:rPr lang="lv-LV" altLang="lv-LV" sz="2400" dirty="0" smtClean="0"/>
              <a:t>Izdevīgs darba laiks</a:t>
            </a:r>
            <a:r>
              <a:rPr lang="lv-LV" altLang="lv-LV" sz="2400" i="1" dirty="0" smtClean="0"/>
              <a:t>, </a:t>
            </a:r>
            <a:r>
              <a:rPr lang="lv-LV" altLang="lv-LV" sz="2400" dirty="0" smtClean="0"/>
              <a:t>iespēja savienot ar citu darbu (pedagoģisko un ārpus skolotāja profesijas) </a:t>
            </a:r>
          </a:p>
          <a:p>
            <a:pPr algn="ctr" eaLnBrk="1" hangingPunct="1">
              <a:buFontTx/>
              <a:buNone/>
            </a:pPr>
            <a:r>
              <a:rPr lang="lv-LV" altLang="lv-LV" sz="2400" b="1" dirty="0" smtClean="0">
                <a:solidFill>
                  <a:schemeClr val="accent2"/>
                </a:solidFill>
              </a:rPr>
              <a:t>Cilvēki pastāvīgi motivējas, kad viņu ieceres īstenojas un</a:t>
            </a:r>
          </a:p>
          <a:p>
            <a:pPr algn="ctr" eaLnBrk="1" hangingPunct="1">
              <a:buFontTx/>
              <a:buNone/>
            </a:pPr>
            <a:r>
              <a:rPr lang="lv-LV" altLang="lv-LV" sz="2400" b="1" dirty="0" smtClean="0">
                <a:solidFill>
                  <a:schemeClr val="accent2"/>
                </a:solidFill>
              </a:rPr>
              <a:t> zaudē motivāciju, ja tas nenotiek</a:t>
            </a:r>
            <a:r>
              <a:rPr lang="lv-LV" altLang="lv-LV" b="1" dirty="0" smtClean="0">
                <a:solidFill>
                  <a:schemeClr val="accent2"/>
                </a:solidFill>
              </a:rPr>
              <a:t>.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6C45C2-5B32-4DCF-A758-BB53B393D4EB}" type="slidenum">
              <a:rPr lang="fr-FR" smtClean="0"/>
              <a:pPr>
                <a:defRPr/>
              </a:pPr>
              <a:t>28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1600" y="414833"/>
            <a:ext cx="6220800" cy="1360038"/>
          </a:xfrm>
        </p:spPr>
        <p:txBody>
          <a:bodyPr/>
          <a:lstStyle/>
          <a:p>
            <a:r>
              <a:rPr lang="lv-LV" sz="3200" b="1" dirty="0">
                <a:solidFill>
                  <a:schemeClr val="accent2"/>
                </a:solidFill>
              </a:rPr>
              <a:t>Skolas esošās situācijas visu jomu </a:t>
            </a:r>
            <a:r>
              <a:rPr lang="lv-LV" sz="3200" b="1" dirty="0" smtClean="0">
                <a:solidFill>
                  <a:schemeClr val="accent2"/>
                </a:solidFill>
              </a:rPr>
              <a:t>analīze</a:t>
            </a:r>
            <a:r>
              <a:rPr lang="lv-LV" dirty="0"/>
              <a:t/>
            </a:r>
            <a:br>
              <a:rPr lang="lv-LV" dirty="0"/>
            </a:b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280" y="1793376"/>
            <a:ext cx="8229600" cy="4525963"/>
          </a:xfrm>
        </p:spPr>
        <p:txBody>
          <a:bodyPr/>
          <a:lstStyle/>
          <a:p>
            <a:r>
              <a:rPr lang="lv-LV" sz="2400" b="1" dirty="0" smtClean="0"/>
              <a:t>Skolas </a:t>
            </a:r>
            <a:r>
              <a:rPr lang="lv-LV" sz="2400" b="1" dirty="0"/>
              <a:t>Riski- Vadības !?</a:t>
            </a:r>
          </a:p>
          <a:p>
            <a:r>
              <a:rPr lang="lv-LV" sz="2400" dirty="0"/>
              <a:t>Skolas Pozitīvās lietas:</a:t>
            </a:r>
          </a:p>
          <a:p>
            <a:r>
              <a:rPr lang="lv-LV" sz="2400" dirty="0"/>
              <a:t>Tehniskais un tehnoloģiskais nodrošinājums;</a:t>
            </a:r>
          </a:p>
          <a:p>
            <a:r>
              <a:rPr lang="lv-LV" sz="2400" b="1" dirty="0"/>
              <a:t>Pedagogu sastāvs un novērtējums pēc vecuma struktūras, kompetencēm un spēju, un vēlmi mācīt 2 un vairāk priekšmetus, vēlmi mainīties.</a:t>
            </a:r>
          </a:p>
          <a:p>
            <a:r>
              <a:rPr lang="lv-LV" sz="2400" dirty="0"/>
              <a:t>Pedagogu elastīga komplektācija;</a:t>
            </a:r>
          </a:p>
          <a:p>
            <a:r>
              <a:rPr lang="lv-LV" sz="2400" dirty="0"/>
              <a:t>Inovatīva mācību procesa organizācija;</a:t>
            </a:r>
          </a:p>
          <a:p>
            <a:r>
              <a:rPr lang="lv-LV" sz="2400" dirty="0" smtClean="0"/>
              <a:t>Tehniskā </a:t>
            </a:r>
            <a:r>
              <a:rPr lang="lv-LV" sz="2400" dirty="0"/>
              <a:t>personāla motivācija.</a:t>
            </a:r>
          </a:p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6C45C2-5B32-4DCF-A758-BB53B393D4EB}" type="slidenum">
              <a:rPr lang="fr-FR" smtClean="0"/>
              <a:pPr>
                <a:defRPr/>
              </a:pPr>
              <a:t>29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3083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9967" y="2455817"/>
            <a:ext cx="8656318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3200" b="1" dirty="0">
                <a:solidFill>
                  <a:schemeClr val="accent2"/>
                </a:solidFill>
                <a:latin typeface="+mn-lt"/>
              </a:rPr>
              <a:t>Vajag, lai apstākļi, nevis vadītāji spiestu cilvēkus strādāt</a:t>
            </a:r>
            <a:r>
              <a:rPr lang="lv-LV" sz="3200" b="1" dirty="0">
                <a:solidFill>
                  <a:schemeClr val="accent2"/>
                </a:solidFill>
              </a:rPr>
              <a:t>.</a:t>
            </a:r>
          </a:p>
          <a:p>
            <a:r>
              <a:rPr lang="lv-LV" i="1" dirty="0">
                <a:solidFill>
                  <a:schemeClr val="accent2"/>
                </a:solidFill>
              </a:rPr>
              <a:t>Japānas menedžeris</a:t>
            </a:r>
          </a:p>
          <a:p>
            <a:endParaRPr lang="lv-LV" dirty="0" smtClean="0">
              <a:solidFill>
                <a:schemeClr val="accent2"/>
              </a:solidFill>
            </a:endParaRPr>
          </a:p>
          <a:p>
            <a:endParaRPr lang="lv-LV" dirty="0" smtClean="0">
              <a:solidFill>
                <a:schemeClr val="accent2"/>
              </a:solidFill>
            </a:endParaRPr>
          </a:p>
          <a:p>
            <a:endParaRPr lang="lv-LV" dirty="0">
              <a:solidFill>
                <a:schemeClr val="accent2"/>
              </a:solidFill>
            </a:endParaRPr>
          </a:p>
          <a:p>
            <a:r>
              <a:rPr lang="lv-LV" sz="3200" b="1" dirty="0">
                <a:solidFill>
                  <a:schemeClr val="accent2"/>
                </a:solidFill>
                <a:latin typeface="+mn-lt"/>
              </a:rPr>
              <a:t>Dariet tā, lai būtu patīkami pildīt to, ko Jūs gribat.</a:t>
            </a:r>
          </a:p>
          <a:p>
            <a:r>
              <a:rPr lang="lv-LV" i="1" dirty="0" err="1">
                <a:solidFill>
                  <a:schemeClr val="accent2"/>
                </a:solidFill>
              </a:rPr>
              <a:t>D.Karnegi</a:t>
            </a:r>
            <a:endParaRPr lang="lv-LV" i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11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1323703" y="390071"/>
            <a:ext cx="5852160" cy="6921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lv-LV" altLang="lv-LV" sz="3200" b="1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Skolas direktors</a:t>
            </a:r>
            <a:r>
              <a:rPr lang="lv-LV" altLang="lv-LV" sz="4000" dirty="0" smtClean="0">
                <a:latin typeface="Times New Roman" panose="02020603050405020304" pitchFamily="18" charset="0"/>
              </a:rPr>
              <a:t/>
            </a:r>
            <a:br>
              <a:rPr lang="lv-LV" altLang="lv-LV" sz="4000" dirty="0" smtClean="0">
                <a:latin typeface="Times New Roman" panose="02020603050405020304" pitchFamily="18" charset="0"/>
              </a:rPr>
            </a:br>
            <a:endParaRPr lang="lv-LV" altLang="lv-LV" sz="2000" dirty="0" smtClean="0">
              <a:latin typeface="Times New Roman" panose="02020603050405020304" pitchFamily="18" charset="0"/>
            </a:endParaRP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4605" y="1851887"/>
            <a:ext cx="8645886" cy="5256212"/>
          </a:xfrm>
        </p:spPr>
        <p:txBody>
          <a:bodyPr/>
          <a:lstStyle/>
          <a:p>
            <a:pPr marL="381000" indent="-381000" eaLnBrk="1" hangingPunct="1">
              <a:lnSpc>
                <a:spcPct val="90000"/>
              </a:lnSpc>
              <a:buFontTx/>
              <a:buNone/>
            </a:pPr>
            <a:r>
              <a:rPr lang="lv-LV" altLang="lv-LV" sz="2400" b="1" dirty="0" smtClean="0"/>
              <a:t>Cilvēks: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lv-LV" altLang="lv-LV" sz="2400" dirty="0" smtClean="0"/>
              <a:t>kuram ir dabas dots talants būt līderim;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lv-LV" altLang="lv-LV" sz="2400" dirty="0" smtClean="0"/>
              <a:t>kuram ir izglītība dotajā jomā, laika gaitā iegūta pieredze;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lv-LV" altLang="lv-LV" sz="2400" dirty="0" smtClean="0"/>
              <a:t>kurš rada uzticību, spēj uzklausīt un pārliecināt savus kolēģus;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lv-LV" altLang="lv-LV" sz="2400" dirty="0" smtClean="0"/>
              <a:t>veidot motivāciju;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lv-LV" altLang="lv-LV" sz="2400" dirty="0" smtClean="0"/>
              <a:t>kurš spēj plānot laiku, finanses, paredzēt neparedzamo;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lv-LV" altLang="lv-LV" sz="2400" dirty="0" smtClean="0"/>
              <a:t>kuram var uzticēties un kurš tur savu vārdu;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lv-LV" altLang="lv-LV" sz="2400" dirty="0" smtClean="0"/>
              <a:t>kurš redz savu </a:t>
            </a:r>
            <a:r>
              <a:rPr lang="lv-LV" altLang="lv-LV" sz="2400" b="1" dirty="0" smtClean="0"/>
              <a:t>skolu </a:t>
            </a:r>
            <a:r>
              <a:rPr lang="lv-LV" altLang="lv-LV" sz="2400" dirty="0" smtClean="0"/>
              <a:t>vakar, šodien un rīt;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lv-LV" altLang="lv-LV" sz="2400" dirty="0" smtClean="0"/>
              <a:t>kurš prot veidot </a:t>
            </a:r>
            <a:r>
              <a:rPr lang="lv-LV" altLang="lv-LV" sz="2400" b="1" dirty="0" smtClean="0"/>
              <a:t>iedarbīgu savas skolas tēlu</a:t>
            </a:r>
            <a:r>
              <a:rPr lang="lv-LV" altLang="lv-LV" sz="2400" dirty="0" smtClean="0"/>
              <a:t>;  </a:t>
            </a:r>
            <a:endParaRPr lang="lv-LV" altLang="lv-LV" sz="2800" dirty="0" smtClean="0">
              <a:latin typeface="Times New Roman" panose="02020603050405020304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6C45C2-5B32-4DCF-A758-BB53B393D4EB}" type="slidenum">
              <a:rPr lang="fr-FR" smtClean="0"/>
              <a:pPr>
                <a:defRPr/>
              </a:pPr>
              <a:t>30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91344"/>
            <a:ext cx="8229600" cy="633412"/>
          </a:xfrm>
        </p:spPr>
        <p:txBody>
          <a:bodyPr/>
          <a:lstStyle/>
          <a:p>
            <a:pPr eaLnBrk="1" hangingPunct="1">
              <a:lnSpc>
                <a:spcPct val="70000"/>
              </a:lnSpc>
            </a:pPr>
            <a:r>
              <a:rPr lang="lv-LV" altLang="lv-LV" sz="3200" b="1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Skolas Direktora loma 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54926"/>
            <a:ext cx="8229600" cy="4271237"/>
          </a:xfrm>
        </p:spPr>
        <p:txBody>
          <a:bodyPr/>
          <a:lstStyle/>
          <a:p>
            <a:pPr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lv-LV" altLang="lv-LV" sz="2400" dirty="0" smtClean="0"/>
              <a:t>Iet visiem soli pa priekšu, meklē netradicionālas pieejas, uzdrīkstas un riskē;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lv-LV" altLang="lv-LV" sz="2400" dirty="0" smtClean="0"/>
              <a:t>Cilvēks, kurš prot izvēlēties personālu, prasīgs pret sevi un saviem darbiniekiem, precīzs;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lv-LV" altLang="lv-LV" sz="2400" dirty="0" smtClean="0"/>
              <a:t>Cilvēks, kurš prot veidot attiecības ar vecākiem, novada deputātiem, uzņēmējiem, skolas absolventiem;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lv-LV" altLang="lv-LV" sz="2400" dirty="0" smtClean="0"/>
              <a:t>Cilvēks, kurš ir ļoti komunikabls;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lv-LV" altLang="lv-LV" sz="2400" dirty="0" smtClean="0"/>
              <a:t>Izkopta intuīcija (zināšanas + dzīves pieredze);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lv-LV" altLang="lv-LV" sz="2400" b="1" dirty="0" smtClean="0">
                <a:solidFill>
                  <a:schemeClr val="accent2"/>
                </a:solidFill>
              </a:rPr>
              <a:t>Apņēmība iet uz noteiktu mērķi (uzdrīkstēties);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lv-LV" altLang="lv-LV" sz="2400" dirty="0" smtClean="0"/>
              <a:t>Prasme veidot noteiktu komandu (pedagogu kolektīvu).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6C45C2-5B32-4DCF-A758-BB53B393D4EB}" type="slidenum">
              <a:rPr lang="fr-FR" smtClean="0"/>
              <a:pPr>
                <a:defRPr/>
              </a:pPr>
              <a:t>31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2846" y="692150"/>
            <a:ext cx="8229600" cy="417512"/>
          </a:xfrm>
        </p:spPr>
        <p:txBody>
          <a:bodyPr/>
          <a:lstStyle/>
          <a:p>
            <a:pPr eaLnBrk="1" hangingPunct="1"/>
            <a:r>
              <a:rPr lang="lv-LV" altLang="lv-LV" sz="3200" b="1" dirty="0">
                <a:solidFill>
                  <a:schemeClr val="accent2"/>
                </a:solidFill>
                <a:latin typeface="+mn-lt"/>
              </a:rPr>
              <a:t>Skolas direktors</a:t>
            </a:r>
            <a:r>
              <a:rPr lang="lv-LV" altLang="lv-LV" sz="4000" dirty="0">
                <a:latin typeface="Times New Roman" panose="02020603050405020304" pitchFamily="18" charset="0"/>
              </a:rPr>
              <a:t/>
            </a:r>
            <a:br>
              <a:rPr lang="lv-LV" altLang="lv-LV" sz="4000" dirty="0">
                <a:latin typeface="Times New Roman" panose="02020603050405020304" pitchFamily="18" charset="0"/>
              </a:rPr>
            </a:br>
            <a:endParaRPr lang="lv-LV" altLang="lv-LV" sz="4000" dirty="0" smtClean="0">
              <a:latin typeface="Times New Roman" panose="02020603050405020304" pitchFamily="18" charset="0"/>
            </a:endParaRP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5394" y="1976846"/>
            <a:ext cx="7981406" cy="4476342"/>
          </a:xfrm>
        </p:spPr>
        <p:txBody>
          <a:bodyPr/>
          <a:lstStyle/>
          <a:p>
            <a:pPr eaLnBrk="1" hangingPunct="1">
              <a:lnSpc>
                <a:spcPct val="75000"/>
              </a:lnSpc>
              <a:spcBef>
                <a:spcPct val="35000"/>
              </a:spcBef>
              <a:buFont typeface="Wingdings" panose="05000000000000000000" pitchFamily="2" charset="2"/>
              <a:buChar char="§"/>
            </a:pPr>
            <a:r>
              <a:rPr lang="lv-LV" altLang="lv-LV" sz="2400" dirty="0" smtClean="0"/>
              <a:t>Stratēģiska prognozēšana (10 gadi uz priekšu);</a:t>
            </a:r>
          </a:p>
          <a:p>
            <a:pPr eaLnBrk="1" hangingPunct="1">
              <a:lnSpc>
                <a:spcPct val="75000"/>
              </a:lnSpc>
              <a:spcBef>
                <a:spcPct val="35000"/>
              </a:spcBef>
              <a:buFont typeface="Wingdings" panose="05000000000000000000" pitchFamily="2" charset="2"/>
              <a:buChar char="§"/>
            </a:pPr>
            <a:r>
              <a:rPr lang="lv-LV" altLang="lv-LV" sz="2400" dirty="0" smtClean="0"/>
              <a:t>Savs imidžs- stāja;</a:t>
            </a:r>
          </a:p>
          <a:p>
            <a:pPr eaLnBrk="1" hangingPunct="1">
              <a:lnSpc>
                <a:spcPct val="75000"/>
              </a:lnSpc>
              <a:spcBef>
                <a:spcPct val="35000"/>
              </a:spcBef>
              <a:buFont typeface="Wingdings" panose="05000000000000000000" pitchFamily="2" charset="2"/>
              <a:buChar char="§"/>
            </a:pPr>
            <a:r>
              <a:rPr lang="lv-LV" altLang="lv-LV" sz="2400" dirty="0" smtClean="0"/>
              <a:t>Augsti attīstītas oratora spējas;</a:t>
            </a:r>
          </a:p>
          <a:p>
            <a:pPr eaLnBrk="1" hangingPunct="1">
              <a:lnSpc>
                <a:spcPct val="75000"/>
              </a:lnSpc>
              <a:spcBef>
                <a:spcPct val="35000"/>
              </a:spcBef>
              <a:buFont typeface="Wingdings" panose="05000000000000000000" pitchFamily="2" charset="2"/>
              <a:buChar char="§"/>
            </a:pPr>
            <a:r>
              <a:rPr lang="lv-LV" altLang="lv-LV" sz="2400" dirty="0" smtClean="0"/>
              <a:t>Inteliģence (korektums, diplomāts);</a:t>
            </a:r>
          </a:p>
          <a:p>
            <a:pPr eaLnBrk="1" hangingPunct="1">
              <a:lnSpc>
                <a:spcPct val="75000"/>
              </a:lnSpc>
              <a:spcBef>
                <a:spcPct val="35000"/>
              </a:spcBef>
              <a:buFont typeface="Wingdings" panose="05000000000000000000" pitchFamily="2" charset="2"/>
              <a:buChar char="§"/>
            </a:pPr>
            <a:r>
              <a:rPr lang="lv-LV" altLang="lv-LV" sz="2400" dirty="0" smtClean="0"/>
              <a:t>Mīl sevi un citus;</a:t>
            </a:r>
          </a:p>
          <a:p>
            <a:pPr eaLnBrk="1" hangingPunct="1">
              <a:lnSpc>
                <a:spcPct val="75000"/>
              </a:lnSpc>
              <a:spcBef>
                <a:spcPct val="35000"/>
              </a:spcBef>
              <a:buFont typeface="Wingdings" panose="05000000000000000000" pitchFamily="2" charset="2"/>
              <a:buChar char="§"/>
            </a:pPr>
            <a:r>
              <a:rPr lang="lv-LV" altLang="lv-LV" sz="2400" dirty="0" smtClean="0"/>
              <a:t>Jābūt labam ģimenes cilvēkam;</a:t>
            </a:r>
          </a:p>
          <a:p>
            <a:pPr eaLnBrk="1" hangingPunct="1">
              <a:lnSpc>
                <a:spcPct val="75000"/>
              </a:lnSpc>
              <a:spcBef>
                <a:spcPct val="35000"/>
              </a:spcBef>
              <a:buFont typeface="Wingdings" panose="05000000000000000000" pitchFamily="2" charset="2"/>
              <a:buChar char="§"/>
            </a:pPr>
            <a:r>
              <a:rPr lang="lv-LV" altLang="lv-LV" sz="2400" dirty="0" smtClean="0"/>
              <a:t>Prot pilnvērtīgi atpūsties;</a:t>
            </a:r>
          </a:p>
          <a:p>
            <a:pPr eaLnBrk="1" hangingPunct="1">
              <a:lnSpc>
                <a:spcPct val="75000"/>
              </a:lnSpc>
              <a:spcBef>
                <a:spcPct val="35000"/>
              </a:spcBef>
              <a:buFont typeface="Wingdings" panose="05000000000000000000" pitchFamily="2" charset="2"/>
              <a:buChar char="§"/>
            </a:pPr>
            <a:r>
              <a:rPr lang="lv-LV" altLang="lv-LV" sz="2400" dirty="0" smtClean="0"/>
              <a:t>Prasme neparādīt to, kas īsti neiet;</a:t>
            </a:r>
          </a:p>
          <a:p>
            <a:pPr eaLnBrk="1" hangingPunct="1">
              <a:lnSpc>
                <a:spcPct val="75000"/>
              </a:lnSpc>
              <a:spcBef>
                <a:spcPct val="35000"/>
              </a:spcBef>
              <a:buFont typeface="Wingdings" panose="05000000000000000000" pitchFamily="2" charset="2"/>
              <a:buChar char="§"/>
            </a:pPr>
            <a:r>
              <a:rPr lang="lv-LV" altLang="lv-LV" sz="2400" dirty="0" smtClean="0"/>
              <a:t>Prasme adekvāti reaģēt uz negaidītām situāciju; </a:t>
            </a:r>
          </a:p>
          <a:p>
            <a:pPr eaLnBrk="1" hangingPunct="1">
              <a:lnSpc>
                <a:spcPct val="75000"/>
              </a:lnSpc>
              <a:spcBef>
                <a:spcPct val="35000"/>
              </a:spcBef>
              <a:buFont typeface="Wingdings" panose="05000000000000000000" pitchFamily="2" charset="2"/>
              <a:buChar char="§"/>
            </a:pPr>
            <a:r>
              <a:rPr lang="lv-LV" altLang="lv-LV" sz="2400" dirty="0" err="1" smtClean="0"/>
              <a:t>Konkurentspēja</a:t>
            </a:r>
            <a:r>
              <a:rPr lang="lv-LV" altLang="lv-LV" sz="2400" dirty="0" smtClean="0"/>
              <a:t>.</a:t>
            </a:r>
          </a:p>
          <a:p>
            <a:pPr eaLnBrk="1" hangingPunct="1">
              <a:lnSpc>
                <a:spcPct val="75000"/>
              </a:lnSpc>
              <a:spcBef>
                <a:spcPct val="35000"/>
              </a:spcBef>
              <a:buFont typeface="Wingdings" panose="05000000000000000000" pitchFamily="2" charset="2"/>
              <a:buChar char="§"/>
            </a:pPr>
            <a:endParaRPr lang="lv-LV" altLang="lv-LV" sz="2400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6C45C2-5B32-4DCF-A758-BB53B393D4EB}" type="slidenum">
              <a:rPr lang="fr-FR" smtClean="0"/>
              <a:pPr>
                <a:defRPr/>
              </a:pPr>
              <a:t>32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470263" y="710066"/>
            <a:ext cx="8229600" cy="561975"/>
          </a:xfrm>
        </p:spPr>
        <p:txBody>
          <a:bodyPr/>
          <a:lstStyle/>
          <a:p>
            <a:pPr eaLnBrk="1" hangingPunct="1"/>
            <a:r>
              <a:rPr lang="lv-LV" altLang="lv-LV" sz="3200" b="1" dirty="0">
                <a:solidFill>
                  <a:schemeClr val="accent2"/>
                </a:solidFill>
                <a:latin typeface="+mn-lt"/>
              </a:rPr>
              <a:t>Skolas direktors</a:t>
            </a:r>
            <a:r>
              <a:rPr lang="lv-LV" altLang="lv-LV" sz="4000" dirty="0">
                <a:latin typeface="Times New Roman" panose="02020603050405020304" pitchFamily="18" charset="0"/>
              </a:rPr>
              <a:t/>
            </a:r>
            <a:br>
              <a:rPr lang="lv-LV" altLang="lv-LV" sz="4000" dirty="0">
                <a:latin typeface="Times New Roman" panose="02020603050405020304" pitchFamily="18" charset="0"/>
              </a:rPr>
            </a:br>
            <a:endParaRPr lang="lv-LV" altLang="lv-LV" sz="4000" dirty="0" smtClean="0">
              <a:latin typeface="Times New Roman" panose="02020603050405020304" pitchFamily="18" charset="0"/>
            </a:endParaRP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93965"/>
            <a:ext cx="8686800" cy="4730659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lv-LV" altLang="lv-LV" sz="2400" dirty="0" smtClean="0"/>
              <a:t>Prasme radīt labus apstākļus saviem padotajiem;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lv-LV" altLang="lv-LV" sz="2400" dirty="0" smtClean="0"/>
              <a:t>Plašs interešu loks un vispusība;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lv-LV" altLang="lv-LV" sz="2400" dirty="0" smtClean="0"/>
              <a:t>Prasme rūpēties par savu veselību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lv-LV" altLang="lv-LV" sz="2400" dirty="0" smtClean="0"/>
              <a:t>Prasme mācīties, sevi pilnveidot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lv-LV" altLang="lv-LV" sz="2400" dirty="0" smtClean="0"/>
              <a:t>Spēja iejusties otrā cilvēkā (empātija)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lv-LV" altLang="lv-LV" sz="2400" dirty="0" smtClean="0"/>
              <a:t>Prasme uzupurēties, nezaudējot savu Es.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6C45C2-5B32-4DCF-A758-BB53B393D4EB}" type="slidenum">
              <a:rPr lang="fr-FR" smtClean="0"/>
              <a:pPr>
                <a:defRPr/>
              </a:pPr>
              <a:t>33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lv-LV" b="1" dirty="0" smtClean="0">
                <a:solidFill>
                  <a:schemeClr val="accent2">
                    <a:lumMod val="75000"/>
                  </a:schemeClr>
                </a:solidFill>
              </a:rPr>
              <a:t>Idejas, domas, argumentus, faktus un citas derīgas lietas sūtiet, rakstiet un citādi dariet zināmu!</a:t>
            </a:r>
            <a:endParaRPr lang="en-GB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lv-LV" dirty="0" smtClean="0"/>
          </a:p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A5490F-43D6-4496-A131-E4F9AEA79BA9}" type="slidenum">
              <a:rPr lang="fr-FR" smtClean="0"/>
              <a:pPr>
                <a:defRPr/>
              </a:pPr>
              <a:t>34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9353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1553" y="1915885"/>
            <a:ext cx="7846423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sz="3200" b="1" dirty="0" smtClean="0">
                <a:solidFill>
                  <a:schemeClr val="accent2"/>
                </a:solidFill>
                <a:latin typeface="+mn-lt"/>
              </a:rPr>
              <a:t>Darbinieku (pedagogu) </a:t>
            </a:r>
            <a:r>
              <a:rPr lang="lv-LV" sz="3200" b="1" dirty="0">
                <a:solidFill>
                  <a:schemeClr val="accent2"/>
                </a:solidFill>
                <a:latin typeface="+mn-lt"/>
              </a:rPr>
              <a:t>darbība ir atkarīga no 3 faktoriem</a:t>
            </a:r>
            <a:r>
              <a:rPr lang="lv-LV" sz="3200" b="1" dirty="0" smtClean="0">
                <a:solidFill>
                  <a:schemeClr val="accent2"/>
                </a:solidFill>
                <a:latin typeface="+mn-lt"/>
              </a:rPr>
              <a:t>:</a:t>
            </a:r>
          </a:p>
          <a:p>
            <a:endParaRPr lang="lv-LV" sz="3200" b="1" dirty="0">
              <a:solidFill>
                <a:schemeClr val="accent2"/>
              </a:solidFill>
              <a:latin typeface="+mn-lt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lv-LV" sz="3200" b="1" dirty="0" smtClean="0">
                <a:latin typeface="+mn-lt"/>
              </a:rPr>
              <a:t>prasmes </a:t>
            </a:r>
            <a:r>
              <a:rPr lang="lv-LV" sz="3200" b="1" dirty="0">
                <a:latin typeface="+mn-lt"/>
              </a:rPr>
              <a:t>un spējām</a:t>
            </a:r>
            <a:r>
              <a:rPr lang="lv-LV" sz="3200" b="1" dirty="0" smtClean="0">
                <a:latin typeface="+mn-lt"/>
              </a:rPr>
              <a:t>;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lv-LV" sz="3200" b="1" dirty="0">
              <a:latin typeface="+mn-lt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lv-LV" sz="3200" b="1" dirty="0" smtClean="0">
                <a:latin typeface="+mn-lt"/>
              </a:rPr>
              <a:t>resursiem;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lv-LV" sz="3200" b="1" dirty="0">
              <a:latin typeface="+mn-lt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lv-LV" sz="3200" b="1" dirty="0" smtClean="0">
                <a:latin typeface="+mn-lt"/>
              </a:rPr>
              <a:t>motivācijas</a:t>
            </a:r>
            <a:r>
              <a:rPr lang="lv-LV" sz="3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53804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13785" y="605637"/>
            <a:ext cx="34018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v-LV" sz="2800" b="1" dirty="0">
                <a:solidFill>
                  <a:schemeClr val="accent2"/>
                </a:solidFill>
              </a:rPr>
              <a:t>Motivācijas būtība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09303" y="1881051"/>
            <a:ext cx="809026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3200" dirty="0" smtClean="0">
                <a:latin typeface="+mn-lt"/>
              </a:rPr>
              <a:t>Motivēšana ir dinamisks process,  kurā lietojot: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lv-LV" sz="3200" dirty="0" smtClean="0">
                <a:latin typeface="+mn-lt"/>
              </a:rPr>
              <a:t> psiholoģiskās,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lv-LV" sz="3200" dirty="0" smtClean="0">
                <a:latin typeface="+mn-lt"/>
              </a:rPr>
              <a:t> sociālās,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lv-LV" sz="3200" dirty="0" smtClean="0">
                <a:latin typeface="+mn-lt"/>
              </a:rPr>
              <a:t> ekonomiskās un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lv-LV" sz="3200" dirty="0" smtClean="0">
                <a:latin typeface="+mn-lt"/>
              </a:rPr>
              <a:t> tiesiskās metodes un līdzekļus,</a:t>
            </a:r>
          </a:p>
          <a:p>
            <a:r>
              <a:rPr lang="lv-LV" sz="3200" dirty="0" smtClean="0">
                <a:latin typeface="+mn-lt"/>
              </a:rPr>
              <a:t> </a:t>
            </a:r>
            <a:r>
              <a:rPr lang="lv-LV" sz="3200" b="1" dirty="0" smtClean="0">
                <a:latin typeface="+mn-lt"/>
              </a:rPr>
              <a:t>sekmē darbinieku un organizāciju </a:t>
            </a:r>
            <a:r>
              <a:rPr lang="lv-LV" sz="3200" i="1" dirty="0" smtClean="0">
                <a:latin typeface="+mn-lt"/>
              </a:rPr>
              <a:t>(pašvaldību) </a:t>
            </a:r>
            <a:r>
              <a:rPr lang="lv-LV" sz="3200" b="1" dirty="0" smtClean="0">
                <a:latin typeface="+mn-lt"/>
              </a:rPr>
              <a:t>mērķu sasniegšanu. </a:t>
            </a:r>
            <a:endParaRPr lang="lv-LV" sz="3200" b="1" dirty="0"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210697" y="6444343"/>
            <a:ext cx="18200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400" dirty="0" smtClean="0"/>
              <a:t>Avots: </a:t>
            </a:r>
            <a:r>
              <a:rPr lang="lv-LV" sz="1400" dirty="0" err="1" smtClean="0"/>
              <a:t>Praude</a:t>
            </a:r>
            <a:endParaRPr lang="lv-LV" sz="1400" dirty="0"/>
          </a:p>
        </p:txBody>
      </p:sp>
    </p:spTree>
    <p:extLst>
      <p:ext uri="{BB962C8B-B14F-4D97-AF65-F5344CB8AC3E}">
        <p14:creationId xmlns:p14="http://schemas.microsoft.com/office/powerpoint/2010/main" val="1061660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72695" y="575547"/>
            <a:ext cx="543129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v-LV" sz="3200" b="1" dirty="0" smtClean="0">
                <a:solidFill>
                  <a:schemeClr val="accent2"/>
                </a:solidFill>
                <a:latin typeface="+mj-lt"/>
              </a:rPr>
              <a:t>Motivācijas teoriju klasifikācija</a:t>
            </a:r>
            <a:endParaRPr lang="lv-LV" sz="3200" b="1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39634" y="1595021"/>
            <a:ext cx="801188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lv-LV" sz="2400" dirty="0" smtClean="0">
                <a:latin typeface="+mn-lt"/>
              </a:rPr>
              <a:t>Satura </a:t>
            </a:r>
            <a:r>
              <a:rPr lang="lv-LV" sz="2400" dirty="0">
                <a:latin typeface="+mn-lt"/>
              </a:rPr>
              <a:t>motivācijas teorijas;</a:t>
            </a:r>
          </a:p>
          <a:p>
            <a:pPr marL="457200" indent="-457200">
              <a:buFont typeface="+mj-lt"/>
              <a:buAutoNum type="arabicPeriod"/>
            </a:pPr>
            <a:r>
              <a:rPr lang="lv-LV" sz="2400" dirty="0">
                <a:latin typeface="+mn-lt"/>
              </a:rPr>
              <a:t>N</a:t>
            </a:r>
            <a:r>
              <a:rPr lang="lv-LV" sz="2400" dirty="0" smtClean="0">
                <a:latin typeface="+mn-lt"/>
              </a:rPr>
              <a:t>orises </a:t>
            </a:r>
            <a:r>
              <a:rPr lang="lv-LV" sz="2400" dirty="0">
                <a:latin typeface="+mn-lt"/>
              </a:rPr>
              <a:t>motivācijas teorijas;</a:t>
            </a:r>
          </a:p>
          <a:p>
            <a:pPr marL="457200" indent="-457200">
              <a:buFont typeface="+mj-lt"/>
              <a:buAutoNum type="arabicPeriod"/>
            </a:pPr>
            <a:r>
              <a:rPr lang="lv-LV" sz="2400" dirty="0">
                <a:latin typeface="+mn-lt"/>
              </a:rPr>
              <a:t>S</a:t>
            </a:r>
            <a:r>
              <a:rPr lang="lv-LV" sz="2400" dirty="0" smtClean="0">
                <a:latin typeface="+mn-lt"/>
              </a:rPr>
              <a:t>timulējošas </a:t>
            </a:r>
            <a:r>
              <a:rPr lang="lv-LV" sz="2400" dirty="0">
                <a:latin typeface="+mn-lt"/>
              </a:rPr>
              <a:t>motivācijas </a:t>
            </a:r>
            <a:r>
              <a:rPr lang="lv-LV" sz="2400" dirty="0" smtClean="0">
                <a:latin typeface="+mn-lt"/>
              </a:rPr>
              <a:t>teorija. </a:t>
            </a:r>
          </a:p>
          <a:p>
            <a:endParaRPr lang="lv-LV" sz="2400" dirty="0">
              <a:latin typeface="+mn-lt"/>
            </a:endParaRPr>
          </a:p>
          <a:p>
            <a:r>
              <a:rPr lang="lv-LV" sz="2400" b="1" dirty="0">
                <a:latin typeface="+mn-lt"/>
              </a:rPr>
              <a:t>C</a:t>
            </a:r>
            <a:r>
              <a:rPr lang="lv-LV" sz="2400" b="1" dirty="0" smtClean="0">
                <a:latin typeface="+mn-lt"/>
              </a:rPr>
              <a:t>its </a:t>
            </a:r>
            <a:r>
              <a:rPr lang="lv-LV" sz="2400" b="1" dirty="0">
                <a:latin typeface="+mn-lt"/>
              </a:rPr>
              <a:t>klasifikācijas </a:t>
            </a:r>
            <a:r>
              <a:rPr lang="lv-LV" sz="2400" b="1" dirty="0" smtClean="0">
                <a:latin typeface="+mn-lt"/>
              </a:rPr>
              <a:t>veids: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lv-LV" sz="2400" dirty="0">
                <a:latin typeface="+mn-lt"/>
              </a:rPr>
              <a:t>V</a:t>
            </a:r>
            <a:r>
              <a:rPr lang="lv-LV" sz="2400" dirty="0" smtClean="0">
                <a:latin typeface="+mn-lt"/>
              </a:rPr>
              <a:t>ajadzību </a:t>
            </a:r>
            <a:r>
              <a:rPr lang="lv-LV" sz="2400" dirty="0">
                <a:latin typeface="+mn-lt"/>
              </a:rPr>
              <a:t>(</a:t>
            </a:r>
            <a:r>
              <a:rPr lang="lv-LV" sz="2400" dirty="0" err="1">
                <a:latin typeface="+mn-lt"/>
              </a:rPr>
              <a:t>need</a:t>
            </a:r>
            <a:r>
              <a:rPr lang="lv-LV" sz="2400" dirty="0">
                <a:latin typeface="+mn-lt"/>
              </a:rPr>
              <a:t>) teorija</a:t>
            </a:r>
            <a:r>
              <a:rPr lang="lv-LV" sz="2400" dirty="0" smtClean="0">
                <a:latin typeface="+mn-lt"/>
              </a:rPr>
              <a:t>;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lv-LV" sz="2400" dirty="0">
              <a:latin typeface="+mn-lt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lv-LV" sz="2400" dirty="0">
                <a:latin typeface="+mn-lt"/>
              </a:rPr>
              <a:t>S</a:t>
            </a:r>
            <a:r>
              <a:rPr lang="lv-LV" sz="2400" dirty="0" smtClean="0">
                <a:latin typeface="+mn-lt"/>
              </a:rPr>
              <a:t>timulēšanas </a:t>
            </a:r>
            <a:r>
              <a:rPr lang="lv-LV" sz="2400" dirty="0">
                <a:latin typeface="+mn-lt"/>
              </a:rPr>
              <a:t>(</a:t>
            </a:r>
            <a:r>
              <a:rPr lang="lv-LV" sz="2400" dirty="0" err="1">
                <a:latin typeface="+mn-lt"/>
              </a:rPr>
              <a:t>reinforcement</a:t>
            </a:r>
            <a:r>
              <a:rPr lang="lv-LV" sz="2400" dirty="0">
                <a:latin typeface="+mn-lt"/>
              </a:rPr>
              <a:t>) teorija</a:t>
            </a:r>
            <a:r>
              <a:rPr lang="lv-LV" sz="2400" dirty="0" smtClean="0">
                <a:latin typeface="+mn-lt"/>
              </a:rPr>
              <a:t>;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lv-LV" sz="2400" dirty="0">
              <a:latin typeface="+mn-lt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lv-LV" sz="2400" dirty="0" smtClean="0">
                <a:latin typeface="+mn-lt"/>
              </a:rPr>
              <a:t>Taisnīguma </a:t>
            </a:r>
            <a:r>
              <a:rPr lang="lv-LV" sz="2400" dirty="0">
                <a:latin typeface="+mn-lt"/>
              </a:rPr>
              <a:t>(</a:t>
            </a:r>
            <a:r>
              <a:rPr lang="lv-LV" sz="2400" dirty="0" err="1">
                <a:latin typeface="+mn-lt"/>
              </a:rPr>
              <a:t>equity</a:t>
            </a:r>
            <a:r>
              <a:rPr lang="lv-LV" sz="2400" dirty="0">
                <a:latin typeface="+mn-lt"/>
              </a:rPr>
              <a:t>) teorija</a:t>
            </a:r>
            <a:r>
              <a:rPr lang="lv-LV" sz="2400" dirty="0" smtClean="0">
                <a:latin typeface="+mn-lt"/>
              </a:rPr>
              <a:t>;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lv-LV" sz="2400" dirty="0">
              <a:latin typeface="+mn-lt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lv-LV" sz="2400" dirty="0">
                <a:latin typeface="+mn-lt"/>
              </a:rPr>
              <a:t>G</a:t>
            </a:r>
            <a:r>
              <a:rPr lang="lv-LV" sz="2400" dirty="0" smtClean="0">
                <a:latin typeface="+mn-lt"/>
              </a:rPr>
              <a:t>aidu </a:t>
            </a:r>
            <a:r>
              <a:rPr lang="lv-LV" sz="2400" dirty="0">
                <a:latin typeface="+mn-lt"/>
              </a:rPr>
              <a:t>(</a:t>
            </a:r>
            <a:r>
              <a:rPr lang="lv-LV" sz="2400" dirty="0" err="1">
                <a:latin typeface="+mn-lt"/>
              </a:rPr>
              <a:t>expectancy</a:t>
            </a:r>
            <a:r>
              <a:rPr lang="lv-LV" sz="2400" dirty="0">
                <a:latin typeface="+mn-lt"/>
              </a:rPr>
              <a:t>) teorija</a:t>
            </a:r>
            <a:r>
              <a:rPr lang="lv-LV" sz="2400" dirty="0" smtClean="0">
                <a:latin typeface="+mn-lt"/>
              </a:rPr>
              <a:t>;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lv-LV" sz="2400" dirty="0">
              <a:latin typeface="+mn-lt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lv-LV" sz="2400" dirty="0">
                <a:latin typeface="+mn-lt"/>
              </a:rPr>
              <a:t>M</a:t>
            </a:r>
            <a:r>
              <a:rPr lang="lv-LV" sz="2400" dirty="0" smtClean="0">
                <a:latin typeface="+mn-lt"/>
              </a:rPr>
              <a:t>ērķu </a:t>
            </a:r>
            <a:r>
              <a:rPr lang="lv-LV" sz="2400" dirty="0">
                <a:latin typeface="+mn-lt"/>
              </a:rPr>
              <a:t>izvirzīšanas (</a:t>
            </a:r>
            <a:r>
              <a:rPr lang="lv-LV" sz="2400" dirty="0" err="1">
                <a:latin typeface="+mn-lt"/>
              </a:rPr>
              <a:t>goal-setting)</a:t>
            </a:r>
            <a:r>
              <a:rPr lang="lv-LV" sz="2400" dirty="0">
                <a:latin typeface="+mn-lt"/>
              </a:rPr>
              <a:t> teorija.</a:t>
            </a:r>
          </a:p>
        </p:txBody>
      </p:sp>
    </p:spTree>
    <p:extLst>
      <p:ext uri="{BB962C8B-B14F-4D97-AF65-F5344CB8AC3E}">
        <p14:creationId xmlns:p14="http://schemas.microsoft.com/office/powerpoint/2010/main" val="919936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5656" y="435428"/>
            <a:ext cx="6146743" cy="982209"/>
          </a:xfrm>
        </p:spPr>
        <p:txBody>
          <a:bodyPr/>
          <a:lstStyle/>
          <a:p>
            <a:r>
              <a:rPr lang="lv-LV" sz="3200" b="1" dirty="0" smtClean="0">
                <a:solidFill>
                  <a:schemeClr val="accent2">
                    <a:lumMod val="75000"/>
                  </a:schemeClr>
                </a:solidFill>
              </a:rPr>
              <a:t>Vispārējais motivēšanas modelis</a:t>
            </a:r>
            <a:endParaRPr lang="lv-LV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04756" y="1784640"/>
            <a:ext cx="2307770" cy="58477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v-LV" sz="3200" dirty="0" smtClean="0"/>
              <a:t>Vajadzības</a:t>
            </a:r>
            <a:endParaRPr lang="lv-LV" sz="3200" dirty="0"/>
          </a:p>
        </p:txBody>
      </p:sp>
      <p:sp>
        <p:nvSpPr>
          <p:cNvPr id="17" name="TextBox 16"/>
          <p:cNvSpPr txBox="1"/>
          <p:nvPr/>
        </p:nvSpPr>
        <p:spPr>
          <a:xfrm>
            <a:off x="330925" y="2873829"/>
            <a:ext cx="8586652" cy="58477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v-LV" sz="3200" dirty="0" smtClean="0"/>
              <a:t>Vajadzību apmierināšanas  iespēju meklēšana</a:t>
            </a:r>
            <a:endParaRPr lang="lv-LV" sz="3200" dirty="0"/>
          </a:p>
        </p:txBody>
      </p:sp>
      <p:sp>
        <p:nvSpPr>
          <p:cNvPr id="18" name="TextBox 17"/>
          <p:cNvSpPr txBox="1"/>
          <p:nvPr/>
        </p:nvSpPr>
        <p:spPr>
          <a:xfrm>
            <a:off x="330925" y="3936274"/>
            <a:ext cx="8490858" cy="58477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v-LV" sz="3200" dirty="0" smtClean="0">
                <a:latin typeface="+mn-lt"/>
              </a:rPr>
              <a:t>Rīcības izvēle, lai apmierinātu vajadzības</a:t>
            </a:r>
            <a:endParaRPr lang="lv-LV" sz="3200" dirty="0">
              <a:latin typeface="+mn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69965" y="5016853"/>
            <a:ext cx="8551818" cy="58477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v-LV" sz="3200" dirty="0" smtClean="0">
                <a:latin typeface="+mn-lt"/>
              </a:rPr>
              <a:t>Vajadzību apmierināšanas vērtējums</a:t>
            </a:r>
            <a:endParaRPr lang="lv-LV" sz="3200" dirty="0">
              <a:latin typeface="+mn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177141" y="6127130"/>
            <a:ext cx="4676504" cy="58477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v-LV" sz="3200" dirty="0" smtClean="0">
                <a:latin typeface="+mn-lt"/>
              </a:rPr>
              <a:t>Jaunu vajadzību meklēšana</a:t>
            </a:r>
            <a:endParaRPr lang="lv-LV" sz="3200" dirty="0">
              <a:latin typeface="+mn-lt"/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4358641" y="2369415"/>
            <a:ext cx="0" cy="504414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4358641" y="3458604"/>
            <a:ext cx="0" cy="477670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4358641" y="4521049"/>
            <a:ext cx="0" cy="495804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4358641" y="5601628"/>
            <a:ext cx="0" cy="642417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Elbow Connector 32"/>
          <p:cNvCxnSpPr/>
          <p:nvPr/>
        </p:nvCxnSpPr>
        <p:spPr>
          <a:xfrm rot="5400000" flipH="1" flipV="1">
            <a:off x="-555185" y="2681209"/>
            <a:ext cx="4498010" cy="3021871"/>
          </a:xfrm>
          <a:prstGeom prst="bentConnector3">
            <a:avLst>
              <a:gd name="adj1" fmla="val 100338"/>
            </a:avLst>
          </a:prstGeom>
          <a:ln w="38100">
            <a:solidFill>
              <a:schemeClr val="accent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>
            <a:off x="182884" y="6419517"/>
            <a:ext cx="1994257" cy="21633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5" name="Slide Number Placeholder 4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6C45C2-5B32-4DCF-A758-BB53B393D4EB}" type="slidenum">
              <a:rPr lang="fr-FR" smtClean="0"/>
              <a:pPr>
                <a:defRPr/>
              </a:pPr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0162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0194" y="409301"/>
            <a:ext cx="6312206" cy="877707"/>
          </a:xfrm>
        </p:spPr>
        <p:txBody>
          <a:bodyPr/>
          <a:lstStyle/>
          <a:p>
            <a:r>
              <a:rPr lang="lv-LV" sz="3200" b="1" dirty="0" err="1" smtClean="0">
                <a:solidFill>
                  <a:schemeClr val="accent2">
                    <a:lumMod val="75000"/>
                  </a:schemeClr>
                </a:solidFill>
              </a:rPr>
              <a:t>A.Maslova</a:t>
            </a:r>
            <a:r>
              <a:rPr lang="lv-LV" sz="3200" b="1" dirty="0" smtClean="0">
                <a:solidFill>
                  <a:schemeClr val="accent2">
                    <a:lumMod val="75000"/>
                  </a:schemeClr>
                </a:solidFill>
              </a:rPr>
              <a:t> vajadzību hierarhija</a:t>
            </a:r>
            <a:endParaRPr lang="lv-LV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614263" y="2734491"/>
            <a:ext cx="914400" cy="914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6" name="TextBox 5"/>
          <p:cNvSpPr txBox="1"/>
          <p:nvPr/>
        </p:nvSpPr>
        <p:spPr>
          <a:xfrm>
            <a:off x="563793" y="5615728"/>
            <a:ext cx="8038011" cy="58477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lv-LV" sz="3200" dirty="0" smtClean="0">
                <a:latin typeface="+mn-lt"/>
              </a:rPr>
              <a:t>Fizioloģiskās vajadzības</a:t>
            </a:r>
            <a:endParaRPr lang="lv-LV" sz="3200" dirty="0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25645" y="5021395"/>
            <a:ext cx="6714308" cy="58477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lv-LV" sz="3200" dirty="0" smtClean="0"/>
              <a:t>Drošība</a:t>
            </a:r>
            <a:endParaRPr lang="lv-LV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1801165" y="4427064"/>
            <a:ext cx="5563269" cy="58477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lv-LV" sz="3200" dirty="0" smtClean="0">
                <a:latin typeface="+mn-lt"/>
              </a:rPr>
              <a:t>Sociālās vajadzības</a:t>
            </a:r>
            <a:endParaRPr lang="lv-LV" sz="3200" dirty="0"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305594" y="3861403"/>
            <a:ext cx="4471851" cy="56566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v-LV" sz="3200" dirty="0" smtClean="0"/>
              <a:t>Sociālā atzinība</a:t>
            </a:r>
            <a:endParaRPr lang="lv-LV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2963004" y="3276628"/>
            <a:ext cx="3239588" cy="58477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lv-LV" sz="3200" dirty="0" err="1" smtClean="0"/>
              <a:t>Pašīstenošanās</a:t>
            </a:r>
            <a:endParaRPr lang="lv-LV" sz="3200" dirty="0"/>
          </a:p>
        </p:txBody>
      </p:sp>
      <p:sp>
        <p:nvSpPr>
          <p:cNvPr id="13" name="Isosceles Triangle 12"/>
          <p:cNvSpPr/>
          <p:nvPr/>
        </p:nvSpPr>
        <p:spPr>
          <a:xfrm>
            <a:off x="2831330" y="1563422"/>
            <a:ext cx="3502936" cy="1742560"/>
          </a:xfrm>
          <a:prstGeom prst="triangl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6C45C2-5B32-4DCF-A758-BB53B393D4EB}" type="slidenum">
              <a:rPr lang="fr-FR" smtClean="0"/>
              <a:pPr>
                <a:defRPr/>
              </a:pPr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0651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896982" y="472622"/>
            <a:ext cx="6810104" cy="765175"/>
          </a:xfrm>
          <a:extLst>
            <a:ext uri="{909E8E84-426E-40DD-AFC4-6F175D3DCCD1}">
              <a14:hiddenFill xmlns:a14="http://schemas.microsoft.com/office/drawing/2010/main">
                <a:solidFill>
                  <a:srgbClr val="66FF66"/>
                </a:solidFill>
              </a14:hiddenFill>
            </a:ext>
          </a:extLst>
        </p:spPr>
        <p:txBody>
          <a:bodyPr/>
          <a:lstStyle/>
          <a:p>
            <a:pPr eaLnBrk="1" hangingPunct="1">
              <a:lnSpc>
                <a:spcPct val="70000"/>
              </a:lnSpc>
            </a:pPr>
            <a:r>
              <a:rPr lang="lv-LV" altLang="lv-LV" sz="3200" b="1" dirty="0" smtClean="0">
                <a:solidFill>
                  <a:schemeClr val="accent2"/>
                </a:solidFill>
              </a:rPr>
              <a:t>Darbinieku apmierinātību un  neapmierinātību izraisošie faktori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2217" y="1872343"/>
            <a:ext cx="8429897" cy="4725306"/>
          </a:xfrm>
        </p:spPr>
        <p:txBody>
          <a:bodyPr/>
          <a:lstStyle/>
          <a:p>
            <a:pPr eaLnBrk="1" hangingPunct="1">
              <a:lnSpc>
                <a:spcPct val="75000"/>
              </a:lnSpc>
              <a:spcBef>
                <a:spcPct val="10000"/>
              </a:spcBef>
              <a:buFontTx/>
              <a:buNone/>
            </a:pPr>
            <a:r>
              <a:rPr lang="lv-LV" altLang="lv-LV" sz="2400" dirty="0" smtClean="0"/>
              <a:t>F. </a:t>
            </a:r>
            <a:r>
              <a:rPr lang="lv-LV" altLang="lv-LV" sz="2400" dirty="0" err="1" smtClean="0"/>
              <a:t>Hercbergs</a:t>
            </a:r>
            <a:r>
              <a:rPr lang="lv-LV" altLang="lv-LV" sz="2400" dirty="0" smtClean="0"/>
              <a:t> secināja, ka darbinieku motivāciju attiecībā pret izpildāmo darbu, kā arī apmierinātību un neapmierinātību izraisošie faktori ir atšķirīgi.</a:t>
            </a:r>
          </a:p>
          <a:p>
            <a:pPr eaLnBrk="1" hangingPunct="1">
              <a:lnSpc>
                <a:spcPct val="75000"/>
              </a:lnSpc>
              <a:spcBef>
                <a:spcPct val="10000"/>
              </a:spcBef>
              <a:buFontTx/>
              <a:buNone/>
            </a:pPr>
            <a:endParaRPr lang="lv-LV" altLang="lv-LV" sz="2400" b="1" dirty="0" smtClean="0"/>
          </a:p>
          <a:p>
            <a:pPr eaLnBrk="1" hangingPunct="1">
              <a:lnSpc>
                <a:spcPct val="75000"/>
              </a:lnSpc>
              <a:spcBef>
                <a:spcPct val="10000"/>
              </a:spcBef>
              <a:buFontTx/>
              <a:buNone/>
            </a:pPr>
            <a:r>
              <a:rPr lang="lv-LV" altLang="lv-LV" sz="2400" b="1" dirty="0" smtClean="0"/>
              <a:t>„Higiēniskie”’ jeb ārējie faktori:</a:t>
            </a:r>
            <a:endParaRPr lang="lv-LV" altLang="lv-LV" sz="2400" dirty="0" smtClean="0"/>
          </a:p>
          <a:p>
            <a:pPr lvl="1">
              <a:lnSpc>
                <a:spcPct val="75000"/>
              </a:lnSpc>
              <a:spcBef>
                <a:spcPct val="10000"/>
              </a:spcBef>
              <a:buFont typeface="Wingdings" panose="05000000000000000000" pitchFamily="2" charset="2"/>
              <a:buChar char="§"/>
            </a:pPr>
            <a:r>
              <a:rPr lang="lv-LV" altLang="lv-LV" sz="2400" dirty="0" smtClean="0"/>
              <a:t>organizācijas politika un administrācija;</a:t>
            </a:r>
          </a:p>
          <a:p>
            <a:pPr lvl="1">
              <a:lnSpc>
                <a:spcPct val="75000"/>
              </a:lnSpc>
              <a:spcBef>
                <a:spcPct val="10000"/>
              </a:spcBef>
              <a:buFont typeface="Wingdings" panose="05000000000000000000" pitchFamily="2" charset="2"/>
              <a:buChar char="§"/>
            </a:pPr>
            <a:r>
              <a:rPr lang="lv-LV" altLang="lv-LV" sz="2400" dirty="0" smtClean="0"/>
              <a:t>drošība;</a:t>
            </a:r>
          </a:p>
          <a:p>
            <a:pPr lvl="1">
              <a:lnSpc>
                <a:spcPct val="75000"/>
              </a:lnSpc>
              <a:spcBef>
                <a:spcPct val="10000"/>
              </a:spcBef>
              <a:buFont typeface="Wingdings" panose="05000000000000000000" pitchFamily="2" charset="2"/>
              <a:buChar char="§"/>
            </a:pPr>
            <a:r>
              <a:rPr lang="lv-LV" altLang="lv-LV" sz="2400" dirty="0" smtClean="0"/>
              <a:t>noteikts sociālais statuss;</a:t>
            </a:r>
          </a:p>
          <a:p>
            <a:pPr lvl="1">
              <a:lnSpc>
                <a:spcPct val="75000"/>
              </a:lnSpc>
              <a:spcBef>
                <a:spcPct val="10000"/>
              </a:spcBef>
              <a:buFont typeface="Wingdings" panose="05000000000000000000" pitchFamily="2" charset="2"/>
              <a:buChar char="§"/>
            </a:pPr>
            <a:r>
              <a:rPr lang="lv-LV" altLang="lv-LV" sz="2400" dirty="0" smtClean="0"/>
              <a:t>darba alga; </a:t>
            </a:r>
          </a:p>
          <a:p>
            <a:pPr lvl="1">
              <a:lnSpc>
                <a:spcPct val="75000"/>
              </a:lnSpc>
              <a:spcBef>
                <a:spcPct val="10000"/>
              </a:spcBef>
              <a:buFont typeface="Wingdings" panose="05000000000000000000" pitchFamily="2" charset="2"/>
              <a:buChar char="§"/>
            </a:pPr>
            <a:r>
              <a:rPr lang="lv-LV" altLang="lv-LV" sz="2400" dirty="0" smtClean="0"/>
              <a:t>darba vietas saglabāšanas garantijas;</a:t>
            </a:r>
          </a:p>
          <a:p>
            <a:pPr lvl="1">
              <a:lnSpc>
                <a:spcPct val="75000"/>
              </a:lnSpc>
              <a:spcBef>
                <a:spcPct val="10000"/>
              </a:spcBef>
              <a:buFont typeface="Wingdings" panose="05000000000000000000" pitchFamily="2" charset="2"/>
              <a:buChar char="§"/>
            </a:pPr>
            <a:r>
              <a:rPr lang="lv-LV" altLang="lv-LV" sz="2400" dirty="0" smtClean="0"/>
              <a:t>darba apstākļi;</a:t>
            </a:r>
          </a:p>
          <a:p>
            <a:pPr lvl="1">
              <a:lnSpc>
                <a:spcPct val="75000"/>
              </a:lnSpc>
              <a:spcBef>
                <a:spcPct val="10000"/>
              </a:spcBef>
              <a:buFont typeface="Wingdings" panose="05000000000000000000" pitchFamily="2" charset="2"/>
              <a:buChar char="§"/>
            </a:pPr>
            <a:r>
              <a:rPr lang="lv-LV" altLang="lv-LV" sz="2400" dirty="0" smtClean="0"/>
              <a:t>vadības attieksme pret strādājošajiem;</a:t>
            </a:r>
          </a:p>
          <a:p>
            <a:pPr lvl="1">
              <a:lnSpc>
                <a:spcPct val="75000"/>
              </a:lnSpc>
              <a:spcBef>
                <a:spcPct val="10000"/>
              </a:spcBef>
              <a:buFont typeface="Wingdings" panose="05000000000000000000" pitchFamily="2" charset="2"/>
              <a:buChar char="§"/>
            </a:pPr>
            <a:r>
              <a:rPr lang="lv-LV" altLang="lv-LV" sz="2400" dirty="0" smtClean="0"/>
              <a:t>savstarpējās attiecības darba vietā (ar vadītājiem, kolēģiem un padotajiem).</a:t>
            </a:r>
          </a:p>
        </p:txBody>
      </p:sp>
      <p:sp>
        <p:nvSpPr>
          <p:cNvPr id="2" name="Rectangle 1"/>
          <p:cNvSpPr/>
          <p:nvPr/>
        </p:nvSpPr>
        <p:spPr>
          <a:xfrm>
            <a:off x="5851546" y="1185738"/>
            <a:ext cx="16210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v-LV" dirty="0"/>
              <a:t>F. </a:t>
            </a:r>
            <a:r>
              <a:rPr lang="lv-LV" dirty="0" err="1"/>
              <a:t>Hercbergs</a:t>
            </a:r>
            <a:r>
              <a:rPr lang="lv-LV" dirty="0"/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6C45C2-5B32-4DCF-A758-BB53B393D4EB}" type="slidenum">
              <a:rPr lang="fr-FR" smtClean="0"/>
              <a:pPr>
                <a:defRPr/>
              </a:pPr>
              <a:t>9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onception personnalisé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s" ma:contentTypeID="0x010100482BBA60E4131645AB2FB8EC0265B5AC" ma:contentTypeVersion="0" ma:contentTypeDescription="Izveidot jaunu dokumentu." ma:contentTypeScope="" ma:versionID="55d3ea0600642ba577155d1fec29aa6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03bbab447141b08595d15dbd52656389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atura tips"/>
        <xsd:element ref="dc:title" minOccurs="0" maxOccurs="1" ma:index="4" ma:displayName="Virsrakst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E5E40D6-A22F-48C0-B0BB-560714CE7339}">
  <ds:schemaRefs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28B6295B-E7C8-43D3-A9CF-B5B8421F35F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02D17F4-5E1B-4B86-8DBA-3D047BDF276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826</TotalTime>
  <Words>1913</Words>
  <Application>Microsoft Office PowerPoint</Application>
  <PresentationFormat>On-screen Show (4:3)</PresentationFormat>
  <Paragraphs>311</Paragraphs>
  <Slides>34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34</vt:i4>
      </vt:variant>
    </vt:vector>
  </HeadingPairs>
  <TitlesOfParts>
    <vt:vector size="41" baseType="lpstr">
      <vt:lpstr>Arial</vt:lpstr>
      <vt:lpstr>Calibri</vt:lpstr>
      <vt:lpstr>Times New Roman</vt:lpstr>
      <vt:lpstr>Verdana</vt:lpstr>
      <vt:lpstr>Wingdings</vt:lpstr>
      <vt:lpstr>Thème Office</vt:lpstr>
      <vt:lpstr>Conception personnalisée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Vispārējais motivēšanas modelis</vt:lpstr>
      <vt:lpstr>A.Maslova vajadzību hierarhija</vt:lpstr>
      <vt:lpstr>Darbinieku apmierinātību un  neapmierinātību izraisošie faktori</vt:lpstr>
      <vt:lpstr>Higiēniskie” jeb ārējie faktori</vt:lpstr>
      <vt:lpstr>Motivējošie jeb iekšējie faktori</vt:lpstr>
      <vt:lpstr>Apmierinātību ar darbu</vt:lpstr>
      <vt:lpstr>PowerPoint Presentation</vt:lpstr>
      <vt:lpstr>Uzvedības modifikācija</vt:lpstr>
      <vt:lpstr>PowerPoint Presentation</vt:lpstr>
      <vt:lpstr>Taisnīguma teorija</vt:lpstr>
      <vt:lpstr>Gaidu teorija</vt:lpstr>
      <vt:lpstr>Gaidu teorija paredz</vt:lpstr>
      <vt:lpstr>Mērķu izvirzīšanas teorija</vt:lpstr>
      <vt:lpstr>PowerPoint Presentation</vt:lpstr>
      <vt:lpstr>Motivēšana</vt:lpstr>
      <vt:lpstr>Pedagoga un pašvaldības vajadzības</vt:lpstr>
      <vt:lpstr>Pedagogu Motivācijas būtība        </vt:lpstr>
      <vt:lpstr>Motivēšanas veidi</vt:lpstr>
      <vt:lpstr>Nemonetārais atalgojums</vt:lpstr>
      <vt:lpstr> Bailes</vt:lpstr>
      <vt:lpstr>PowerPoint Presentation</vt:lpstr>
      <vt:lpstr>Motivēšanas metodes</vt:lpstr>
      <vt:lpstr>Skolas esošās situācijas visu jomu analīze </vt:lpstr>
      <vt:lpstr>Skolas direktors </vt:lpstr>
      <vt:lpstr>Skolas Direktora loma </vt:lpstr>
      <vt:lpstr>Skolas direktors </vt:lpstr>
      <vt:lpstr>Skolas direktors </vt:lpstr>
      <vt:lpstr>Idejas, domas, argumentus, faktus un citas derīgas lietas sūtiet, rakstiet un citādi dariet zināmu!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</dc:title>
  <dc:creator>LPS</dc:creator>
  <cp:keywords>Norway grants</cp:keywords>
  <cp:lastModifiedBy>Zane Dūze</cp:lastModifiedBy>
  <cp:revision>99</cp:revision>
  <cp:lastPrinted>2015-02-18T16:49:10Z</cp:lastPrinted>
  <dcterms:created xsi:type="dcterms:W3CDTF">2011-11-09T09:46:35Z</dcterms:created>
  <dcterms:modified xsi:type="dcterms:W3CDTF">2015-02-19T07:08:35Z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0x010100482BBA60E4131645AB2FB8EC0265B5AC</vt:lpwstr>
  </property>
  <property fmtid="{D5CDD505-2E9C-101B-9397-08002B2CF9AE}" pid="3" name="IsMyDocuments">
    <vt:bool>true</vt:bool>
  </property>
</Properties>
</file>