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9"/>
  </p:notesMasterIdLst>
  <p:handoutMasterIdLst>
    <p:handoutMasterId r:id="rId20"/>
  </p:handoutMasterIdLst>
  <p:sldIdLst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6" autoAdjust="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150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BFC98-586B-41F0-9AF8-60572C78DD55}" type="doc">
      <dgm:prSet loTypeId="urn:microsoft.com/office/officeart/2005/8/layout/arrow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BD8ED6D-A577-466F-A399-F00FCDC9DF00}">
      <dgm:prSet phldrT="[Text]"/>
      <dgm:spPr/>
      <dgm:t>
        <a:bodyPr/>
        <a:lstStyle/>
        <a:p>
          <a:r>
            <a:rPr lang="lv-LV" dirty="0" smtClean="0">
              <a:solidFill>
                <a:schemeClr val="tx1"/>
              </a:solidFill>
            </a:rPr>
            <a:t>Pašvaldība</a:t>
          </a:r>
          <a:r>
            <a:rPr lang="lv-LV" dirty="0" smtClean="0"/>
            <a:t> </a:t>
          </a:r>
          <a:endParaRPr lang="en-GB" dirty="0"/>
        </a:p>
      </dgm:t>
    </dgm:pt>
    <dgm:pt modelId="{C8ED795B-DC25-451D-96A1-95DDCD312A03}" type="parTrans" cxnId="{6327B744-AEB2-40BD-BA87-7BD075F895AA}">
      <dgm:prSet/>
      <dgm:spPr/>
      <dgm:t>
        <a:bodyPr/>
        <a:lstStyle/>
        <a:p>
          <a:endParaRPr lang="en-GB"/>
        </a:p>
      </dgm:t>
    </dgm:pt>
    <dgm:pt modelId="{7AB46FC6-83B1-4B08-834F-57850E59B19B}" type="sibTrans" cxnId="{6327B744-AEB2-40BD-BA87-7BD075F895AA}">
      <dgm:prSet/>
      <dgm:spPr/>
      <dgm:t>
        <a:bodyPr/>
        <a:lstStyle/>
        <a:p>
          <a:endParaRPr lang="en-GB"/>
        </a:p>
      </dgm:t>
    </dgm:pt>
    <dgm:pt modelId="{0E8E75DD-6A86-4A3D-AB99-F2DD858D4997}">
      <dgm:prSet phldrT="[Text]"/>
      <dgm:spPr/>
      <dgm:t>
        <a:bodyPr/>
        <a:lstStyle/>
        <a:p>
          <a:r>
            <a:rPr lang="lv-LV" dirty="0" smtClean="0">
              <a:solidFill>
                <a:schemeClr val="tx1"/>
              </a:solidFill>
            </a:rPr>
            <a:t>Valsts</a:t>
          </a:r>
          <a:endParaRPr lang="en-GB" dirty="0">
            <a:solidFill>
              <a:schemeClr val="tx1"/>
            </a:solidFill>
          </a:endParaRPr>
        </a:p>
      </dgm:t>
    </dgm:pt>
    <dgm:pt modelId="{B782F3F0-8BBF-44C6-B2F9-5B8671754C11}" type="parTrans" cxnId="{01D17FB0-F690-4B3B-A497-72D8490DD129}">
      <dgm:prSet/>
      <dgm:spPr/>
      <dgm:t>
        <a:bodyPr/>
        <a:lstStyle/>
        <a:p>
          <a:endParaRPr lang="en-GB"/>
        </a:p>
      </dgm:t>
    </dgm:pt>
    <dgm:pt modelId="{D46CA8DD-3CA2-4836-960B-BB449F776C40}" type="sibTrans" cxnId="{01D17FB0-F690-4B3B-A497-72D8490DD129}">
      <dgm:prSet/>
      <dgm:spPr/>
      <dgm:t>
        <a:bodyPr/>
        <a:lstStyle/>
        <a:p>
          <a:endParaRPr lang="en-GB"/>
        </a:p>
      </dgm:t>
    </dgm:pt>
    <dgm:pt modelId="{F84A9E90-62D0-4EAA-A4AB-1E8F0A223DC8}" type="pres">
      <dgm:prSet presAssocID="{EBFBFC98-586B-41F0-9AF8-60572C78DD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FA34CE3-103F-4133-B3E1-258FE13EFD1C}" type="pres">
      <dgm:prSet presAssocID="{4BD8ED6D-A577-466F-A399-F00FCDC9DF00}" presName="arrow" presStyleLbl="node1" presStyleIdx="0" presStyleCnt="2" custScaleX="63982" custScaleY="82062" custRadScaleRad="132539" custRadScaleInc="-5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646207-19FA-4448-9B78-4E64D3712C59}" type="pres">
      <dgm:prSet presAssocID="{0E8E75DD-6A86-4A3D-AB99-F2DD858D4997}" presName="arrow" presStyleLbl="node1" presStyleIdx="1" presStyleCnt="2" custScaleX="61617" custScaleY="90247" custRadScaleRad="122715" custRadScaleInc="5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662EF7A-859E-4FE2-8683-AC932D8E61BD}" type="presOf" srcId="{4BD8ED6D-A577-466F-A399-F00FCDC9DF00}" destId="{BFA34CE3-103F-4133-B3E1-258FE13EFD1C}" srcOrd="0" destOrd="0" presId="urn:microsoft.com/office/officeart/2005/8/layout/arrow5"/>
    <dgm:cxn modelId="{67049F7C-0D4A-438E-B2B8-BC1D11E76017}" type="presOf" srcId="{0E8E75DD-6A86-4A3D-AB99-F2DD858D4997}" destId="{DF646207-19FA-4448-9B78-4E64D3712C59}" srcOrd="0" destOrd="0" presId="urn:microsoft.com/office/officeart/2005/8/layout/arrow5"/>
    <dgm:cxn modelId="{6327B744-AEB2-40BD-BA87-7BD075F895AA}" srcId="{EBFBFC98-586B-41F0-9AF8-60572C78DD55}" destId="{4BD8ED6D-A577-466F-A399-F00FCDC9DF00}" srcOrd="0" destOrd="0" parTransId="{C8ED795B-DC25-451D-96A1-95DDCD312A03}" sibTransId="{7AB46FC6-83B1-4B08-834F-57850E59B19B}"/>
    <dgm:cxn modelId="{01D17FB0-F690-4B3B-A497-72D8490DD129}" srcId="{EBFBFC98-586B-41F0-9AF8-60572C78DD55}" destId="{0E8E75DD-6A86-4A3D-AB99-F2DD858D4997}" srcOrd="1" destOrd="0" parTransId="{B782F3F0-8BBF-44C6-B2F9-5B8671754C11}" sibTransId="{D46CA8DD-3CA2-4836-960B-BB449F776C40}"/>
    <dgm:cxn modelId="{46C49F9A-7369-4790-9C93-948DEAF6D6FF}" type="presOf" srcId="{EBFBFC98-586B-41F0-9AF8-60572C78DD55}" destId="{F84A9E90-62D0-4EAA-A4AB-1E8F0A223DC8}" srcOrd="0" destOrd="0" presId="urn:microsoft.com/office/officeart/2005/8/layout/arrow5"/>
    <dgm:cxn modelId="{A9059035-711F-4E98-93F5-9440E1F37E39}" type="presParOf" srcId="{F84A9E90-62D0-4EAA-A4AB-1E8F0A223DC8}" destId="{BFA34CE3-103F-4133-B3E1-258FE13EFD1C}" srcOrd="0" destOrd="0" presId="urn:microsoft.com/office/officeart/2005/8/layout/arrow5"/>
    <dgm:cxn modelId="{59C620C6-5F79-4F7A-A552-2C0D8FE3D58C}" type="presParOf" srcId="{F84A9E90-62D0-4EAA-A4AB-1E8F0A223DC8}" destId="{DF646207-19FA-4448-9B78-4E64D3712C5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FE8D60-0ECA-48D1-BA76-92DC51DD0C34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DC6890-AE68-43B4-B4A5-2BC75FD8D1A0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lv-LV" sz="2400" b="1" dirty="0" smtClean="0">
              <a:solidFill>
                <a:schemeClr val="tx1"/>
              </a:solidFill>
            </a:rPr>
            <a:t>Vecāku apmierinātība/</a:t>
          </a:r>
        </a:p>
        <a:p>
          <a:r>
            <a:rPr lang="lv-LV" sz="2400" b="1" dirty="0" smtClean="0">
              <a:solidFill>
                <a:schemeClr val="tx1"/>
              </a:solidFill>
            </a:rPr>
            <a:t>neapmierinātība</a:t>
          </a:r>
          <a:endParaRPr lang="en-GB" sz="2400" b="1" dirty="0">
            <a:solidFill>
              <a:schemeClr val="tx1"/>
            </a:solidFill>
          </a:endParaRPr>
        </a:p>
      </dgm:t>
    </dgm:pt>
    <dgm:pt modelId="{68B75D0F-A055-41D6-8AF2-03C0D659DCE6}" type="parTrans" cxnId="{B8126AF6-97BB-4686-8950-C0F10FA6D5C3}">
      <dgm:prSet/>
      <dgm:spPr/>
      <dgm:t>
        <a:bodyPr/>
        <a:lstStyle/>
        <a:p>
          <a:endParaRPr lang="en-GB"/>
        </a:p>
      </dgm:t>
    </dgm:pt>
    <dgm:pt modelId="{58D1DCE3-E722-4EB2-9758-1182C37C68C1}" type="sibTrans" cxnId="{B8126AF6-97BB-4686-8950-C0F10FA6D5C3}">
      <dgm:prSet/>
      <dgm:spPr/>
      <dgm:t>
        <a:bodyPr/>
        <a:lstStyle/>
        <a:p>
          <a:endParaRPr lang="en-GB"/>
        </a:p>
      </dgm:t>
    </dgm:pt>
    <dgm:pt modelId="{04D1B183-7E18-4C88-BBD0-234B70052A89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lv-LV" sz="2400" b="1" dirty="0" smtClean="0">
              <a:solidFill>
                <a:schemeClr val="tx1"/>
              </a:solidFill>
            </a:rPr>
            <a:t>Pašvaldības</a:t>
          </a:r>
        </a:p>
        <a:p>
          <a:r>
            <a:rPr lang="lv-LV" sz="2400" b="1" dirty="0" smtClean="0">
              <a:solidFill>
                <a:schemeClr val="tx1"/>
              </a:solidFill>
            </a:rPr>
            <a:t>interese</a:t>
          </a:r>
          <a:endParaRPr lang="en-GB" sz="2400" b="1" dirty="0">
            <a:solidFill>
              <a:schemeClr val="tx1"/>
            </a:solidFill>
          </a:endParaRPr>
        </a:p>
      </dgm:t>
    </dgm:pt>
    <dgm:pt modelId="{2AD16FD8-ED13-44B0-B401-61A63E789DCC}" type="parTrans" cxnId="{256743D9-F55F-4285-95B5-444E722AEF7E}">
      <dgm:prSet/>
      <dgm:spPr/>
      <dgm:t>
        <a:bodyPr/>
        <a:lstStyle/>
        <a:p>
          <a:endParaRPr lang="en-GB"/>
        </a:p>
      </dgm:t>
    </dgm:pt>
    <dgm:pt modelId="{DC1F8A77-ACFE-440E-9542-369FCE741086}" type="sibTrans" cxnId="{256743D9-F55F-4285-95B5-444E722AEF7E}">
      <dgm:prSet/>
      <dgm:spPr/>
      <dgm:t>
        <a:bodyPr/>
        <a:lstStyle/>
        <a:p>
          <a:endParaRPr lang="en-GB"/>
        </a:p>
      </dgm:t>
    </dgm:pt>
    <dgm:pt modelId="{332B1A91-E93B-46D1-811A-6ABEDF76E93E}">
      <dgm:prSet phldrT="[Text]"/>
      <dgm:spPr/>
      <dgm:t>
        <a:bodyPr/>
        <a:lstStyle/>
        <a:p>
          <a:r>
            <a:rPr lang="lv-LV" dirty="0" smtClean="0"/>
            <a:t>Lēmums</a:t>
          </a:r>
          <a:endParaRPr lang="en-GB" dirty="0"/>
        </a:p>
      </dgm:t>
    </dgm:pt>
    <dgm:pt modelId="{860E4370-C0BA-4EB8-AF01-B1C09FFC529E}" type="parTrans" cxnId="{0D9B8346-06DC-4741-8093-71D78A0D2026}">
      <dgm:prSet/>
      <dgm:spPr/>
      <dgm:t>
        <a:bodyPr/>
        <a:lstStyle/>
        <a:p>
          <a:endParaRPr lang="en-GB"/>
        </a:p>
      </dgm:t>
    </dgm:pt>
    <dgm:pt modelId="{1E11F3D9-6B0A-45B8-B78A-F2B2BB5403F9}" type="sibTrans" cxnId="{0D9B8346-06DC-4741-8093-71D78A0D2026}">
      <dgm:prSet/>
      <dgm:spPr/>
      <dgm:t>
        <a:bodyPr/>
        <a:lstStyle/>
        <a:p>
          <a:endParaRPr lang="en-GB"/>
        </a:p>
      </dgm:t>
    </dgm:pt>
    <dgm:pt modelId="{2743E66B-CF04-416E-86E6-9CBC6195D586}">
      <dgm:prSet phldrT="[Text]" custT="1"/>
      <dgm:spPr/>
      <dgm:t>
        <a:bodyPr/>
        <a:lstStyle/>
        <a:p>
          <a:pPr algn="ctr"/>
          <a:endParaRPr lang="lv-LV" sz="2800" b="1" dirty="0" smtClean="0"/>
        </a:p>
        <a:p>
          <a:pPr algn="ctr"/>
          <a:r>
            <a:rPr lang="lv-LV" sz="2800" b="1" dirty="0" smtClean="0"/>
            <a:t>1. Slēgt Mazo skolu un pievienot savai citai skolai</a:t>
          </a:r>
        </a:p>
        <a:p>
          <a:pPr algn="ctr"/>
          <a:r>
            <a:rPr lang="lv-LV" sz="2800" b="1" dirty="0" smtClean="0"/>
            <a:t>2. Slēgt Mazo skolu un vienoties ar kaimiņu pašvaldību</a:t>
          </a:r>
        </a:p>
        <a:p>
          <a:pPr algn="ctr"/>
          <a:r>
            <a:rPr lang="lv-LV" sz="2800" b="1" dirty="0" smtClean="0"/>
            <a:t>3. </a:t>
          </a:r>
          <a:r>
            <a:rPr lang="en-GB" sz="2800" b="1" dirty="0" err="1" smtClean="0"/>
            <a:t>Saglabāt</a:t>
          </a:r>
          <a:r>
            <a:rPr lang="en-GB" sz="2800" b="1" dirty="0" smtClean="0"/>
            <a:t> </a:t>
          </a:r>
          <a:r>
            <a:rPr lang="lv-LV" sz="2800" b="1" dirty="0" smtClean="0"/>
            <a:t>Mazo skolu </a:t>
          </a:r>
          <a:r>
            <a:rPr lang="en-GB" sz="2800" b="1" dirty="0" smtClean="0"/>
            <a:t>un </a:t>
          </a:r>
          <a:r>
            <a:rPr lang="en-GB" sz="2800" b="1" dirty="0" err="1" smtClean="0"/>
            <a:t>piemēroties</a:t>
          </a:r>
          <a:endParaRPr lang="en-GB" sz="2800" b="1" dirty="0" smtClean="0"/>
        </a:p>
        <a:p>
          <a:pPr algn="r"/>
          <a:endParaRPr lang="lv-LV" sz="2800" b="1" dirty="0" smtClean="0"/>
        </a:p>
        <a:p>
          <a:pPr algn="ctr"/>
          <a:endParaRPr lang="lv-LV" sz="800" dirty="0" smtClean="0"/>
        </a:p>
        <a:p>
          <a:pPr algn="ctr"/>
          <a:endParaRPr lang="en-GB" sz="800" dirty="0"/>
        </a:p>
      </dgm:t>
    </dgm:pt>
    <dgm:pt modelId="{7F6A9169-8AF7-4154-8FE9-AB9290A37BBD}" type="parTrans" cxnId="{D5EB1060-DE21-45FF-ADE0-090874A7EA14}">
      <dgm:prSet/>
      <dgm:spPr/>
      <dgm:t>
        <a:bodyPr/>
        <a:lstStyle/>
        <a:p>
          <a:endParaRPr lang="en-GB"/>
        </a:p>
      </dgm:t>
    </dgm:pt>
    <dgm:pt modelId="{9689E7B6-1E0F-4E32-A2F6-12D87265501D}" type="sibTrans" cxnId="{D5EB1060-DE21-45FF-ADE0-090874A7EA14}">
      <dgm:prSet/>
      <dgm:spPr/>
      <dgm:t>
        <a:bodyPr/>
        <a:lstStyle/>
        <a:p>
          <a:endParaRPr lang="en-GB"/>
        </a:p>
      </dgm:t>
    </dgm:pt>
    <dgm:pt modelId="{F81D8983-911B-409F-9724-EC02FC1B3B6D}">
      <dgm:prSet/>
      <dgm:spPr/>
      <dgm:t>
        <a:bodyPr/>
        <a:lstStyle/>
        <a:p>
          <a:endParaRPr lang="en-GB"/>
        </a:p>
      </dgm:t>
    </dgm:pt>
    <dgm:pt modelId="{A1BD51DA-6360-4CF8-AA4D-FAE3CD9FF076}" type="parTrans" cxnId="{7468BFF7-4B67-493A-83F7-3DD64657F462}">
      <dgm:prSet/>
      <dgm:spPr/>
      <dgm:t>
        <a:bodyPr/>
        <a:lstStyle/>
        <a:p>
          <a:endParaRPr lang="en-GB"/>
        </a:p>
      </dgm:t>
    </dgm:pt>
    <dgm:pt modelId="{439601A6-DF48-489D-9059-780EAC31AEAC}" type="sibTrans" cxnId="{7468BFF7-4B67-493A-83F7-3DD64657F462}">
      <dgm:prSet/>
      <dgm:spPr/>
      <dgm:t>
        <a:bodyPr/>
        <a:lstStyle/>
        <a:p>
          <a:endParaRPr lang="en-GB"/>
        </a:p>
      </dgm:t>
    </dgm:pt>
    <dgm:pt modelId="{E89937A9-7A7D-47A4-B434-03E97FE5E2FD}">
      <dgm:prSet/>
      <dgm:spPr/>
      <dgm:t>
        <a:bodyPr/>
        <a:lstStyle/>
        <a:p>
          <a:endParaRPr lang="en-GB"/>
        </a:p>
      </dgm:t>
    </dgm:pt>
    <dgm:pt modelId="{B13D94AA-9BCC-485A-844F-0E1148F6A820}" type="parTrans" cxnId="{B58F5916-C57A-4E8E-9DB1-5875A885E095}">
      <dgm:prSet/>
      <dgm:spPr/>
      <dgm:t>
        <a:bodyPr/>
        <a:lstStyle/>
        <a:p>
          <a:endParaRPr lang="en-GB"/>
        </a:p>
      </dgm:t>
    </dgm:pt>
    <dgm:pt modelId="{BB614CB6-9FC8-4503-BD64-E052BCD817A3}" type="sibTrans" cxnId="{B58F5916-C57A-4E8E-9DB1-5875A885E095}">
      <dgm:prSet/>
      <dgm:spPr/>
      <dgm:t>
        <a:bodyPr/>
        <a:lstStyle/>
        <a:p>
          <a:endParaRPr lang="en-GB"/>
        </a:p>
      </dgm:t>
    </dgm:pt>
    <dgm:pt modelId="{39177CB1-632F-466F-9C6C-D5AB62DD04E8}">
      <dgm:prSet/>
      <dgm:spPr/>
      <dgm:t>
        <a:bodyPr/>
        <a:lstStyle/>
        <a:p>
          <a:endParaRPr lang="en-GB" dirty="0"/>
        </a:p>
      </dgm:t>
    </dgm:pt>
    <dgm:pt modelId="{45A707CE-A748-4277-9925-CC858B154E19}" type="parTrans" cxnId="{80A24337-AB35-441E-8B75-AB5246D917A6}">
      <dgm:prSet/>
      <dgm:spPr/>
      <dgm:t>
        <a:bodyPr/>
        <a:lstStyle/>
        <a:p>
          <a:endParaRPr lang="en-GB"/>
        </a:p>
      </dgm:t>
    </dgm:pt>
    <dgm:pt modelId="{91953C82-24FC-4263-8B80-A7D4D7CC769A}" type="sibTrans" cxnId="{80A24337-AB35-441E-8B75-AB5246D917A6}">
      <dgm:prSet/>
      <dgm:spPr/>
      <dgm:t>
        <a:bodyPr/>
        <a:lstStyle/>
        <a:p>
          <a:endParaRPr lang="en-GB"/>
        </a:p>
      </dgm:t>
    </dgm:pt>
    <dgm:pt modelId="{1D2E6D99-8605-4A32-8D40-7E20B1840B53}" type="pres">
      <dgm:prSet presAssocID="{70FE8D60-0ECA-48D1-BA76-92DC51DD0C3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01D64B5-1A81-473C-AA8D-FA4BC405F1E8}" type="pres">
      <dgm:prSet presAssocID="{70FE8D60-0ECA-48D1-BA76-92DC51DD0C34}" presName="ellipse" presStyleLbl="trBgShp" presStyleIdx="0" presStyleCnt="1"/>
      <dgm:spPr/>
    </dgm:pt>
    <dgm:pt modelId="{A3EA9B45-A03F-4347-B26A-84DF2C00A0EC}" type="pres">
      <dgm:prSet presAssocID="{70FE8D60-0ECA-48D1-BA76-92DC51DD0C34}" presName="arrow1" presStyleLbl="fgShp" presStyleIdx="0" presStyleCnt="1" custLinFactNeighborX="30787" custLinFactNeighborY="-84662"/>
      <dgm:spPr/>
    </dgm:pt>
    <dgm:pt modelId="{FB879839-BB47-4F1C-B865-0B129E7A452F}" type="pres">
      <dgm:prSet presAssocID="{70FE8D60-0ECA-48D1-BA76-92DC51DD0C34}" presName="rectangle" presStyleLbl="revTx" presStyleIdx="0" presStyleCnt="1" custScaleX="212425" custScaleY="88851" custLinFactNeighborX="5792" custLinFactNeighborY="-417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C12C70-D3C3-4668-90D3-074783A38432}" type="pres">
      <dgm:prSet presAssocID="{04D1B183-7E18-4C88-BBD0-234B70052A8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387F93-B776-42B6-BEBB-943B7DF406D1}" type="pres">
      <dgm:prSet presAssocID="{332B1A91-E93B-46D1-811A-6ABEDF76E93E}" presName="item2" presStyleLbl="node1" presStyleIdx="1" presStyleCnt="3" custScaleX="192004" custScaleY="118724" custLinFactNeighborX="72578" custLinFactNeighborY="-410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EED9AA-1727-4E5F-AA07-391907B4B621}" type="pres">
      <dgm:prSet presAssocID="{2743E66B-CF04-416E-86E6-9CBC6195D586}" presName="item3" presStyleLbl="node1" presStyleIdx="2" presStyleCnt="3" custScaleX="234409" custScaleY="113561" custLinFactNeighborX="-27190" custLinFactNeighborY="914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F78B62-3D0F-4AEA-BE9B-339C82D08796}" type="pres">
      <dgm:prSet presAssocID="{70FE8D60-0ECA-48D1-BA76-92DC51DD0C34}" presName="funnel" presStyleLbl="trAlignAcc1" presStyleIdx="0" presStyleCnt="1" custScaleY="94224" custLinFactNeighborX="4622" custLinFactNeighborY="-5980"/>
      <dgm:spPr/>
    </dgm:pt>
  </dgm:ptLst>
  <dgm:cxnLst>
    <dgm:cxn modelId="{416584D0-9D51-4C7E-A025-C436F4881310}" type="presOf" srcId="{70FE8D60-0ECA-48D1-BA76-92DC51DD0C34}" destId="{1D2E6D99-8605-4A32-8D40-7E20B1840B53}" srcOrd="0" destOrd="0" presId="urn:microsoft.com/office/officeart/2005/8/layout/funnel1"/>
    <dgm:cxn modelId="{B58F5916-C57A-4E8E-9DB1-5875A885E095}" srcId="{70FE8D60-0ECA-48D1-BA76-92DC51DD0C34}" destId="{E89937A9-7A7D-47A4-B434-03E97FE5E2FD}" srcOrd="5" destOrd="0" parTransId="{B13D94AA-9BCC-485A-844F-0E1148F6A820}" sibTransId="{BB614CB6-9FC8-4503-BD64-E052BCD817A3}"/>
    <dgm:cxn modelId="{B8126AF6-97BB-4686-8950-C0F10FA6D5C3}" srcId="{70FE8D60-0ECA-48D1-BA76-92DC51DD0C34}" destId="{E9DC6890-AE68-43B4-B4A5-2BC75FD8D1A0}" srcOrd="0" destOrd="0" parTransId="{68B75D0F-A055-41D6-8AF2-03C0D659DCE6}" sibTransId="{58D1DCE3-E722-4EB2-9758-1182C37C68C1}"/>
    <dgm:cxn modelId="{7DC2F01F-0401-4BFB-A68A-DD67B566B037}" type="presOf" srcId="{E9DC6890-AE68-43B4-B4A5-2BC75FD8D1A0}" destId="{AEEED9AA-1727-4E5F-AA07-391907B4B621}" srcOrd="0" destOrd="0" presId="urn:microsoft.com/office/officeart/2005/8/layout/funnel1"/>
    <dgm:cxn modelId="{80A24337-AB35-441E-8B75-AB5246D917A6}" srcId="{70FE8D60-0ECA-48D1-BA76-92DC51DD0C34}" destId="{39177CB1-632F-466F-9C6C-D5AB62DD04E8}" srcOrd="6" destOrd="0" parTransId="{45A707CE-A748-4277-9925-CC858B154E19}" sibTransId="{91953C82-24FC-4263-8B80-A7D4D7CC769A}"/>
    <dgm:cxn modelId="{0D9B8346-06DC-4741-8093-71D78A0D2026}" srcId="{70FE8D60-0ECA-48D1-BA76-92DC51DD0C34}" destId="{332B1A91-E93B-46D1-811A-6ABEDF76E93E}" srcOrd="2" destOrd="0" parTransId="{860E4370-C0BA-4EB8-AF01-B1C09FFC529E}" sibTransId="{1E11F3D9-6B0A-45B8-B78A-F2B2BB5403F9}"/>
    <dgm:cxn modelId="{9D208AB5-8DDE-47E7-8442-008F665637C7}" type="presOf" srcId="{2743E66B-CF04-416E-86E6-9CBC6195D586}" destId="{FB879839-BB47-4F1C-B865-0B129E7A452F}" srcOrd="0" destOrd="0" presId="urn:microsoft.com/office/officeart/2005/8/layout/funnel1"/>
    <dgm:cxn modelId="{26D5396C-2272-4B6F-980D-0066F41AFDFA}" type="presOf" srcId="{04D1B183-7E18-4C88-BBD0-234B70052A89}" destId="{13387F93-B776-42B6-BEBB-943B7DF406D1}" srcOrd="0" destOrd="0" presId="urn:microsoft.com/office/officeart/2005/8/layout/funnel1"/>
    <dgm:cxn modelId="{256743D9-F55F-4285-95B5-444E722AEF7E}" srcId="{70FE8D60-0ECA-48D1-BA76-92DC51DD0C34}" destId="{04D1B183-7E18-4C88-BBD0-234B70052A89}" srcOrd="1" destOrd="0" parTransId="{2AD16FD8-ED13-44B0-B401-61A63E789DCC}" sibTransId="{DC1F8A77-ACFE-440E-9542-369FCE741086}"/>
    <dgm:cxn modelId="{ECDF8124-5D2C-4970-89A9-6DC212267BAC}" type="presOf" srcId="{332B1A91-E93B-46D1-811A-6ABEDF76E93E}" destId="{FCC12C70-D3C3-4668-90D3-074783A38432}" srcOrd="0" destOrd="0" presId="urn:microsoft.com/office/officeart/2005/8/layout/funnel1"/>
    <dgm:cxn modelId="{D5EB1060-DE21-45FF-ADE0-090874A7EA14}" srcId="{70FE8D60-0ECA-48D1-BA76-92DC51DD0C34}" destId="{2743E66B-CF04-416E-86E6-9CBC6195D586}" srcOrd="3" destOrd="0" parTransId="{7F6A9169-8AF7-4154-8FE9-AB9290A37BBD}" sibTransId="{9689E7B6-1E0F-4E32-A2F6-12D87265501D}"/>
    <dgm:cxn modelId="{7468BFF7-4B67-493A-83F7-3DD64657F462}" srcId="{70FE8D60-0ECA-48D1-BA76-92DC51DD0C34}" destId="{F81D8983-911B-409F-9724-EC02FC1B3B6D}" srcOrd="4" destOrd="0" parTransId="{A1BD51DA-6360-4CF8-AA4D-FAE3CD9FF076}" sibTransId="{439601A6-DF48-489D-9059-780EAC31AEAC}"/>
    <dgm:cxn modelId="{193CDFB1-3BE1-4CCD-8732-D9778AAB7F9A}" type="presParOf" srcId="{1D2E6D99-8605-4A32-8D40-7E20B1840B53}" destId="{401D64B5-1A81-473C-AA8D-FA4BC405F1E8}" srcOrd="0" destOrd="0" presId="urn:microsoft.com/office/officeart/2005/8/layout/funnel1"/>
    <dgm:cxn modelId="{03395B5D-B705-4781-B52A-A2BEF1BDAAE8}" type="presParOf" srcId="{1D2E6D99-8605-4A32-8D40-7E20B1840B53}" destId="{A3EA9B45-A03F-4347-B26A-84DF2C00A0EC}" srcOrd="1" destOrd="0" presId="urn:microsoft.com/office/officeart/2005/8/layout/funnel1"/>
    <dgm:cxn modelId="{704968E1-427A-4130-83DA-471797EA5387}" type="presParOf" srcId="{1D2E6D99-8605-4A32-8D40-7E20B1840B53}" destId="{FB879839-BB47-4F1C-B865-0B129E7A452F}" srcOrd="2" destOrd="0" presId="urn:microsoft.com/office/officeart/2005/8/layout/funnel1"/>
    <dgm:cxn modelId="{69753C49-6466-45B2-A313-05BCA8321C9B}" type="presParOf" srcId="{1D2E6D99-8605-4A32-8D40-7E20B1840B53}" destId="{FCC12C70-D3C3-4668-90D3-074783A38432}" srcOrd="3" destOrd="0" presId="urn:microsoft.com/office/officeart/2005/8/layout/funnel1"/>
    <dgm:cxn modelId="{B5232A94-0503-447D-9E78-FD7D1A1D7F26}" type="presParOf" srcId="{1D2E6D99-8605-4A32-8D40-7E20B1840B53}" destId="{13387F93-B776-42B6-BEBB-943B7DF406D1}" srcOrd="4" destOrd="0" presId="urn:microsoft.com/office/officeart/2005/8/layout/funnel1"/>
    <dgm:cxn modelId="{46B5D647-E8E5-473A-8C62-6C9600FD023E}" type="presParOf" srcId="{1D2E6D99-8605-4A32-8D40-7E20B1840B53}" destId="{AEEED9AA-1727-4E5F-AA07-391907B4B621}" srcOrd="5" destOrd="0" presId="urn:microsoft.com/office/officeart/2005/8/layout/funnel1"/>
    <dgm:cxn modelId="{FF23538C-8823-4273-BC02-0ABC9527C9D9}" type="presParOf" srcId="{1D2E6D99-8605-4A32-8D40-7E20B1840B53}" destId="{FBF78B62-3D0F-4AEA-BE9B-339C82D0879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05/02/2015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05/02/2015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05/02/2015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2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05/02/2015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05/02/2015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05/02/2015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05/02/2015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1600" y="57600"/>
            <a:ext cx="6220800" cy="13600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DF6B-D000-4424-AB64-D710AAE5C964}" type="datetimeFigureOut">
              <a:rPr lang="fr-FR"/>
              <a:pPr>
                <a:defRPr/>
              </a:pPr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5C2-5B32-4DCF-A758-BB53B393D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600" y="274638"/>
            <a:ext cx="624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D23-EFA2-4C47-8DAC-47F813F27D7F}" type="datetimeFigureOut">
              <a:rPr lang="fr-FR"/>
              <a:pPr>
                <a:defRPr/>
              </a:pPr>
              <a:t>05/02/2015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8400" y="274638"/>
            <a:ext cx="624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7CD-015A-49AC-A2E3-46D340CDABDA}" type="datetimeFigureOut">
              <a:rPr lang="fr-FR"/>
              <a:pPr>
                <a:defRPr/>
              </a:pPr>
              <a:t>05/02/2015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05/02/2015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9525" y="-33338"/>
            <a:ext cx="9163050" cy="692467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25" y="-42863"/>
            <a:ext cx="9163050" cy="694372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68" y="639016"/>
            <a:ext cx="715394" cy="357697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822" y="531110"/>
            <a:ext cx="573507" cy="573507"/>
          </a:xfrm>
          <a:prstGeom prst="rect">
            <a:avLst/>
          </a:prstGeom>
        </p:spPr>
      </p:pic>
      <p:pic>
        <p:nvPicPr>
          <p:cNvPr id="11" name="Attēls 10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12" name="Attēls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736600" y="2733675"/>
            <a:ext cx="4740275" cy="14700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fr-FR" sz="3200" b="1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3265714" y="6123943"/>
            <a:ext cx="3082018" cy="61300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2015.05.02.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423" y="2168434"/>
            <a:ext cx="849956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en-GB" sz="3200" dirty="0" err="1">
                <a:solidFill>
                  <a:schemeClr val="accent2">
                    <a:lumMod val="75000"/>
                  </a:schemeClr>
                </a:solidFill>
              </a:rPr>
              <a:t>Lietpratīga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2">
                    <a:lumMod val="75000"/>
                  </a:schemeClr>
                </a:solidFill>
              </a:rPr>
              <a:t>pārvaldība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 un Latvijas </a:t>
            </a:r>
            <a:r>
              <a:rPr lang="en-GB" sz="3200" dirty="0" err="1">
                <a:solidFill>
                  <a:schemeClr val="accent2">
                    <a:lumMod val="75000"/>
                  </a:schemeClr>
                </a:solidFill>
              </a:rPr>
              <a:t>pašvaldību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2">
                    <a:lumMod val="75000"/>
                  </a:schemeClr>
                </a:solidFill>
              </a:rPr>
              <a:t>veiktspējas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2">
                    <a:lumMod val="75000"/>
                  </a:schemeClr>
                </a:solidFill>
              </a:rPr>
              <a:t>uzlabošana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»</a:t>
            </a:r>
            <a:br>
              <a:rPr lang="en-GB" sz="3200" dirty="0">
                <a:solidFill>
                  <a:schemeClr val="accent2">
                    <a:lumMod val="75000"/>
                  </a:schemeClr>
                </a:solidFill>
              </a:rPr>
            </a:br>
            <a:endParaRPr lang="lv-LV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lv-LV" sz="3200" b="1" dirty="0">
                <a:solidFill>
                  <a:schemeClr val="accent2">
                    <a:lumMod val="75000"/>
                  </a:schemeClr>
                </a:solidFill>
              </a:rPr>
              <a:t>Mazo skolu </a:t>
            </a:r>
            <a:r>
              <a:rPr lang="lv-LV" sz="3200" b="1" dirty="0" smtClean="0">
                <a:solidFill>
                  <a:schemeClr val="accent2">
                    <a:lumMod val="75000"/>
                  </a:schemeClr>
                </a:solidFill>
              </a:rPr>
              <a:t>iespējamie  attīstības scenāriji</a:t>
            </a:r>
          </a:p>
          <a:p>
            <a:pPr algn="ctr"/>
            <a:endParaRPr lang="lv-LV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lv-LV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ašvaldību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izglītības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un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kultūras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tīkls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T4</a:t>
            </a: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</a:rPr>
              <a:t>-1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lv-LV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Ināra Dundure</a:t>
            </a:r>
            <a:endParaRPr lang="lv-LV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lv-LV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lv-LV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lv-LV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102" y="240162"/>
            <a:ext cx="6220800" cy="1360038"/>
          </a:xfrm>
        </p:spPr>
        <p:txBody>
          <a:bodyPr/>
          <a:lstStyle/>
          <a:p>
            <a:r>
              <a:rPr lang="lv-LV" sz="3200" b="1" dirty="0">
                <a:solidFill>
                  <a:srgbClr val="C00000"/>
                </a:solidFill>
              </a:rPr>
              <a:t>Slēgt </a:t>
            </a:r>
            <a:r>
              <a:rPr lang="lv-LV" sz="3200" b="1" dirty="0" smtClean="0">
                <a:solidFill>
                  <a:srgbClr val="C00000"/>
                </a:solidFill>
              </a:rPr>
              <a:t>Mazo skolu un vienoties ar </a:t>
            </a:r>
            <a:r>
              <a:rPr lang="lv-LV" sz="3200" b="1" dirty="0">
                <a:solidFill>
                  <a:srgbClr val="C00000"/>
                </a:solidFill>
              </a:rPr>
              <a:t>kaimiņu pašvaldību</a:t>
            </a:r>
            <a:br>
              <a:rPr lang="lv-LV" sz="3200" b="1" dirty="0">
                <a:solidFill>
                  <a:srgbClr val="C00000"/>
                </a:solidFill>
              </a:rPr>
            </a:b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722120"/>
            <a:ext cx="8708572" cy="47831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Savstarpējie norēķini ar kaimiņu pašvaldību:</a:t>
            </a:r>
          </a:p>
          <a:p>
            <a:r>
              <a:rPr lang="lv-LV" sz="2800" dirty="0" smtClean="0"/>
              <a:t>Līgums ar pamatotām viena skolēna izmaksām, ieskaitot norēķinu savstarpējo kontroli;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Mobilitātes jautājums (</a:t>
            </a:r>
            <a:r>
              <a:rPr lang="lv-LV" sz="2800" dirty="0" err="1" smtClean="0"/>
              <a:t>sab.transports</a:t>
            </a:r>
            <a:r>
              <a:rPr lang="lv-LV" sz="2800" dirty="0" smtClean="0"/>
              <a:t>, ceļu infrastruktūra; izmaksas; skolas autobuss);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Atbalsts bērniem no maznodrošinātām ģimenēm(ēdināšana </a:t>
            </a:r>
            <a:r>
              <a:rPr lang="lv-LV" sz="2800" dirty="0"/>
              <a:t>u.c</a:t>
            </a:r>
            <a:r>
              <a:rPr lang="lv-LV" sz="2800" dirty="0" smtClean="0"/>
              <a:t>.);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 </a:t>
            </a:r>
            <a:r>
              <a:rPr lang="lv-LV" sz="2800" dirty="0"/>
              <a:t>Sociālās problēmas mazās skolas darbiniekiem;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Esošās </a:t>
            </a:r>
            <a:r>
              <a:rPr lang="lv-LV" sz="2800" dirty="0"/>
              <a:t>skolas ēkas racionāla turpmākā izmantošana.</a:t>
            </a:r>
          </a:p>
          <a:p>
            <a:pPr>
              <a:buFont typeface="Wingdings" panose="05000000000000000000" pitchFamily="2" charset="2"/>
              <a:buChar char="q"/>
            </a:pPr>
            <a:endParaRPr lang="lv-LV" sz="2800" dirty="0" smtClean="0"/>
          </a:p>
          <a:p>
            <a:pPr marL="0" indent="0">
              <a:buNone/>
            </a:pPr>
            <a:endParaRPr lang="lv-LV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17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371109"/>
            <a:ext cx="6220800" cy="1360038"/>
          </a:xfrm>
        </p:spPr>
        <p:txBody>
          <a:bodyPr/>
          <a:lstStyle/>
          <a:p>
            <a:r>
              <a:rPr lang="en-GB" sz="3200" b="1" dirty="0" err="1">
                <a:solidFill>
                  <a:srgbClr val="C00000"/>
                </a:solidFill>
              </a:rPr>
              <a:t>Saglabāt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lv-LV" sz="3200" b="1" dirty="0" smtClean="0">
                <a:solidFill>
                  <a:srgbClr val="C00000"/>
                </a:solidFill>
              </a:rPr>
              <a:t>Mazo skolu </a:t>
            </a:r>
            <a:r>
              <a:rPr lang="en-GB" sz="3200" b="1" dirty="0" smtClean="0">
                <a:solidFill>
                  <a:srgbClr val="C00000"/>
                </a:solidFill>
              </a:rPr>
              <a:t>un </a:t>
            </a:r>
            <a:r>
              <a:rPr lang="en-GB" sz="3200" b="1" dirty="0" err="1">
                <a:solidFill>
                  <a:srgbClr val="C00000"/>
                </a:solidFill>
              </a:rPr>
              <a:t>piemēroties</a:t>
            </a:r>
            <a:r>
              <a:rPr lang="en-GB" sz="3200" b="1" dirty="0">
                <a:solidFill>
                  <a:srgbClr val="C00000"/>
                </a:solidFill>
              </a:rPr>
              <a:t/>
            </a:r>
            <a:br>
              <a:rPr lang="en-GB" sz="3200" b="1" dirty="0">
                <a:solidFill>
                  <a:srgbClr val="C00000"/>
                </a:solidFill>
              </a:rPr>
            </a:b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90" y="1583101"/>
            <a:ext cx="8495211" cy="50005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Skolas esošās situācijas visu jomu analīze:</a:t>
            </a:r>
          </a:p>
          <a:p>
            <a:r>
              <a:rPr lang="lv-LV" sz="2800" dirty="0" smtClean="0"/>
              <a:t>Skolas Riski- Vadības !?</a:t>
            </a:r>
          </a:p>
          <a:p>
            <a:r>
              <a:rPr lang="lv-LV" sz="2800" dirty="0" smtClean="0"/>
              <a:t>Skolas Pozitīvās lietas: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dirty="0" smtClean="0"/>
              <a:t>Tehniskais un tehnoloģiskais nodrošinājums;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dirty="0" smtClean="0"/>
              <a:t>Pedagogu sastāvs un novērtējums pēc vecuma struktūras, kompetencēm un spēju, un vēlmi mācīt 2 un vairāk priekšmetus, vēlmi mainīties.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Pedagogu elastīga komplektācija;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Inovatīva mācību procesa organizācija;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Pedagogu Motivācija;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Tehniskā personāla motivācija.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0925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310149"/>
            <a:ext cx="6220800" cy="1360038"/>
          </a:xfrm>
        </p:spPr>
        <p:txBody>
          <a:bodyPr/>
          <a:lstStyle/>
          <a:p>
            <a:r>
              <a:rPr lang="lv-LV" sz="3200" b="1" dirty="0" smtClean="0">
                <a:solidFill>
                  <a:srgbClr val="C00000"/>
                </a:solidFill>
              </a:rPr>
              <a:t>Saglabāt Mazo skolu un piemēroties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703163"/>
            <a:ext cx="8068492" cy="49937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Izglītības </a:t>
            </a:r>
            <a:r>
              <a:rPr lang="lv-LV" sz="2800" dirty="0"/>
              <a:t>un attīstības iespēju nodrošināšanu ikvienam bērnam un papildus </a:t>
            </a:r>
            <a:r>
              <a:rPr lang="lv-LV" sz="2800" dirty="0" smtClean="0"/>
              <a:t>atbalsts </a:t>
            </a:r>
            <a:r>
              <a:rPr lang="lv-LV" sz="2800" dirty="0"/>
              <a:t>skolēniem ar atstumtības riska </a:t>
            </a:r>
            <a:r>
              <a:rPr lang="lv-LV" sz="2800" dirty="0" smtClean="0"/>
              <a:t>draudiem: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dirty="0" smtClean="0"/>
              <a:t>Atbalsts talantīgiem skolēniem;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800" dirty="0" smtClean="0"/>
              <a:t>Atbalsts skolēniem ar vājām zināšanām –katra bērna izaugsmes rādītājs.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Skolēnu </a:t>
            </a:r>
            <a:r>
              <a:rPr lang="lv-LV" sz="2800" dirty="0"/>
              <a:t>pašpārvaldes lomas </a:t>
            </a:r>
            <a:r>
              <a:rPr lang="lv-LV" sz="2800" dirty="0" smtClean="0"/>
              <a:t>paaugstināšana;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Sociālās un teritoriālās atstumtības risinājums;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Vecāku iesaistīšana skolas problēmu risināšanā;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Mecenātisms;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81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 algn="ctr">
              <a:buNone/>
            </a:pPr>
            <a:r>
              <a:rPr lang="lv-LV" b="1" dirty="0" smtClean="0">
                <a:solidFill>
                  <a:srgbClr val="C00000"/>
                </a:solidFill>
              </a:rPr>
              <a:t>Paldies par uzmanību!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2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295400" y="482716"/>
            <a:ext cx="5829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lv-LV" sz="3200" b="1" dirty="0" smtClean="0">
                <a:solidFill>
                  <a:srgbClr val="C00000"/>
                </a:solidFill>
                <a:latin typeface="+mn-lt"/>
              </a:rPr>
              <a:t>Pašvaldības un valsts intereses</a:t>
            </a:r>
            <a:endParaRPr lang="fr-FR" sz="32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7254424"/>
              </p:ext>
            </p:extLst>
          </p:nvPr>
        </p:nvGraphicFramePr>
        <p:xfrm>
          <a:off x="775063" y="2403566"/>
          <a:ext cx="7654834" cy="3500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23064" y="3801049"/>
            <a:ext cx="1314994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solidFill>
                  <a:srgbClr val="C00000"/>
                </a:solidFill>
              </a:rPr>
              <a:t>MAZĀ </a:t>
            </a:r>
            <a:r>
              <a:rPr lang="lv-LV" sz="2400" b="1" dirty="0">
                <a:solidFill>
                  <a:srgbClr val="C00000"/>
                </a:solidFill>
              </a:rPr>
              <a:t>S</a:t>
            </a:r>
            <a:r>
              <a:rPr lang="lv-LV" sz="2400" b="1" dirty="0" smtClean="0">
                <a:solidFill>
                  <a:srgbClr val="C00000"/>
                </a:solidFill>
              </a:rPr>
              <a:t>KOLA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06" y="109852"/>
            <a:ext cx="6220800" cy="1360038"/>
          </a:xfrm>
        </p:spPr>
        <p:txBody>
          <a:bodyPr/>
          <a:lstStyle/>
          <a:p>
            <a:r>
              <a:rPr lang="lv-LV" sz="3200" b="1" dirty="0" smtClean="0">
                <a:solidFill>
                  <a:srgbClr val="C00000"/>
                </a:solidFill>
              </a:rPr>
              <a:t>Pašvaldības argumenti Mazās skolas saglabāšanai </a:t>
            </a:r>
            <a:r>
              <a:rPr lang="lv-LV" sz="3200" b="1" dirty="0" err="1" smtClean="0">
                <a:solidFill>
                  <a:srgbClr val="C00000"/>
                </a:solidFill>
              </a:rPr>
              <a:t>attīecībā</a:t>
            </a:r>
            <a:r>
              <a:rPr lang="lv-LV" sz="3200" b="1" dirty="0" smtClean="0">
                <a:solidFill>
                  <a:srgbClr val="C00000"/>
                </a:solidFill>
              </a:rPr>
              <a:t> pret valsti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8" y="1844041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Iedzīvotāju </a:t>
            </a:r>
            <a:r>
              <a:rPr lang="lv-LV" sz="2800" dirty="0"/>
              <a:t>sociāli ekonomiskais raksturojums, t.sk., ienākumu līmenis, nodarbinātība utt., ja šie faktori ir zemi, tie uzskatāmi par papildus argumentiem skolas saglabāšanai;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/>
              <a:t>Z</a:t>
            </a:r>
            <a:r>
              <a:rPr lang="lv-LV" sz="2800" dirty="0" smtClean="0"/>
              <a:t>ems </a:t>
            </a:r>
            <a:r>
              <a:rPr lang="lv-LV" sz="2800" dirty="0"/>
              <a:t>iedzīvotāju blīvums;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Ģeogrāfiskie </a:t>
            </a:r>
            <a:r>
              <a:rPr lang="lv-LV" sz="2800" dirty="0"/>
              <a:t>apstākļi un infrastruktūra, kas apgrūtina nokļūšanu uz citām tuvākajām skolām (ne vienmēr noteicošie ir kilometri);</a:t>
            </a:r>
          </a:p>
          <a:p>
            <a:pPr>
              <a:buFont typeface="Wingdings" panose="05000000000000000000" pitchFamily="2" charset="2"/>
              <a:buChar char="q"/>
            </a:pPr>
            <a:endParaRPr lang="lv-LV" dirty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75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196937"/>
            <a:ext cx="6220800" cy="1360038"/>
          </a:xfrm>
        </p:spPr>
        <p:txBody>
          <a:bodyPr/>
          <a:lstStyle/>
          <a:p>
            <a:r>
              <a:rPr lang="en-GB" sz="3200" b="1" dirty="0" err="1">
                <a:solidFill>
                  <a:srgbClr val="C00000"/>
                </a:solidFill>
              </a:rPr>
              <a:t>Pašvaldības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argumenti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Mazās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skolas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saglabāšanai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attīecībā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pret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valsti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8" y="1645920"/>
            <a:ext cx="8543108" cy="46631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Izvērsts </a:t>
            </a:r>
            <a:r>
              <a:rPr lang="lv-LV" sz="2800" dirty="0"/>
              <a:t>un pamatots skolas līdzšinējās darbības </a:t>
            </a:r>
            <a:r>
              <a:rPr lang="lv-LV" sz="2800" dirty="0" smtClean="0"/>
              <a:t>raksturojums:</a:t>
            </a:r>
            <a:endParaRPr lang="lv-LV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lv-LV" sz="2800" dirty="0" smtClean="0"/>
              <a:t>akadēmiskie </a:t>
            </a:r>
            <a:r>
              <a:rPr lang="lv-LV" sz="2800" dirty="0"/>
              <a:t>rādītāji</a:t>
            </a:r>
            <a:r>
              <a:rPr lang="lv-LV" sz="2800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800" dirty="0" smtClean="0"/>
              <a:t>skolēnu </a:t>
            </a:r>
            <a:r>
              <a:rPr lang="lv-LV" sz="2800" dirty="0"/>
              <a:t>attīstības dinamika</a:t>
            </a:r>
            <a:r>
              <a:rPr lang="lv-LV" sz="2800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800" dirty="0" smtClean="0"/>
              <a:t>IKT </a:t>
            </a:r>
            <a:r>
              <a:rPr lang="lv-LV" sz="2800" dirty="0"/>
              <a:t>un attālināto mācību izmantošana mācību procesā, </a:t>
            </a:r>
            <a:endParaRPr lang="lv-LV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lv-LV" sz="2800" dirty="0"/>
              <a:t>L</a:t>
            </a:r>
            <a:r>
              <a:rPr lang="lv-LV" sz="2800" dirty="0" smtClean="0"/>
              <a:t>īdzdalība </a:t>
            </a:r>
            <a:r>
              <a:rPr lang="lv-LV" sz="2800" dirty="0"/>
              <a:t>nacionālos un starptautiskos projektos, iekļaujošu programmu esamība</a:t>
            </a:r>
            <a:r>
              <a:rPr lang="lv-LV" sz="2800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800" dirty="0"/>
              <a:t>P</a:t>
            </a:r>
            <a:r>
              <a:rPr lang="lv-LV" sz="2800" dirty="0" smtClean="0"/>
              <a:t>riekšlaicīgi </a:t>
            </a:r>
            <a:r>
              <a:rPr lang="lv-LV" sz="2800" dirty="0"/>
              <a:t>skolu atstājušo skolēnu skaits vai veiksmes stāsti par skolēniem, kuri pēc pārtraukuma vai biežas skolu mainīšanas sekmīgi iekļāvušies mācību procesā un ieguvuši pamatizglītību;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2083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11" y="266605"/>
            <a:ext cx="6220800" cy="1360038"/>
          </a:xfrm>
        </p:spPr>
        <p:txBody>
          <a:bodyPr/>
          <a:lstStyle/>
          <a:p>
            <a:r>
              <a:rPr lang="en-GB" sz="3200" b="1" dirty="0" err="1">
                <a:solidFill>
                  <a:srgbClr val="C00000"/>
                </a:solidFill>
              </a:rPr>
              <a:t>Pašvaldības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argumenti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Mazās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skolas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saglabāšanai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attīecībā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pret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valsti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2061755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lv-LV" sz="2800" dirty="0" err="1" smtClean="0"/>
              <a:t>P</a:t>
            </a:r>
            <a:r>
              <a:rPr lang="en-GB" sz="2800" dirty="0" err="1" smtClean="0"/>
              <a:t>ierobežas</a:t>
            </a:r>
            <a:r>
              <a:rPr lang="en-GB" sz="2800" dirty="0" smtClean="0"/>
              <a:t> </a:t>
            </a:r>
            <a:r>
              <a:rPr lang="en-GB" sz="2800" dirty="0" err="1" smtClean="0"/>
              <a:t>tuvums</a:t>
            </a:r>
            <a:r>
              <a:rPr lang="lv-LV" sz="2800" dirty="0" smtClean="0"/>
              <a:t>;</a:t>
            </a:r>
          </a:p>
          <a:p>
            <a:pPr marL="0" indent="0">
              <a:buNone/>
            </a:pPr>
            <a:endParaRPr lang="lv-LV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Skolēni </a:t>
            </a:r>
            <a:r>
              <a:rPr lang="lv-LV" sz="2800" dirty="0"/>
              <a:t>ar īpašām </a:t>
            </a:r>
            <a:r>
              <a:rPr lang="lv-LV" sz="2800" dirty="0" smtClean="0"/>
              <a:t>vajadzībā, </a:t>
            </a:r>
            <a:r>
              <a:rPr lang="lv-LV" sz="2800" dirty="0"/>
              <a:t>migranti, reemigranti, bērni no ģimenēm ar citu valodu un/vai kultūru</a:t>
            </a:r>
            <a:r>
              <a:rPr lang="lv-LV" sz="2800" dirty="0" smtClean="0"/>
              <a:t>, kuri </a:t>
            </a:r>
            <a:r>
              <a:rPr lang="lv-LV" sz="2800" dirty="0"/>
              <a:t>tiek integrēti skolā </a:t>
            </a:r>
            <a:r>
              <a:rPr lang="lv-LV" sz="2800" dirty="0" smtClean="0"/>
              <a:t>un </a:t>
            </a:r>
            <a:r>
              <a:rPr lang="lv-LV" sz="2800" dirty="0"/>
              <a:t>kuriem sagādātu grūtības nonākt un/vai iekļauties citā skolā;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4126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err="1">
                <a:solidFill>
                  <a:srgbClr val="C00000"/>
                </a:solidFill>
              </a:rPr>
              <a:t>Pašvaldības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argumenti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Mazās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skolas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saglabāšanai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attīecībā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pret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valsti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53" y="1957252"/>
            <a:ext cx="8399417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lv-LV" sz="2800" dirty="0" err="1" smtClean="0"/>
              <a:t>S</a:t>
            </a:r>
            <a:r>
              <a:rPr lang="en-GB" sz="2800" dirty="0" smtClean="0"/>
              <a:t>kolas </a:t>
            </a:r>
            <a:r>
              <a:rPr lang="en-GB" sz="2800" dirty="0" err="1"/>
              <a:t>izglītības</a:t>
            </a:r>
            <a:r>
              <a:rPr lang="en-GB" sz="2800" dirty="0"/>
              <a:t> </a:t>
            </a:r>
            <a:r>
              <a:rPr lang="en-GB" sz="2800" dirty="0" err="1"/>
              <a:t>programmu</a:t>
            </a:r>
            <a:r>
              <a:rPr lang="en-GB" sz="2800" dirty="0"/>
              <a:t> un </a:t>
            </a:r>
            <a:r>
              <a:rPr lang="en-GB" sz="2800" dirty="0" err="1"/>
              <a:t>darbību</a:t>
            </a:r>
            <a:r>
              <a:rPr lang="en-GB" sz="2800" dirty="0"/>
              <a:t> </a:t>
            </a:r>
            <a:r>
              <a:rPr lang="en-GB" sz="2800" dirty="0" err="1"/>
              <a:t>piedāvājuma</a:t>
            </a:r>
            <a:r>
              <a:rPr lang="en-GB" sz="2800" dirty="0"/>
              <a:t> portfolio, t. </a:t>
            </a:r>
            <a:r>
              <a:rPr lang="en-GB" sz="2800" dirty="0" err="1" smtClean="0"/>
              <a:t>sk</a:t>
            </a:r>
            <a:r>
              <a:rPr lang="lv-LV" sz="2800" dirty="0" smtClean="0"/>
              <a:t>.:</a:t>
            </a:r>
            <a:endParaRPr lang="en-GB" sz="2800" dirty="0"/>
          </a:p>
          <a:p>
            <a:r>
              <a:rPr lang="en-GB" sz="2800" dirty="0" err="1" smtClean="0"/>
              <a:t>pirmsskolas</a:t>
            </a:r>
            <a:r>
              <a:rPr lang="en-GB" sz="2800" dirty="0" smtClean="0"/>
              <a:t> </a:t>
            </a:r>
            <a:r>
              <a:rPr lang="en-GB" sz="2800" dirty="0" err="1"/>
              <a:t>izglītības</a:t>
            </a:r>
            <a:r>
              <a:rPr lang="en-GB" sz="2800" dirty="0"/>
              <a:t> </a:t>
            </a:r>
            <a:r>
              <a:rPr lang="en-GB" sz="2800" dirty="0" err="1"/>
              <a:t>programmu</a:t>
            </a:r>
            <a:r>
              <a:rPr lang="en-GB" sz="2800" dirty="0"/>
              <a:t> </a:t>
            </a:r>
            <a:r>
              <a:rPr lang="en-GB" sz="2800" dirty="0" err="1"/>
              <a:t>vai</a:t>
            </a:r>
            <a:r>
              <a:rPr lang="en-GB" sz="2800" dirty="0"/>
              <a:t> </a:t>
            </a:r>
            <a:r>
              <a:rPr lang="en-GB" sz="2800" dirty="0" err="1"/>
              <a:t>nodarbību</a:t>
            </a:r>
            <a:r>
              <a:rPr lang="en-GB" sz="2800" dirty="0"/>
              <a:t> </a:t>
            </a:r>
            <a:r>
              <a:rPr lang="en-GB" sz="2800" dirty="0" err="1"/>
              <a:t>esamība</a:t>
            </a:r>
            <a:r>
              <a:rPr lang="en-GB" sz="2800" dirty="0"/>
              <a:t> (</a:t>
            </a:r>
            <a:r>
              <a:rPr lang="en-GB" sz="2800" dirty="0" err="1"/>
              <a:t>jaunākiem</a:t>
            </a:r>
            <a:r>
              <a:rPr lang="en-GB" sz="2800" dirty="0"/>
              <a:t> par 5-6 </a:t>
            </a:r>
            <a:r>
              <a:rPr lang="en-GB" sz="2800" dirty="0" err="1"/>
              <a:t>gadīgajiem</a:t>
            </a:r>
            <a:r>
              <a:rPr lang="en-GB" sz="2800" dirty="0" smtClean="0"/>
              <a:t>),</a:t>
            </a:r>
            <a:endParaRPr lang="lv-LV" sz="2800" dirty="0" smtClean="0"/>
          </a:p>
          <a:p>
            <a:r>
              <a:rPr lang="en-GB" sz="2800" dirty="0" smtClean="0"/>
              <a:t> </a:t>
            </a:r>
            <a:r>
              <a:rPr lang="en-GB" sz="2800" dirty="0" err="1"/>
              <a:t>tālmācības</a:t>
            </a:r>
            <a:r>
              <a:rPr lang="en-GB" sz="2800" dirty="0"/>
              <a:t> </a:t>
            </a:r>
            <a:r>
              <a:rPr lang="en-GB" sz="2800" dirty="0" err="1"/>
              <a:t>vai</a:t>
            </a:r>
            <a:r>
              <a:rPr lang="en-GB" sz="2800" dirty="0"/>
              <a:t> </a:t>
            </a:r>
            <a:r>
              <a:rPr lang="en-GB" sz="2800" dirty="0" err="1"/>
              <a:t>vakarskolas</a:t>
            </a:r>
            <a:r>
              <a:rPr lang="en-GB" sz="2800" dirty="0"/>
              <a:t> </a:t>
            </a:r>
            <a:r>
              <a:rPr lang="en-GB" sz="2800" dirty="0" err="1"/>
              <a:t>programmas</a:t>
            </a:r>
            <a:r>
              <a:rPr lang="en-GB" sz="2800" dirty="0" smtClean="0"/>
              <a:t>,</a:t>
            </a:r>
            <a:endParaRPr lang="lv-LV" sz="2800" dirty="0" smtClean="0"/>
          </a:p>
          <a:p>
            <a:r>
              <a:rPr lang="en-GB" sz="2800" dirty="0" smtClean="0"/>
              <a:t> </a:t>
            </a:r>
            <a:r>
              <a:rPr lang="en-GB" sz="2800" dirty="0" err="1"/>
              <a:t>mūzikas</a:t>
            </a:r>
            <a:r>
              <a:rPr lang="en-GB" sz="2800" dirty="0"/>
              <a:t>, </a:t>
            </a:r>
            <a:r>
              <a:rPr lang="en-GB" sz="2800" dirty="0" err="1"/>
              <a:t>mākslas</a:t>
            </a:r>
            <a:r>
              <a:rPr lang="en-GB" sz="2800" dirty="0"/>
              <a:t>, </a:t>
            </a:r>
            <a:r>
              <a:rPr lang="en-GB" sz="2800" dirty="0" err="1"/>
              <a:t>sporta</a:t>
            </a:r>
            <a:r>
              <a:rPr lang="en-GB" sz="2800" dirty="0"/>
              <a:t> </a:t>
            </a:r>
            <a:r>
              <a:rPr lang="en-GB" sz="2800" dirty="0" err="1"/>
              <a:t>skolas</a:t>
            </a:r>
            <a:r>
              <a:rPr lang="en-GB" sz="2800" dirty="0"/>
              <a:t> </a:t>
            </a:r>
            <a:r>
              <a:rPr lang="en-GB" sz="2800" dirty="0" err="1"/>
              <a:t>filiāles</a:t>
            </a:r>
            <a:r>
              <a:rPr lang="en-GB" sz="2800" dirty="0" smtClean="0"/>
              <a:t>,</a:t>
            </a:r>
            <a:endParaRPr lang="lv-LV" sz="2800" dirty="0" smtClean="0"/>
          </a:p>
          <a:p>
            <a:r>
              <a:rPr lang="en-GB" sz="2800" dirty="0" smtClean="0"/>
              <a:t> </a:t>
            </a:r>
            <a:r>
              <a:rPr lang="en-GB" sz="2800" dirty="0" err="1"/>
              <a:t>interešu</a:t>
            </a:r>
            <a:r>
              <a:rPr lang="en-GB" sz="2800" dirty="0"/>
              <a:t> </a:t>
            </a:r>
            <a:r>
              <a:rPr lang="en-GB" sz="2800" dirty="0" err="1"/>
              <a:t>izglītības</a:t>
            </a:r>
            <a:r>
              <a:rPr lang="en-GB" sz="2800" dirty="0"/>
              <a:t> </a:t>
            </a:r>
            <a:r>
              <a:rPr lang="en-GB" sz="2800" dirty="0" err="1"/>
              <a:t>programmas</a:t>
            </a:r>
            <a:r>
              <a:rPr lang="en-GB" sz="2800" dirty="0"/>
              <a:t> un </a:t>
            </a:r>
            <a:r>
              <a:rPr lang="en-GB" sz="2800" dirty="0" err="1"/>
              <a:t>radošās</a:t>
            </a:r>
            <a:r>
              <a:rPr lang="en-GB" sz="2800" dirty="0"/>
              <a:t> </a:t>
            </a:r>
            <a:r>
              <a:rPr lang="en-GB" sz="2800" dirty="0" err="1"/>
              <a:t>darbnīcas</a:t>
            </a:r>
            <a:r>
              <a:rPr lang="en-GB" sz="2800" dirty="0"/>
              <a:t>, </a:t>
            </a:r>
            <a:r>
              <a:rPr lang="en-GB" sz="2800" dirty="0" err="1"/>
              <a:t>profesionālās</a:t>
            </a:r>
            <a:r>
              <a:rPr lang="en-GB" sz="2800" dirty="0"/>
              <a:t> </a:t>
            </a:r>
            <a:r>
              <a:rPr lang="en-GB" sz="2800" dirty="0" err="1"/>
              <a:t>ievirzes</a:t>
            </a:r>
            <a:r>
              <a:rPr lang="en-GB" sz="2800" dirty="0"/>
              <a:t> </a:t>
            </a:r>
            <a:r>
              <a:rPr lang="en-GB" sz="2800" dirty="0" err="1"/>
              <a:t>izglītības</a:t>
            </a:r>
            <a:r>
              <a:rPr lang="en-GB" sz="2800" dirty="0"/>
              <a:t> </a:t>
            </a:r>
            <a:r>
              <a:rPr lang="en-GB" sz="2800" dirty="0" err="1"/>
              <a:t>programmu</a:t>
            </a:r>
            <a:r>
              <a:rPr lang="en-GB" sz="2800" dirty="0"/>
              <a:t> </a:t>
            </a:r>
            <a:r>
              <a:rPr lang="en-GB" sz="2800" dirty="0" err="1"/>
              <a:t>apguves</a:t>
            </a:r>
            <a:r>
              <a:rPr lang="en-GB" sz="2800" dirty="0"/>
              <a:t> </a:t>
            </a:r>
            <a:r>
              <a:rPr lang="en-GB" sz="2800" dirty="0" err="1"/>
              <a:t>iespējas</a:t>
            </a:r>
            <a:r>
              <a:rPr lang="en-GB" sz="2800" dirty="0"/>
              <a:t> </a:t>
            </a:r>
            <a:r>
              <a:rPr lang="en-GB" sz="2800" dirty="0" err="1"/>
              <a:t>utt</a:t>
            </a:r>
            <a:r>
              <a:rPr lang="en-GB" sz="2800" dirty="0"/>
              <a:t>., </a:t>
            </a:r>
            <a:r>
              <a:rPr lang="en-GB" sz="2800" dirty="0" err="1"/>
              <a:t>kā</a:t>
            </a:r>
            <a:r>
              <a:rPr lang="en-GB" sz="2800" dirty="0"/>
              <a:t> </a:t>
            </a:r>
            <a:r>
              <a:rPr lang="en-GB" sz="2800" dirty="0" err="1"/>
              <a:t>arī</a:t>
            </a:r>
            <a:r>
              <a:rPr lang="en-GB" sz="2800" dirty="0"/>
              <a:t> % </a:t>
            </a:r>
            <a:r>
              <a:rPr lang="en-GB" sz="2800" dirty="0" err="1"/>
              <a:t>skolēnu</a:t>
            </a:r>
            <a:r>
              <a:rPr lang="en-GB" sz="2800" dirty="0"/>
              <a:t> </a:t>
            </a:r>
            <a:r>
              <a:rPr lang="en-GB" sz="2800" dirty="0" err="1"/>
              <a:t>skaits</a:t>
            </a:r>
            <a:r>
              <a:rPr lang="en-GB" sz="2800" dirty="0"/>
              <a:t>, </a:t>
            </a:r>
            <a:r>
              <a:rPr lang="en-GB" sz="2800" dirty="0" err="1"/>
              <a:t>kas</a:t>
            </a:r>
            <a:r>
              <a:rPr lang="en-GB" sz="2800" dirty="0"/>
              <a:t> </a:t>
            </a:r>
            <a:r>
              <a:rPr lang="en-GB" sz="2800" dirty="0" err="1"/>
              <a:t>piedalās</a:t>
            </a:r>
            <a:r>
              <a:rPr lang="en-GB" sz="2800" dirty="0"/>
              <a:t> </a:t>
            </a:r>
            <a:r>
              <a:rPr lang="en-GB" sz="2800" dirty="0" err="1"/>
              <a:t>šajās</a:t>
            </a:r>
            <a:r>
              <a:rPr lang="en-GB" sz="2800" dirty="0"/>
              <a:t> </a:t>
            </a:r>
            <a:r>
              <a:rPr lang="en-GB" sz="2800" dirty="0" err="1"/>
              <a:t>nodarbībās</a:t>
            </a:r>
            <a:r>
              <a:rPr lang="en-GB" sz="2800" dirty="0"/>
              <a:t>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67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err="1">
                <a:solidFill>
                  <a:srgbClr val="C00000"/>
                </a:solidFill>
              </a:rPr>
              <a:t>Pašvaldības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argumenti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Mazās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skolas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saglabāšanai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attīecībā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pret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valsti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896291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lv-LV" sz="2800" dirty="0" err="1"/>
              <a:t>S</a:t>
            </a:r>
            <a:r>
              <a:rPr lang="en-GB" sz="2800" dirty="0" smtClean="0"/>
              <a:t>kolas </a:t>
            </a:r>
            <a:r>
              <a:rPr lang="en-GB" sz="2800" dirty="0" err="1"/>
              <a:t>pieredze</a:t>
            </a:r>
            <a:r>
              <a:rPr lang="en-GB" sz="2800" dirty="0"/>
              <a:t> un </a:t>
            </a:r>
            <a:r>
              <a:rPr lang="en-GB" sz="2800" dirty="0" err="1"/>
              <a:t>kapacitāte</a:t>
            </a:r>
            <a:r>
              <a:rPr lang="en-GB" sz="2800" dirty="0"/>
              <a:t> </a:t>
            </a:r>
            <a:r>
              <a:rPr lang="en-GB" sz="2800" dirty="0" err="1"/>
              <a:t>piedāvāt</a:t>
            </a:r>
            <a:r>
              <a:rPr lang="en-GB" sz="2800" dirty="0"/>
              <a:t> </a:t>
            </a:r>
            <a:r>
              <a:rPr lang="en-GB" sz="2800" dirty="0" err="1"/>
              <a:t>sociālā</a:t>
            </a:r>
            <a:r>
              <a:rPr lang="en-GB" sz="2800" dirty="0"/>
              <a:t> </a:t>
            </a:r>
            <a:r>
              <a:rPr lang="en-GB" sz="2800" dirty="0" err="1"/>
              <a:t>atbalsta</a:t>
            </a:r>
            <a:r>
              <a:rPr lang="en-GB" sz="2800" dirty="0"/>
              <a:t> </a:t>
            </a:r>
            <a:r>
              <a:rPr lang="en-GB" sz="2800" dirty="0" err="1"/>
              <a:t>pasākumus</a:t>
            </a:r>
            <a:r>
              <a:rPr lang="en-GB" sz="2800" dirty="0"/>
              <a:t>, t.sk</a:t>
            </a:r>
            <a:r>
              <a:rPr lang="en-GB" sz="2800" dirty="0" smtClean="0"/>
              <a:t>.</a:t>
            </a:r>
            <a:r>
              <a:rPr lang="lv-LV" sz="2800" dirty="0" smtClean="0"/>
              <a:t>:</a:t>
            </a:r>
          </a:p>
          <a:p>
            <a:r>
              <a:rPr lang="en-GB" sz="2800" dirty="0" err="1" smtClean="0"/>
              <a:t>pagarinātas</a:t>
            </a:r>
            <a:r>
              <a:rPr lang="en-GB" sz="2800" dirty="0" smtClean="0"/>
              <a:t> </a:t>
            </a:r>
            <a:r>
              <a:rPr lang="en-GB" sz="2800" dirty="0" err="1"/>
              <a:t>darba</a:t>
            </a:r>
            <a:r>
              <a:rPr lang="en-GB" sz="2800" dirty="0"/>
              <a:t> </a:t>
            </a:r>
            <a:r>
              <a:rPr lang="en-GB" sz="2800" dirty="0" err="1"/>
              <a:t>dienas</a:t>
            </a:r>
            <a:r>
              <a:rPr lang="en-GB" sz="2800" dirty="0"/>
              <a:t> </a:t>
            </a:r>
            <a:r>
              <a:rPr lang="en-GB" sz="2800" dirty="0" err="1" smtClean="0"/>
              <a:t>grup</a:t>
            </a:r>
            <a:r>
              <a:rPr lang="lv-LV" sz="2800" dirty="0"/>
              <a:t>u</a:t>
            </a:r>
            <a:r>
              <a:rPr lang="en-GB" sz="2800" dirty="0" smtClean="0"/>
              <a:t>,</a:t>
            </a:r>
            <a:endParaRPr lang="lv-LV" sz="2800" dirty="0" smtClean="0"/>
          </a:p>
          <a:p>
            <a:r>
              <a:rPr lang="en-GB" sz="2800" dirty="0" err="1" smtClean="0"/>
              <a:t>logopēda</a:t>
            </a:r>
            <a:r>
              <a:rPr lang="en-GB" sz="2800" dirty="0"/>
              <a:t>, </a:t>
            </a:r>
            <a:endParaRPr lang="lv-LV" sz="2800" dirty="0" smtClean="0"/>
          </a:p>
          <a:p>
            <a:r>
              <a:rPr lang="en-GB" sz="2800" dirty="0" err="1" smtClean="0"/>
              <a:t>psihologa</a:t>
            </a:r>
            <a:r>
              <a:rPr lang="en-GB" sz="2800" dirty="0" smtClean="0"/>
              <a:t>,</a:t>
            </a:r>
            <a:endParaRPr lang="lv-LV" sz="2800" dirty="0" smtClean="0"/>
          </a:p>
          <a:p>
            <a:r>
              <a:rPr lang="en-GB" sz="2800" dirty="0" err="1" smtClean="0"/>
              <a:t>sociālā</a:t>
            </a:r>
            <a:r>
              <a:rPr lang="en-GB" sz="2800" dirty="0" smtClean="0"/>
              <a:t> </a:t>
            </a:r>
            <a:r>
              <a:rPr lang="en-GB" sz="2800" dirty="0" err="1"/>
              <a:t>pedagoga</a:t>
            </a:r>
            <a:r>
              <a:rPr lang="en-GB" sz="2800" dirty="0"/>
              <a:t> </a:t>
            </a:r>
            <a:r>
              <a:rPr lang="en-GB" sz="2800" dirty="0" err="1"/>
              <a:t>u.c</a:t>
            </a:r>
            <a:r>
              <a:rPr lang="en-GB" sz="2800" dirty="0"/>
              <a:t>. </a:t>
            </a:r>
            <a:r>
              <a:rPr lang="en-GB" sz="2800" dirty="0" err="1"/>
              <a:t>pieejamību</a:t>
            </a:r>
            <a:r>
              <a:rPr lang="en-GB" sz="28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60438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126" y="544962"/>
            <a:ext cx="6220800" cy="1360038"/>
          </a:xfrm>
        </p:spPr>
        <p:txBody>
          <a:bodyPr/>
          <a:lstStyle/>
          <a:p>
            <a:r>
              <a:rPr lang="lv-LV" sz="3200" b="1" dirty="0" smtClean="0">
                <a:solidFill>
                  <a:srgbClr val="C00000"/>
                </a:solidFill>
              </a:rPr>
              <a:t>Pašvaldības viedoklis/lēmums</a:t>
            </a:r>
            <a:endParaRPr lang="en-GB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482432"/>
              </p:ext>
            </p:extLst>
          </p:nvPr>
        </p:nvGraphicFramePr>
        <p:xfrm>
          <a:off x="174171" y="1722120"/>
          <a:ext cx="8434252" cy="505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Bracket 4"/>
          <p:cNvSpPr/>
          <p:nvPr/>
        </p:nvSpPr>
        <p:spPr>
          <a:xfrm>
            <a:off x="833432" y="1822269"/>
            <a:ext cx="888275" cy="49530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87493" y="2447108"/>
            <a:ext cx="461665" cy="33702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lv-LV" b="1" dirty="0" smtClean="0">
                <a:solidFill>
                  <a:srgbClr val="C00000"/>
                </a:solidFill>
              </a:rPr>
              <a:t>DEPUTĀTU           LĒMUMS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Right Bracket 6"/>
          <p:cNvSpPr/>
          <p:nvPr/>
        </p:nvSpPr>
        <p:spPr>
          <a:xfrm>
            <a:off x="7407620" y="1722120"/>
            <a:ext cx="766354" cy="5053149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307978" y="1811383"/>
            <a:ext cx="461665" cy="41626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lv-LV" b="1" dirty="0" smtClean="0">
                <a:solidFill>
                  <a:srgbClr val="C00000"/>
                </a:solidFill>
              </a:rPr>
              <a:t>KOMUNIKĀCIJA  AR  SABIEDRĪBU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3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466902"/>
            <a:ext cx="6220800" cy="1360038"/>
          </a:xfrm>
        </p:spPr>
        <p:txBody>
          <a:bodyPr/>
          <a:lstStyle/>
          <a:p>
            <a:r>
              <a:rPr lang="fi-FI" sz="3200" b="1" dirty="0" smtClean="0">
                <a:solidFill>
                  <a:srgbClr val="C00000"/>
                </a:solidFill>
              </a:rPr>
              <a:t>Slēgt </a:t>
            </a:r>
            <a:r>
              <a:rPr lang="fi-FI" sz="3200" b="1" dirty="0">
                <a:solidFill>
                  <a:srgbClr val="C00000"/>
                </a:solidFill>
              </a:rPr>
              <a:t>un pievienot savai citai skolai</a:t>
            </a:r>
            <a:br>
              <a:rPr lang="fi-FI" sz="3200" b="1" dirty="0">
                <a:solidFill>
                  <a:srgbClr val="C00000"/>
                </a:solidFill>
              </a:rPr>
            </a:b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826940"/>
            <a:ext cx="847779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Skolas gatavība uzņemt papildus skolēnus:</a:t>
            </a:r>
          </a:p>
          <a:p>
            <a:pPr marL="0" indent="0">
              <a:buNone/>
            </a:pPr>
            <a:r>
              <a:rPr lang="lv-LV" sz="2800" dirty="0" smtClean="0"/>
              <a:t>(Telpas, tehnoloģiskais nodrošinājums, ēdināšana utt.)</a:t>
            </a:r>
          </a:p>
          <a:p>
            <a:pPr marL="0" indent="0">
              <a:buNone/>
            </a:pPr>
            <a:endParaRPr lang="lv-LV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Skolēnu pārvadājumi (jauni maršruti, iespējas);</a:t>
            </a:r>
          </a:p>
          <a:p>
            <a:pPr>
              <a:buFont typeface="Wingdings" panose="05000000000000000000" pitchFamily="2" charset="2"/>
              <a:buChar char="q"/>
            </a:pPr>
            <a:endParaRPr lang="lv-LV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Skolas Internāta esamība;</a:t>
            </a:r>
          </a:p>
          <a:p>
            <a:pPr>
              <a:buFont typeface="Wingdings" panose="05000000000000000000" pitchFamily="2" charset="2"/>
              <a:buChar char="q"/>
            </a:pPr>
            <a:endParaRPr lang="lv-LV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Sociālās problēmas mazās skolas darbiniekiem;</a:t>
            </a:r>
          </a:p>
          <a:p>
            <a:pPr>
              <a:buFont typeface="Wingdings" panose="05000000000000000000" pitchFamily="2" charset="2"/>
              <a:buChar char="q"/>
            </a:pPr>
            <a:endParaRPr lang="lv-LV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lv-LV" sz="2800" dirty="0" smtClean="0"/>
              <a:t>Esošās skolas ēkas racionāla turpmākā izmantošana.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8538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482BBA60E4131645AB2FB8EC0265B5AC" ma:contentTypeVersion="0" ma:contentTypeDescription="Izveidot jaunu dokumentu." ma:contentTypeScope="" ma:versionID="55d3ea0600642ba577155d1fec29aa6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3bbab447141b08595d15dbd5265638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DDD30C-489E-4F7C-8FE2-C593894927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B58EE2-94EA-48C0-AE10-F08D1C720E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722C6BD-BF03-4559-A9D4-71CF59293B7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570</Words>
  <Application>Microsoft Office PowerPoint</Application>
  <PresentationFormat>Slaidrāde ekrānā (4:3)</PresentationFormat>
  <Paragraphs>95</Paragraphs>
  <Slides>13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13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Thème Office</vt:lpstr>
      <vt:lpstr>Conception personnalisée</vt:lpstr>
      <vt:lpstr>PowerPoint prezentācija</vt:lpstr>
      <vt:lpstr>PowerPoint prezentācija</vt:lpstr>
      <vt:lpstr>Pašvaldības argumenti Mazās skolas saglabāšanai attīecībā pret valsti</vt:lpstr>
      <vt:lpstr>Pašvaldības argumenti Mazās skolas saglabāšanai attīecībā pret valsti</vt:lpstr>
      <vt:lpstr>Pašvaldības argumenti Mazās skolas saglabāšanai attīecībā pret valsti</vt:lpstr>
      <vt:lpstr>Pašvaldības argumenti Mazās skolas saglabāšanai attīecībā pret valsti</vt:lpstr>
      <vt:lpstr>Pašvaldības argumenti Mazās skolas saglabāšanai attīecībā pret valsti</vt:lpstr>
      <vt:lpstr>Pašvaldības viedoklis/lēmums</vt:lpstr>
      <vt:lpstr>Slēgt un pievienot savai citai skolai </vt:lpstr>
      <vt:lpstr>Slēgt Mazo skolu un vienoties ar kaimiņu pašvaldību </vt:lpstr>
      <vt:lpstr>Saglabāt Mazo skolu un piemēroties </vt:lpstr>
      <vt:lpstr>Saglabāt Mazo skolu un piemēroties</vt:lpstr>
      <vt:lpstr>PowerPoint prezentācija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LPS</dc:creator>
  <cp:keywords>Norway grants</cp:keywords>
  <cp:lastModifiedBy>Zane Dūze</cp:lastModifiedBy>
  <cp:revision>58</cp:revision>
  <cp:lastPrinted>2011-12-02T12:25:53Z</cp:lastPrinted>
  <dcterms:created xsi:type="dcterms:W3CDTF">2011-11-09T09:46:35Z</dcterms:created>
  <dcterms:modified xsi:type="dcterms:W3CDTF">2015-02-05T08:08:27Z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0x010100482BBA60E4131645AB2FB8EC0265B5AC</vt:lpwstr>
  </property>
  <property fmtid="{D5CDD505-2E9C-101B-9397-08002B2CF9AE}" pid="3" name="IsMyDocuments">
    <vt:bool>true</vt:bool>
  </property>
</Properties>
</file>