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3"/>
  </p:notesMasterIdLst>
  <p:handoutMasterIdLst>
    <p:handoutMasterId r:id="rId24"/>
  </p:handoutMasterIdLst>
  <p:sldIdLst>
    <p:sldId id="258" r:id="rId6"/>
    <p:sldId id="288" r:id="rId7"/>
    <p:sldId id="261" r:id="rId8"/>
    <p:sldId id="290" r:id="rId9"/>
    <p:sldId id="291" r:id="rId10"/>
    <p:sldId id="292" r:id="rId11"/>
    <p:sldId id="293" r:id="rId12"/>
    <p:sldId id="263" r:id="rId13"/>
    <p:sldId id="294" r:id="rId14"/>
    <p:sldId id="279" r:id="rId15"/>
    <p:sldId id="280" r:id="rId16"/>
    <p:sldId id="281" r:id="rId17"/>
    <p:sldId id="282" r:id="rId18"/>
    <p:sldId id="298" r:id="rId19"/>
    <p:sldId id="297" r:id="rId20"/>
    <p:sldId id="299" r:id="rId21"/>
    <p:sldId id="284" r:id="rId22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D4D4D"/>
    <a:srgbClr val="5F5F5F"/>
    <a:srgbClr val="003A78"/>
    <a:srgbClr val="002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6" autoAdjust="0"/>
    <p:restoredTop sz="90710" autoAdjust="0"/>
  </p:normalViewPr>
  <p:slideViewPr>
    <p:cSldViewPr snapToGrid="0" snapToObjects="1">
      <p:cViewPr varScale="1">
        <p:scale>
          <a:sx n="54" d="100"/>
          <a:sy n="54" d="100"/>
        </p:scale>
        <p:origin x="15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A9B6E-4C79-45E4-9371-B140B90D6D9A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lv-LV"/>
        </a:p>
      </dgm:t>
    </dgm:pt>
    <dgm:pt modelId="{DE68D11B-9667-4571-AC61-C478475AB4AC}">
      <dgm:prSet phldrT="[Text]" custT="1"/>
      <dgm:spPr>
        <a:xfrm>
          <a:off x="2985448" y="0"/>
          <a:ext cx="1567624" cy="870902"/>
        </a:xfrm>
        <a:prstGeom prst="roundRect">
          <a:avLst>
            <a:gd name="adj" fmla="val 10000"/>
          </a:avLst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50800" cap="flat" cmpd="sng" algn="ctr">
          <a:solidFill>
            <a:srgbClr val="FFFF00">
              <a:alpha val="9000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lv-LV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Aizdevums </a:t>
          </a:r>
          <a:r>
            <a:rPr lang="lv-LV" sz="1600" b="1" dirty="0">
              <a:solidFill>
                <a:srgbClr val="FF0000"/>
              </a:solidFill>
              <a:latin typeface="+mn-lt"/>
              <a:ea typeface="+mn-ea"/>
              <a:cs typeface="Arial" panose="020B0604020202020204" pitchFamily="34" charset="0"/>
            </a:rPr>
            <a:t>BEZ</a:t>
          </a:r>
          <a:r>
            <a:rPr lang="lv-LV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lv-LV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„nolikto atslēgu principu” </a:t>
          </a:r>
        </a:p>
      </dgm:t>
    </dgm:pt>
    <dgm:pt modelId="{DB8E6AC3-62B2-4580-BE25-262E4D41A461}" type="parTrans" cxnId="{81698C51-D5E3-4383-8AE8-BC942ECB8E1B}">
      <dgm:prSet/>
      <dgm:spPr/>
      <dgm:t>
        <a:bodyPr/>
        <a:lstStyle/>
        <a:p>
          <a:pPr algn="ctr"/>
          <a:endParaRPr lang="lv-LV"/>
        </a:p>
      </dgm:t>
    </dgm:pt>
    <dgm:pt modelId="{36F0E5E3-85CE-4B41-8B2D-BB9E6D8DD51D}" type="sibTrans" cxnId="{81698C51-D5E3-4383-8AE8-BC942ECB8E1B}">
      <dgm:prSet/>
      <dgm:spPr/>
      <dgm:t>
        <a:bodyPr/>
        <a:lstStyle/>
        <a:p>
          <a:pPr algn="ctr"/>
          <a:endParaRPr lang="lv-LV"/>
        </a:p>
      </dgm:t>
    </dgm:pt>
    <dgm:pt modelId="{F4ADA7A9-3903-4DE1-A1BD-D022AF1CE44F}">
      <dgm:prSet phldrT="[Text]" custT="1"/>
      <dgm:spPr>
        <a:xfrm>
          <a:off x="2955208" y="2036061"/>
          <a:ext cx="1567624" cy="1114755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47625" cap="flat" cmpd="sng" algn="ctr">
          <a:solidFill>
            <a:srgbClr val="FFFF00"/>
          </a:solidFill>
          <a:prstDash val="solid"/>
        </a:ln>
        <a:effectLst/>
      </dgm:spPr>
      <dgm:t>
        <a:bodyPr/>
        <a:lstStyle/>
        <a:p>
          <a:pPr algn="ctr"/>
          <a:r>
            <a:rPr lang="lv-LV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Lielākas kredītsaistības</a:t>
          </a:r>
        </a:p>
      </dgm:t>
    </dgm:pt>
    <dgm:pt modelId="{37BDA024-545E-40F3-A376-DE08BA5C7238}" type="parTrans" cxnId="{39FA01F5-FEAB-4D2F-B5DF-F4350C93CFB1}">
      <dgm:prSet/>
      <dgm:spPr/>
      <dgm:t>
        <a:bodyPr/>
        <a:lstStyle/>
        <a:p>
          <a:pPr algn="ctr"/>
          <a:endParaRPr lang="lv-LV"/>
        </a:p>
      </dgm:t>
    </dgm:pt>
    <dgm:pt modelId="{5D49B8B5-C422-40AD-9E9E-64FFDC0F3EAC}" type="sibTrans" cxnId="{39FA01F5-FEAB-4D2F-B5DF-F4350C93CFB1}">
      <dgm:prSet/>
      <dgm:spPr/>
      <dgm:t>
        <a:bodyPr/>
        <a:lstStyle/>
        <a:p>
          <a:pPr algn="ctr"/>
          <a:endParaRPr lang="lv-LV"/>
        </a:p>
      </dgm:t>
    </dgm:pt>
    <dgm:pt modelId="{1BBDE429-BECE-4C8F-B2F7-AA287A94EDBB}">
      <dgm:prSet phldrT="[Text]" custT="1"/>
      <dgm:spPr>
        <a:xfrm>
          <a:off x="2992032" y="895393"/>
          <a:ext cx="1567624" cy="1114755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41275" cap="flat" cmpd="sng" algn="ctr">
          <a:solidFill>
            <a:srgbClr val="FFFF00"/>
          </a:solidFill>
          <a:prstDash val="solid"/>
        </a:ln>
        <a:effectLst/>
      </dgm:spPr>
      <dgm:t>
        <a:bodyPr/>
        <a:lstStyle/>
        <a:p>
          <a:pPr algn="ctr"/>
          <a:r>
            <a:rPr lang="lv-LV" sz="1600" b="1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anose="020B0604020202020204" pitchFamily="34" charset="0"/>
            </a:rPr>
            <a:t>10% iemaksa</a:t>
          </a:r>
          <a:endParaRPr lang="lv-LV" sz="1600" b="1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Arial" panose="020B0604020202020204" pitchFamily="34" charset="0"/>
          </a:endParaRPr>
        </a:p>
      </dgm:t>
    </dgm:pt>
    <dgm:pt modelId="{782225AA-6019-494A-A683-960BCEC0B03B}" type="parTrans" cxnId="{90434039-FA32-4C95-AEE7-B7538157A4CB}">
      <dgm:prSet/>
      <dgm:spPr/>
      <dgm:t>
        <a:bodyPr/>
        <a:lstStyle/>
        <a:p>
          <a:pPr algn="ctr"/>
          <a:endParaRPr lang="lv-LV"/>
        </a:p>
      </dgm:t>
    </dgm:pt>
    <dgm:pt modelId="{FF3B86DE-EC3D-4259-A4BA-6CD0A9301FF2}" type="sibTrans" cxnId="{90434039-FA32-4C95-AEE7-B7538157A4CB}">
      <dgm:prSet/>
      <dgm:spPr/>
      <dgm:t>
        <a:bodyPr/>
        <a:lstStyle/>
        <a:p>
          <a:pPr algn="ctr"/>
          <a:endParaRPr lang="lv-LV"/>
        </a:p>
      </dgm:t>
    </dgm:pt>
    <dgm:pt modelId="{32559A09-AB53-4869-8690-5426CE5A72B3}">
      <dgm:prSet phldrT="[Text]" custT="1"/>
      <dgm:spPr>
        <a:xfrm>
          <a:off x="4954799" y="379278"/>
          <a:ext cx="1567624" cy="870902"/>
        </a:xfrm>
        <a:prstGeom prst="roundRect">
          <a:avLst>
            <a:gd name="adj" fmla="val 10000"/>
          </a:avLst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44450" cap="flat" cmpd="sng" algn="ctr">
          <a:solidFill>
            <a:srgbClr val="FFFF00">
              <a:alpha val="9000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lv-LV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Aizdevums </a:t>
          </a:r>
          <a:r>
            <a:rPr lang="lv-LV" sz="1600" b="1" dirty="0">
              <a:solidFill>
                <a:srgbClr val="FF0000"/>
              </a:solidFill>
              <a:latin typeface="+mn-lt"/>
              <a:ea typeface="+mn-ea"/>
              <a:cs typeface="Arial" panose="020B0604020202020204" pitchFamily="34" charset="0"/>
            </a:rPr>
            <a:t>AR</a:t>
          </a:r>
          <a:r>
            <a:rPr lang="lv-LV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lv-LV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„nolikto atslēgu principu” </a:t>
          </a:r>
        </a:p>
      </dgm:t>
    </dgm:pt>
    <dgm:pt modelId="{51A4D982-0840-47FA-85BC-F604C1B1485B}" type="parTrans" cxnId="{CFB2D70B-3B08-4F77-BA81-14427D32D798}">
      <dgm:prSet/>
      <dgm:spPr/>
      <dgm:t>
        <a:bodyPr/>
        <a:lstStyle/>
        <a:p>
          <a:pPr algn="ctr"/>
          <a:endParaRPr lang="lv-LV"/>
        </a:p>
      </dgm:t>
    </dgm:pt>
    <dgm:pt modelId="{85038F83-0138-4F7B-8175-CF28D29FDF72}" type="sibTrans" cxnId="{CFB2D70B-3B08-4F77-BA81-14427D32D798}">
      <dgm:prSet/>
      <dgm:spPr/>
      <dgm:t>
        <a:bodyPr/>
        <a:lstStyle/>
        <a:p>
          <a:pPr algn="ctr"/>
          <a:endParaRPr lang="lv-LV"/>
        </a:p>
      </dgm:t>
    </dgm:pt>
    <dgm:pt modelId="{D989A711-6E19-4942-92F5-E2E6C0F021F7}">
      <dgm:prSet custT="1"/>
      <dgm:spPr>
        <a:xfrm>
          <a:off x="4968845" y="2436281"/>
          <a:ext cx="1567624" cy="1114755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41275" cap="flat" cmpd="sng" algn="ctr">
          <a:solidFill>
            <a:srgbClr val="FFFF00"/>
          </a:solidFill>
          <a:prstDash val="solid"/>
        </a:ln>
        <a:effectLst/>
      </dgm:spPr>
      <dgm:t>
        <a:bodyPr/>
        <a:lstStyle/>
        <a:p>
          <a:pPr algn="ctr"/>
          <a:r>
            <a:rPr lang="lv-LV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"Vieglākas" kredītsaistības</a:t>
          </a:r>
        </a:p>
      </dgm:t>
    </dgm:pt>
    <dgm:pt modelId="{2CB49CAC-1AE0-4068-B685-07510140EE5F}" type="parTrans" cxnId="{78D97C79-246B-400B-A0B4-582D2E325234}">
      <dgm:prSet/>
      <dgm:spPr/>
      <dgm:t>
        <a:bodyPr/>
        <a:lstStyle/>
        <a:p>
          <a:pPr algn="ctr"/>
          <a:endParaRPr lang="en-US"/>
        </a:p>
      </dgm:t>
    </dgm:pt>
    <dgm:pt modelId="{75C9855C-5E12-47CA-95C4-76809E23C0C5}" type="sibTrans" cxnId="{78D97C79-246B-400B-A0B4-582D2E325234}">
      <dgm:prSet/>
      <dgm:spPr/>
      <dgm:t>
        <a:bodyPr/>
        <a:lstStyle/>
        <a:p>
          <a:pPr algn="ctr"/>
          <a:endParaRPr lang="en-US"/>
        </a:p>
      </dgm:t>
    </dgm:pt>
    <dgm:pt modelId="{7BD6B762-7AAF-448E-964C-E7EA854C4C87}">
      <dgm:prSet phldrT="[Text]" custT="1"/>
      <dgm:spPr>
        <a:xfrm>
          <a:off x="4954799" y="1297363"/>
          <a:ext cx="1567624" cy="1114755"/>
        </a:xfrm>
        <a:prstGeom prst="roundRect">
          <a:avLst/>
        </a:prstGeom>
        <a:solidFill>
          <a:srgbClr val="1F497D">
            <a:hueOff val="0"/>
            <a:satOff val="0"/>
            <a:lumOff val="0"/>
            <a:alphaOff val="0"/>
          </a:srgbClr>
        </a:solidFill>
        <a:ln w="44450" cap="flat" cmpd="sng" algn="ctr">
          <a:solidFill>
            <a:srgbClr val="FFFF00"/>
          </a:solidFill>
          <a:prstDash val="solid"/>
        </a:ln>
        <a:effectLst/>
      </dgm:spPr>
      <dgm:t>
        <a:bodyPr/>
        <a:lstStyle/>
        <a:p>
          <a:pPr algn="ctr"/>
          <a:r>
            <a:rPr lang="lv-LV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30-40% iemaksa</a:t>
          </a:r>
          <a:endParaRPr lang="lv-LV" sz="1600" dirty="0">
            <a:solidFill>
              <a:sysClr val="window" lastClr="FFFFFF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55DB3CC5-197A-4447-ABFA-79868AC501D5}" type="sibTrans" cxnId="{577B6500-642A-4483-9EF0-06995F96D35F}">
      <dgm:prSet/>
      <dgm:spPr/>
      <dgm:t>
        <a:bodyPr/>
        <a:lstStyle/>
        <a:p>
          <a:pPr algn="ctr"/>
          <a:endParaRPr lang="lv-LV"/>
        </a:p>
      </dgm:t>
    </dgm:pt>
    <dgm:pt modelId="{F380E373-E8C4-4FBC-9F7B-1EFE9DCCEBAA}" type="parTrans" cxnId="{577B6500-642A-4483-9EF0-06995F96D35F}">
      <dgm:prSet/>
      <dgm:spPr/>
      <dgm:t>
        <a:bodyPr/>
        <a:lstStyle/>
        <a:p>
          <a:pPr algn="ctr"/>
          <a:endParaRPr lang="lv-LV"/>
        </a:p>
      </dgm:t>
    </dgm:pt>
    <dgm:pt modelId="{183986AA-772C-4EF5-8255-2D040D051719}" type="pres">
      <dgm:prSet presAssocID="{CEFA9B6E-4C79-45E4-9371-B140B90D6D9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0F77BF-5A04-4899-9457-D8731D0D1420}" type="pres">
      <dgm:prSet presAssocID="{CEFA9B6E-4C79-45E4-9371-B140B90D6D9A}" presName="dummyMaxCanvas" presStyleCnt="0"/>
      <dgm:spPr/>
      <dgm:t>
        <a:bodyPr/>
        <a:lstStyle/>
        <a:p>
          <a:endParaRPr lang="en-US"/>
        </a:p>
      </dgm:t>
    </dgm:pt>
    <dgm:pt modelId="{00C822C8-3421-45C3-BE96-0B46D79E5056}" type="pres">
      <dgm:prSet presAssocID="{CEFA9B6E-4C79-45E4-9371-B140B90D6D9A}" presName="parentComposite" presStyleCnt="0"/>
      <dgm:spPr/>
      <dgm:t>
        <a:bodyPr/>
        <a:lstStyle/>
        <a:p>
          <a:endParaRPr lang="en-US"/>
        </a:p>
      </dgm:t>
    </dgm:pt>
    <dgm:pt modelId="{B5325C7C-DFC7-4872-A812-A6C44AE65CE6}" type="pres">
      <dgm:prSet presAssocID="{CEFA9B6E-4C79-45E4-9371-B140B90D6D9A}" presName="parent1" presStyleLbl="alignAccFollowNode1" presStyleIdx="0" presStyleCnt="4" custLinFactNeighborX="50180">
        <dgm:presLayoutVars>
          <dgm:chMax val="4"/>
        </dgm:presLayoutVars>
      </dgm:prSet>
      <dgm:spPr/>
      <dgm:t>
        <a:bodyPr/>
        <a:lstStyle/>
        <a:p>
          <a:endParaRPr lang="lv-LV"/>
        </a:p>
      </dgm:t>
    </dgm:pt>
    <dgm:pt modelId="{8CB984D4-C41A-4ABA-8C27-49256E053663}" type="pres">
      <dgm:prSet presAssocID="{CEFA9B6E-4C79-45E4-9371-B140B90D6D9A}" presName="parent2" presStyleLbl="alignAccFollowNode1" presStyleIdx="1" presStyleCnt="4" custLinFactNeighborX="31362" custLinFactNeighborY="43550">
        <dgm:presLayoutVars>
          <dgm:chMax val="4"/>
        </dgm:presLayoutVars>
      </dgm:prSet>
      <dgm:spPr/>
      <dgm:t>
        <a:bodyPr/>
        <a:lstStyle/>
        <a:p>
          <a:endParaRPr lang="lv-LV"/>
        </a:p>
      </dgm:t>
    </dgm:pt>
    <dgm:pt modelId="{2FFBC12E-D650-4615-8A62-F99E7A8528D6}" type="pres">
      <dgm:prSet presAssocID="{CEFA9B6E-4C79-45E4-9371-B140B90D6D9A}" presName="childrenComposite" presStyleCnt="0"/>
      <dgm:spPr/>
      <dgm:t>
        <a:bodyPr/>
        <a:lstStyle/>
        <a:p>
          <a:endParaRPr lang="en-US"/>
        </a:p>
      </dgm:t>
    </dgm:pt>
    <dgm:pt modelId="{F56CFF76-9D47-4C80-AC21-C85CA1F432C9}" type="pres">
      <dgm:prSet presAssocID="{CEFA9B6E-4C79-45E4-9371-B140B90D6D9A}" presName="dummyMaxCanvas_ChildArea" presStyleCnt="0"/>
      <dgm:spPr/>
      <dgm:t>
        <a:bodyPr/>
        <a:lstStyle/>
        <a:p>
          <a:endParaRPr lang="en-US"/>
        </a:p>
      </dgm:t>
    </dgm:pt>
    <dgm:pt modelId="{77B21653-15CA-434D-8178-36AFE9A37F5A}" type="pres">
      <dgm:prSet presAssocID="{CEFA9B6E-4C79-45E4-9371-B140B90D6D9A}" presName="fulcrum" presStyleLbl="alignAccFollowNode1" presStyleIdx="2" presStyleCnt="4" custLinFactNeighborX="83871" custLinFactNeighborY="0"/>
      <dgm:spPr>
        <a:xfrm>
          <a:off x="4336037" y="3701336"/>
          <a:ext cx="653176" cy="653176"/>
        </a:xfrm>
        <a:prstGeom prst="triangle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2EB88637-08F2-4A7D-8E83-209A4FEBE2CA}" type="pres">
      <dgm:prSet presAssocID="{CEFA9B6E-4C79-45E4-9371-B140B90D6D9A}" presName="balance_22" presStyleLbl="alignAccFollowNode1" presStyleIdx="3" presStyleCnt="4" custAng="674187" custLinFactNeighborX="13978" custLinFactNeighborY="26528">
        <dgm:presLayoutVars>
          <dgm:bulletEnabled val="1"/>
        </dgm:presLayoutVars>
      </dgm:prSet>
      <dgm:spPr>
        <a:xfrm rot="674187">
          <a:off x="2703075" y="3498106"/>
          <a:ext cx="3919061" cy="264754"/>
        </a:xfrm>
        <a:prstGeom prst="rect">
          <a:avLst/>
        </a:prstGeom>
        <a:solidFill>
          <a:srgbClr val="1F497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1F497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lv-LV"/>
        </a:p>
      </dgm:t>
    </dgm:pt>
    <dgm:pt modelId="{BA1BD121-0F97-47A8-B3DB-252F039E473A}" type="pres">
      <dgm:prSet presAssocID="{CEFA9B6E-4C79-45E4-9371-B140B90D6D9A}" presName="right_22_1" presStyleLbl="node1" presStyleIdx="0" presStyleCnt="4" custLinFactNeighborX="32258" custLinFactNeighborY="13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F55C1-0040-4A72-BCB6-C8E6BE2ED02F}" type="pres">
      <dgm:prSet presAssocID="{CEFA9B6E-4C79-45E4-9371-B140B90D6D9A}" presName="right_22_2" presStyleLbl="node1" presStyleIdx="1" presStyleCnt="4" custLinFactNeighborX="31362" custLinFactNeighborY="16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CF1BD-2156-4A2A-8537-F8ED16D695CA}" type="pres">
      <dgm:prSet presAssocID="{CEFA9B6E-4C79-45E4-9371-B140B90D6D9A}" presName="left_22_1" presStyleLbl="node1" presStyleIdx="2" presStyleCnt="4" custLinFactNeighborX="48251" custLinFactNeighborY="-22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43DCA-8825-4F82-9E3C-4C4202FB7F6C}" type="pres">
      <dgm:prSet presAssocID="{CEFA9B6E-4C79-45E4-9371-B140B90D6D9A}" presName="left_22_2" presStyleLbl="node1" presStyleIdx="3" presStyleCnt="4" custLinFactNeighborX="53020" custLinFactNeighborY="-19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698C51-D5E3-4383-8AE8-BC942ECB8E1B}" srcId="{CEFA9B6E-4C79-45E4-9371-B140B90D6D9A}" destId="{DE68D11B-9667-4571-AC61-C478475AB4AC}" srcOrd="0" destOrd="0" parTransId="{DB8E6AC3-62B2-4580-BE25-262E4D41A461}" sibTransId="{36F0E5E3-85CE-4B41-8B2D-BB9E6D8DD51D}"/>
    <dgm:cxn modelId="{F89E9671-DF11-4B67-82F5-5E9BBA23E9CB}" type="presOf" srcId="{DE68D11B-9667-4571-AC61-C478475AB4AC}" destId="{B5325C7C-DFC7-4872-A812-A6C44AE65CE6}" srcOrd="0" destOrd="0" presId="urn:microsoft.com/office/officeart/2005/8/layout/balance1"/>
    <dgm:cxn modelId="{3C509D37-2F50-43AB-8464-B75E44D138DE}" type="presOf" srcId="{7BD6B762-7AAF-448E-964C-E7EA854C4C87}" destId="{92EF55C1-0040-4A72-BCB6-C8E6BE2ED02F}" srcOrd="0" destOrd="0" presId="urn:microsoft.com/office/officeart/2005/8/layout/balance1"/>
    <dgm:cxn modelId="{39FA01F5-FEAB-4D2F-B5DF-F4350C93CFB1}" srcId="{DE68D11B-9667-4571-AC61-C478475AB4AC}" destId="{F4ADA7A9-3903-4DE1-A1BD-D022AF1CE44F}" srcOrd="0" destOrd="0" parTransId="{37BDA024-545E-40F3-A376-DE08BA5C7238}" sibTransId="{5D49B8B5-C422-40AD-9E9E-64FFDC0F3EAC}"/>
    <dgm:cxn modelId="{CFB2D70B-3B08-4F77-BA81-14427D32D798}" srcId="{CEFA9B6E-4C79-45E4-9371-B140B90D6D9A}" destId="{32559A09-AB53-4869-8690-5426CE5A72B3}" srcOrd="1" destOrd="0" parTransId="{51A4D982-0840-47FA-85BC-F604C1B1485B}" sibTransId="{85038F83-0138-4F7B-8175-CF28D29FDF72}"/>
    <dgm:cxn modelId="{496A5B8D-4A91-44F2-A652-9EC0FCDB2AEC}" type="presOf" srcId="{1BBDE429-BECE-4C8F-B2F7-AA287A94EDBB}" destId="{70D43DCA-8825-4F82-9E3C-4C4202FB7F6C}" srcOrd="0" destOrd="0" presId="urn:microsoft.com/office/officeart/2005/8/layout/balance1"/>
    <dgm:cxn modelId="{0F10424A-A3ED-4740-B827-4B408FEF8082}" type="presOf" srcId="{F4ADA7A9-3903-4DE1-A1BD-D022AF1CE44F}" destId="{C02CF1BD-2156-4A2A-8537-F8ED16D695CA}" srcOrd="0" destOrd="0" presId="urn:microsoft.com/office/officeart/2005/8/layout/balance1"/>
    <dgm:cxn modelId="{577B6500-642A-4483-9EF0-06995F96D35F}" srcId="{32559A09-AB53-4869-8690-5426CE5A72B3}" destId="{7BD6B762-7AAF-448E-964C-E7EA854C4C87}" srcOrd="1" destOrd="0" parTransId="{F380E373-E8C4-4FBC-9F7B-1EFE9DCCEBAA}" sibTransId="{55DB3CC5-197A-4447-ABFA-79868AC501D5}"/>
    <dgm:cxn modelId="{03CB63FD-B35A-483B-83B1-5B9B8118F47E}" type="presOf" srcId="{CEFA9B6E-4C79-45E4-9371-B140B90D6D9A}" destId="{183986AA-772C-4EF5-8255-2D040D051719}" srcOrd="0" destOrd="0" presId="urn:microsoft.com/office/officeart/2005/8/layout/balance1"/>
    <dgm:cxn modelId="{699B8554-8E49-4D2C-B4B6-9713A93515EF}" type="presOf" srcId="{D989A711-6E19-4942-92F5-E2E6C0F021F7}" destId="{BA1BD121-0F97-47A8-B3DB-252F039E473A}" srcOrd="0" destOrd="0" presId="urn:microsoft.com/office/officeart/2005/8/layout/balance1"/>
    <dgm:cxn modelId="{90434039-FA32-4C95-AEE7-B7538157A4CB}" srcId="{DE68D11B-9667-4571-AC61-C478475AB4AC}" destId="{1BBDE429-BECE-4C8F-B2F7-AA287A94EDBB}" srcOrd="1" destOrd="0" parTransId="{782225AA-6019-494A-A683-960BCEC0B03B}" sibTransId="{FF3B86DE-EC3D-4259-A4BA-6CD0A9301FF2}"/>
    <dgm:cxn modelId="{42B55C41-EBAA-4FDE-9432-3817C472E518}" type="presOf" srcId="{32559A09-AB53-4869-8690-5426CE5A72B3}" destId="{8CB984D4-C41A-4ABA-8C27-49256E053663}" srcOrd="0" destOrd="0" presId="urn:microsoft.com/office/officeart/2005/8/layout/balance1"/>
    <dgm:cxn modelId="{78D97C79-246B-400B-A0B4-582D2E325234}" srcId="{32559A09-AB53-4869-8690-5426CE5A72B3}" destId="{D989A711-6E19-4942-92F5-E2E6C0F021F7}" srcOrd="0" destOrd="0" parTransId="{2CB49CAC-1AE0-4068-B685-07510140EE5F}" sibTransId="{75C9855C-5E12-47CA-95C4-76809E23C0C5}"/>
    <dgm:cxn modelId="{455BD617-5620-40FD-AF1A-FA4F453CE8F6}" type="presParOf" srcId="{183986AA-772C-4EF5-8255-2D040D051719}" destId="{B50F77BF-5A04-4899-9457-D8731D0D1420}" srcOrd="0" destOrd="0" presId="urn:microsoft.com/office/officeart/2005/8/layout/balance1"/>
    <dgm:cxn modelId="{813C33A2-D9C4-4CE7-998C-32068CAD0136}" type="presParOf" srcId="{183986AA-772C-4EF5-8255-2D040D051719}" destId="{00C822C8-3421-45C3-BE96-0B46D79E5056}" srcOrd="1" destOrd="0" presId="urn:microsoft.com/office/officeart/2005/8/layout/balance1"/>
    <dgm:cxn modelId="{311EC369-5ECF-4CB9-A367-D33D4F77BABE}" type="presParOf" srcId="{00C822C8-3421-45C3-BE96-0B46D79E5056}" destId="{B5325C7C-DFC7-4872-A812-A6C44AE65CE6}" srcOrd="0" destOrd="0" presId="urn:microsoft.com/office/officeart/2005/8/layout/balance1"/>
    <dgm:cxn modelId="{58C38841-5E81-49A7-AFB7-4F932E7F31E2}" type="presParOf" srcId="{00C822C8-3421-45C3-BE96-0B46D79E5056}" destId="{8CB984D4-C41A-4ABA-8C27-49256E053663}" srcOrd="1" destOrd="0" presId="urn:microsoft.com/office/officeart/2005/8/layout/balance1"/>
    <dgm:cxn modelId="{C947C75D-1FED-4884-976C-745F7AF6656F}" type="presParOf" srcId="{183986AA-772C-4EF5-8255-2D040D051719}" destId="{2FFBC12E-D650-4615-8A62-F99E7A8528D6}" srcOrd="2" destOrd="0" presId="urn:microsoft.com/office/officeart/2005/8/layout/balance1"/>
    <dgm:cxn modelId="{8A9228FE-F56B-4A06-B900-132BA176806D}" type="presParOf" srcId="{2FFBC12E-D650-4615-8A62-F99E7A8528D6}" destId="{F56CFF76-9D47-4C80-AC21-C85CA1F432C9}" srcOrd="0" destOrd="0" presId="urn:microsoft.com/office/officeart/2005/8/layout/balance1"/>
    <dgm:cxn modelId="{E02770BC-A227-4230-89AC-6638B9605600}" type="presParOf" srcId="{2FFBC12E-D650-4615-8A62-F99E7A8528D6}" destId="{77B21653-15CA-434D-8178-36AFE9A37F5A}" srcOrd="1" destOrd="0" presId="urn:microsoft.com/office/officeart/2005/8/layout/balance1"/>
    <dgm:cxn modelId="{4DB25140-7C76-4F7E-A392-269F698177F6}" type="presParOf" srcId="{2FFBC12E-D650-4615-8A62-F99E7A8528D6}" destId="{2EB88637-08F2-4A7D-8E83-209A4FEBE2CA}" srcOrd="2" destOrd="0" presId="urn:microsoft.com/office/officeart/2005/8/layout/balance1"/>
    <dgm:cxn modelId="{A4630185-E6E8-4966-A618-B31105F48815}" type="presParOf" srcId="{2FFBC12E-D650-4615-8A62-F99E7A8528D6}" destId="{BA1BD121-0F97-47A8-B3DB-252F039E473A}" srcOrd="3" destOrd="0" presId="urn:microsoft.com/office/officeart/2005/8/layout/balance1"/>
    <dgm:cxn modelId="{194B3F2D-B1B0-40A6-B6DF-48726B70F350}" type="presParOf" srcId="{2FFBC12E-D650-4615-8A62-F99E7A8528D6}" destId="{92EF55C1-0040-4A72-BCB6-C8E6BE2ED02F}" srcOrd="4" destOrd="0" presId="urn:microsoft.com/office/officeart/2005/8/layout/balance1"/>
    <dgm:cxn modelId="{4DBBCAAA-49BD-4BC7-BCC2-92C35AFD7D10}" type="presParOf" srcId="{2FFBC12E-D650-4615-8A62-F99E7A8528D6}" destId="{C02CF1BD-2156-4A2A-8537-F8ED16D695CA}" srcOrd="5" destOrd="0" presId="urn:microsoft.com/office/officeart/2005/8/layout/balance1"/>
    <dgm:cxn modelId="{385212CD-3FD3-488C-BF25-821F6B4FA7C9}" type="presParOf" srcId="{2FFBC12E-D650-4615-8A62-F99E7A8528D6}" destId="{70D43DCA-8825-4F82-9E3C-4C4202FB7F6C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61EDFD4-92C3-491C-8F69-C962EF9B6278}" type="slidenum">
              <a:rPr lang="sv-SE" altLang="en-US" sz="1200"/>
              <a:pPr eaLnBrk="1" hangingPunct="1">
                <a:spcBef>
                  <a:spcPct val="0"/>
                </a:spcBef>
              </a:pPr>
              <a:t>11</a:t>
            </a:fld>
            <a:endParaRPr lang="sv-SE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871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E6A1474-48A8-408F-99E5-A1074066EDBD}" type="slidenum">
              <a:rPr lang="sv-SE" altLang="en-US" sz="1200"/>
              <a:pPr eaLnBrk="1" hangingPunct="1">
                <a:spcBef>
                  <a:spcPct val="0"/>
                </a:spcBef>
              </a:pPr>
              <a:t>12</a:t>
            </a:fld>
            <a:endParaRPr lang="sv-SE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5717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B9D4021-E668-44E3-868E-B03C260A5E69}" type="slidenum">
              <a:rPr lang="sv-SE" altLang="en-US" sz="1200"/>
              <a:pPr eaLnBrk="1" hangingPunct="1">
                <a:spcBef>
                  <a:spcPct val="0"/>
                </a:spcBef>
              </a:pPr>
              <a:t>13</a:t>
            </a:fld>
            <a:endParaRPr lang="sv-SE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5656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E6A1474-48A8-408F-99E5-A1074066EDBD}" type="slidenum">
              <a:rPr lang="sv-SE" altLang="en-US" sz="1200"/>
              <a:pPr eaLnBrk="1" hangingPunct="1">
                <a:spcBef>
                  <a:spcPct val="0"/>
                </a:spcBef>
              </a:pPr>
              <a:t>14</a:t>
            </a:fld>
            <a:endParaRPr lang="sv-SE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572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E6A1474-48A8-408F-99E5-A1074066EDBD}" type="slidenum">
              <a:rPr lang="sv-SE" altLang="en-US" sz="1200"/>
              <a:pPr eaLnBrk="1" hangingPunct="1">
                <a:spcBef>
                  <a:spcPct val="0"/>
                </a:spcBef>
              </a:pPr>
              <a:t>15</a:t>
            </a:fld>
            <a:endParaRPr lang="sv-SE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934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1pPr>
            <a:lvl2pPr marL="702756" indent="-27029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2pPr>
            <a:lvl3pPr marL="1081164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3pPr>
            <a:lvl4pPr marL="1513629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4pPr>
            <a:lvl5pPr marL="1946095" indent="-21623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E6A1474-48A8-408F-99E5-A1074066EDBD}" type="slidenum">
              <a:rPr lang="sv-SE" altLang="en-US" sz="1200"/>
              <a:pPr eaLnBrk="1" hangingPunct="1">
                <a:spcBef>
                  <a:spcPct val="0"/>
                </a:spcBef>
              </a:pPr>
              <a:t>16</a:t>
            </a:fld>
            <a:endParaRPr lang="sv-SE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691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2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1600" y="57600"/>
            <a:ext cx="6220800" cy="13600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DF6B-D000-4424-AB64-D710AAE5C964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5C2-5B32-4DCF-A758-BB53B393D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600" y="274638"/>
            <a:ext cx="624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D23-EFA2-4C47-8DAC-47F813F27D7F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8400" y="274638"/>
            <a:ext cx="624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7CD-015A-49AC-A2E3-46D340CDABDA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E3181-E214-4508-944C-747081BB75D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53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332210"/>
            <a:ext cx="7993063" cy="93620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31098" y="116633"/>
            <a:ext cx="4317366" cy="176263"/>
          </a:xfrm>
          <a:prstGeom prst="rect">
            <a:avLst/>
          </a:prstGeom>
        </p:spPr>
        <p:txBody>
          <a:bodyPr lIns="36000" tIns="18000" rIns="0" bIns="18000">
            <a:normAutofit/>
          </a:bodyPr>
          <a:lstStyle>
            <a:lvl1pPr marL="0" indent="0" algn="r">
              <a:buFontTx/>
              <a:buNone/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55650" y="6569076"/>
            <a:ext cx="6264622" cy="288924"/>
          </a:xfrm>
          <a:prstGeom prst="rect">
            <a:avLst/>
          </a:prstGeom>
        </p:spPr>
        <p:txBody>
          <a:bodyPr tIns="36000" bIns="0">
            <a:normAutofit/>
          </a:bodyPr>
          <a:lstStyle>
            <a:lvl1pPr marL="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755652" y="1341438"/>
            <a:ext cx="7993062" cy="46078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DDC62B-2AE2-47FA-A427-7E93CBC3A19F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62123103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20/02/2015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9525" y="-33338"/>
            <a:ext cx="9163050" cy="692467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96" r:id="rId6"/>
    <p:sldLayoutId id="2147483697" r:id="rId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25" y="-42863"/>
            <a:ext cx="9163050" cy="6943725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68" y="639016"/>
            <a:ext cx="715394" cy="357697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9822" y="531110"/>
            <a:ext cx="573507" cy="573507"/>
          </a:xfrm>
          <a:prstGeom prst="rect">
            <a:avLst/>
          </a:prstGeom>
        </p:spPr>
      </p:pic>
      <p:pic>
        <p:nvPicPr>
          <p:cNvPr id="11" name="Attēls 10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4" y="639016"/>
            <a:ext cx="879096" cy="357697"/>
          </a:xfrm>
          <a:prstGeom prst="rect">
            <a:avLst/>
          </a:prstGeom>
        </p:spPr>
      </p:pic>
      <p:pic>
        <p:nvPicPr>
          <p:cNvPr id="12" name="Attēls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18" y="303730"/>
            <a:ext cx="913070" cy="9130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00075" y="2471738"/>
            <a:ext cx="7886700" cy="187166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endParaRPr lang="fr-FR" sz="2400" b="1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622800"/>
            <a:ext cx="7135813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Andra Feldmane,</a:t>
            </a:r>
          </a:p>
          <a:p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LPS padomniece uzņēmējdarbības jomā </a:t>
            </a:r>
          </a:p>
          <a:p>
            <a:r>
              <a:rPr lang="lv-LV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2015.gada 20. februāris   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794" y="2471739"/>
            <a:ext cx="5394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lv-LV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Finanšu instrumenti dzīvojamā fonda atjaunošanai un izveidei  </a:t>
            </a:r>
            <a:endParaRPr lang="lv-LV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404948"/>
            <a:ext cx="6220800" cy="1012689"/>
          </a:xfrm>
        </p:spPr>
        <p:txBody>
          <a:bodyPr/>
          <a:lstStyle/>
          <a:p>
            <a:r>
              <a:rPr lang="lv-LV" sz="28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Aizdevuma cena = aizņēmums + riski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55270"/>
              </p:ext>
            </p:extLst>
          </p:nvPr>
        </p:nvGraphicFramePr>
        <p:xfrm>
          <a:off x="46388" y="2142308"/>
          <a:ext cx="7276012" cy="4362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0738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7772400" cy="955675"/>
          </a:xfrm>
        </p:spPr>
        <p:txBody>
          <a:bodyPr/>
          <a:lstStyle/>
          <a:p>
            <a:pPr eaLnBrk="1" hangingPunct="1"/>
            <a:r>
              <a:rPr lang="lv-LV" altLang="en-US" sz="2400" b="1" dirty="0" smtClean="0">
                <a:latin typeface="+mn-lt"/>
              </a:rPr>
              <a:t>Kā pašvaldība var veidot  </a:t>
            </a:r>
            <a:br>
              <a:rPr lang="lv-LV" altLang="en-US" sz="2400" b="1" dirty="0" smtClean="0">
                <a:latin typeface="+mn-lt"/>
              </a:rPr>
            </a:br>
            <a:r>
              <a:rPr lang="lv-LV" altLang="en-US" sz="2400" b="1" dirty="0" smtClean="0">
                <a:latin typeface="+mn-lt"/>
              </a:rPr>
              <a:t>dzīvojamo fondu </a:t>
            </a:r>
            <a:endParaRPr lang="en-US" altLang="en-US" sz="2400" b="1" dirty="0" smtClean="0">
              <a:latin typeface="+mn-lt"/>
            </a:endParaRPr>
          </a:p>
        </p:txBody>
      </p:sp>
      <p:sp>
        <p:nvSpPr>
          <p:cNvPr id="5123" name="textruta 11"/>
          <p:cNvSpPr txBox="1">
            <a:spLocks noChangeArrowheads="1"/>
          </p:cNvSpPr>
          <p:nvPr/>
        </p:nvSpPr>
        <p:spPr bwMode="auto">
          <a:xfrm>
            <a:off x="609600" y="1981200"/>
            <a:ext cx="769620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lv-LV" altLang="en-US" sz="2400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lv-LV" altLang="en-US" sz="2400" dirty="0" smtClean="0">
                <a:solidFill>
                  <a:srgbClr val="404040"/>
                </a:solidFill>
                <a:latin typeface="Arial" charset="0"/>
              </a:rPr>
              <a:t>atjauno pašvaldībai piederošu īpašumu (kopmītnes, daudzdzīvokļu ēkas);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lv-LV" altLang="en-US" sz="2400" dirty="0" smtClean="0">
                <a:solidFill>
                  <a:srgbClr val="404040"/>
                </a:solidFill>
                <a:latin typeface="Arial" charset="0"/>
              </a:rPr>
              <a:t> veidot pasūtījumu privātajam par dzīvojamās platības iznomāšanu (pirms tam definējot tehniskās prasības un laika termiņu nomai);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lv-LV" altLang="en-US" sz="2400" dirty="0" smtClean="0">
                <a:solidFill>
                  <a:srgbClr val="404040"/>
                </a:solidFill>
                <a:latin typeface="Arial" charset="0"/>
              </a:rPr>
              <a:t> sadarbībā ar privāto realizē kopīgu mājokļa rekonstrukcijas/ būvniecības projektu; 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lv-LV" altLang="en-US" sz="2400" dirty="0" smtClean="0">
                <a:solidFill>
                  <a:srgbClr val="404040"/>
                </a:solidFill>
                <a:latin typeface="Arial" charset="0"/>
              </a:rPr>
              <a:t> veido jaunu dzīvojamo fondu.</a:t>
            </a:r>
            <a:endParaRPr lang="sv-SE" altLang="en-US" sz="1800" dirty="0">
              <a:solidFill>
                <a:srgbClr val="40404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1"/>
            <a:ext cx="7772400" cy="1306286"/>
          </a:xfrm>
        </p:spPr>
        <p:txBody>
          <a:bodyPr/>
          <a:lstStyle/>
          <a:p>
            <a:pPr eaLnBrk="1" hangingPunct="1"/>
            <a:r>
              <a:rPr lang="lv-LV" altLang="en-US" sz="2400" b="1" dirty="0">
                <a:latin typeface="+mn-lt"/>
              </a:rPr>
              <a:t>Mājokļu būvniecība ar </a:t>
            </a:r>
            <a:r>
              <a:rPr lang="lv-LV" altLang="en-US" sz="2400" b="1" dirty="0" smtClean="0">
                <a:latin typeface="+mn-lt"/>
              </a:rPr>
              <a:t/>
            </a:r>
            <a:br>
              <a:rPr lang="lv-LV" altLang="en-US" sz="2400" b="1" dirty="0" smtClean="0">
                <a:latin typeface="+mn-lt"/>
              </a:rPr>
            </a:br>
            <a:r>
              <a:rPr lang="lv-LV" altLang="en-US" sz="2400" b="1" dirty="0" smtClean="0">
                <a:latin typeface="+mn-lt"/>
              </a:rPr>
              <a:t>dienesta dzīvokļiem/sociālajiem dzīvokļiem</a:t>
            </a:r>
            <a:endParaRPr lang="en-US" altLang="en-US" sz="2400" b="1" dirty="0" smtClean="0">
              <a:latin typeface="+mn-lt"/>
            </a:endParaRPr>
          </a:p>
        </p:txBody>
      </p:sp>
      <p:sp>
        <p:nvSpPr>
          <p:cNvPr id="6147" name="textruta 11"/>
          <p:cNvSpPr txBox="1">
            <a:spLocks noChangeArrowheads="1"/>
          </p:cNvSpPr>
          <p:nvPr/>
        </p:nvSpPr>
        <p:spPr bwMode="auto">
          <a:xfrm>
            <a:off x="609600" y="1275806"/>
            <a:ext cx="7696200" cy="62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9pPr>
          </a:lstStyle>
          <a:p>
            <a:pPr lvl="0">
              <a:spcAft>
                <a:spcPts val="0"/>
              </a:spcAft>
              <a:buNone/>
              <a:tabLst>
                <a:tab pos="228600" algn="l"/>
              </a:tabLst>
            </a:pPr>
            <a:r>
              <a:rPr lang="lv-LV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Mērķis</a:t>
            </a:r>
            <a:endParaRPr lang="lv-LV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Font typeface="+mj-lt"/>
              <a:buAutoNum type="arabicPeriod"/>
              <a:tabLst>
                <a:tab pos="502920" algn="l"/>
              </a:tabLst>
            </a:pPr>
            <a:r>
              <a:rPr lang="lv-LV" sz="2400" dirty="0">
                <a:latin typeface="+mn-lt"/>
                <a:ea typeface="Times New Roman" panose="02020603050405020304" pitchFamily="18" charset="0"/>
              </a:rPr>
              <a:t>Palielināt pašvaldības dzīvojamo fondu, tādējādi nodrošinot pašvaldības pastāvīgo funkciju – palīdzības sniegšanu iedzīvotājiem dzīvokļa jautājumu </a:t>
            </a:r>
            <a:r>
              <a:rPr lang="lv-LV" sz="2400" dirty="0" smtClean="0">
                <a:latin typeface="+mn-lt"/>
                <a:ea typeface="Times New Roman" panose="02020603050405020304" pitchFamily="18" charset="0"/>
              </a:rPr>
              <a:t>risināšanā </a:t>
            </a:r>
          </a:p>
          <a:p>
            <a:pPr lvl="3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02920" algn="l"/>
              </a:tabLst>
            </a:pPr>
            <a:r>
              <a:rPr lang="lv-LV" dirty="0" smtClean="0">
                <a:latin typeface="+mn-lt"/>
                <a:ea typeface="Times New Roman" panose="02020603050405020304" pitchFamily="18" charset="0"/>
              </a:rPr>
              <a:t>pašvaldības vēlme piesaistīt kvalitatīvu cilvēkresursu attīstīšanu </a:t>
            </a:r>
            <a:endParaRPr lang="lv-LV" dirty="0">
              <a:latin typeface="+mn-lt"/>
              <a:ea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Font typeface="+mj-lt"/>
              <a:buAutoNum type="arabicPeriod"/>
              <a:tabLst>
                <a:tab pos="502920" algn="l"/>
              </a:tabLst>
            </a:pPr>
            <a:r>
              <a:rPr lang="lv-LV" sz="2400" dirty="0">
                <a:latin typeface="+mn-lt"/>
                <a:ea typeface="Times New Roman" panose="02020603050405020304" pitchFamily="18" charset="0"/>
              </a:rPr>
              <a:t>Samazināt pašvaldībām nepieciešamos līdzekļus daudzdzīvokļu dzīvojamo māju būvniecībai, </a:t>
            </a:r>
            <a:r>
              <a:rPr lang="lv-LV" sz="2400" dirty="0" smtClean="0">
                <a:latin typeface="+mn-lt"/>
                <a:ea typeface="Times New Roman" panose="02020603050405020304" pitchFamily="18" charset="0"/>
              </a:rPr>
              <a:t>un vai pastāv iespēja samazināt </a:t>
            </a:r>
            <a:r>
              <a:rPr lang="lv-LV" sz="2400" dirty="0">
                <a:latin typeface="+mn-lt"/>
                <a:ea typeface="Times New Roman" panose="02020603050405020304" pitchFamily="18" charset="0"/>
              </a:rPr>
              <a:t>ievērojama daļu no tehniskā projekta izstrādes </a:t>
            </a:r>
            <a:r>
              <a:rPr lang="lv-LV" sz="2400" dirty="0" smtClean="0">
                <a:latin typeface="+mn-lt"/>
                <a:ea typeface="Times New Roman" panose="02020603050405020304" pitchFamily="18" charset="0"/>
              </a:rPr>
              <a:t>izmaksām vai citām izmaksām.</a:t>
            </a:r>
            <a:endParaRPr lang="lv-LV" sz="2400" dirty="0">
              <a:latin typeface="+mn-lt"/>
              <a:ea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  <a:buFont typeface="+mj-lt"/>
              <a:buAutoNum type="arabicPeriod"/>
              <a:tabLst>
                <a:tab pos="502920" algn="l"/>
              </a:tabLst>
            </a:pPr>
            <a:r>
              <a:rPr lang="lv-LV" sz="2400" dirty="0" smtClean="0">
                <a:latin typeface="+mn-lt"/>
                <a:ea typeface="Times New Roman" panose="02020603050405020304" pitchFamily="18" charset="0"/>
              </a:rPr>
              <a:t>samazināt </a:t>
            </a:r>
            <a:r>
              <a:rPr lang="lv-LV" sz="2400" dirty="0">
                <a:latin typeface="+mn-lt"/>
                <a:ea typeface="Times New Roman" panose="02020603050405020304" pitchFamily="18" charset="0"/>
              </a:rPr>
              <a:t>pašvaldībām nepieciešamos līdzekļus </a:t>
            </a:r>
            <a:r>
              <a:rPr lang="lv-LV" sz="2400" dirty="0" smtClean="0">
                <a:latin typeface="+mn-lt"/>
                <a:ea typeface="Times New Roman" panose="02020603050405020304" pitchFamily="18" charset="0"/>
              </a:rPr>
              <a:t>dienesta/sociālo </a:t>
            </a:r>
            <a:r>
              <a:rPr lang="lv-LV" sz="2400" dirty="0">
                <a:latin typeface="+mn-lt"/>
                <a:ea typeface="Times New Roman" panose="02020603050405020304" pitchFamily="18" charset="0"/>
              </a:rPr>
              <a:t>māju tehniskai uzturēšanai, tai skaitā apkurei. Nodrošināt šo ēku atbilstību Eiropas Padomes </a:t>
            </a:r>
            <a:r>
              <a:rPr lang="lv-LV" sz="2400" dirty="0" smtClean="0">
                <a:latin typeface="+mn-lt"/>
                <a:ea typeface="Times New Roman" panose="02020603050405020304" pitchFamily="18" charset="0"/>
              </a:rPr>
              <a:t>direktīvu prasībām (pasīvās mājas)</a:t>
            </a:r>
            <a:r>
              <a:rPr lang="lv-LV" dirty="0" smtClean="0">
                <a:latin typeface="+mn-lt"/>
                <a:ea typeface="Times New Roman" panose="02020603050405020304" pitchFamily="18" charset="0"/>
              </a:rPr>
              <a:t>.</a:t>
            </a:r>
            <a:endParaRPr lang="lv-LV" dirty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lv-LV" altLang="en-US" sz="2400" dirty="0" smtClean="0">
              <a:solidFill>
                <a:srgbClr val="40404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sv-SE" altLang="en-US" sz="1800" dirty="0">
              <a:solidFill>
                <a:srgbClr val="40404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1"/>
            <a:ext cx="7772400" cy="1098550"/>
          </a:xfrm>
        </p:spPr>
        <p:txBody>
          <a:bodyPr/>
          <a:lstStyle/>
          <a:p>
            <a:pPr eaLnBrk="1" hangingPunct="1"/>
            <a:r>
              <a:rPr lang="lv-LV" altLang="en-US" sz="2800" b="1" dirty="0" smtClean="0">
                <a:latin typeface="+mn-lt"/>
              </a:rPr>
              <a:t>Jaunas daudzdzīvokļu māju būvniecības </a:t>
            </a:r>
            <a:br>
              <a:rPr lang="lv-LV" altLang="en-US" sz="2800" b="1" dirty="0" smtClean="0">
                <a:latin typeface="+mn-lt"/>
              </a:rPr>
            </a:br>
            <a:r>
              <a:rPr lang="lv-LV" altLang="en-US" sz="2800" b="1" dirty="0" smtClean="0">
                <a:latin typeface="+mn-lt"/>
              </a:rPr>
              <a:t>piemērs</a:t>
            </a:r>
            <a:endParaRPr lang="en-US" altLang="en-US" sz="2800" b="1" dirty="0" smtClean="0">
              <a:latin typeface="+mn-lt"/>
            </a:endParaRPr>
          </a:p>
        </p:txBody>
      </p:sp>
      <p:sp>
        <p:nvSpPr>
          <p:cNvPr id="7171" name="textruta 11"/>
          <p:cNvSpPr txBox="1">
            <a:spLocks noChangeArrowheads="1"/>
          </p:cNvSpPr>
          <p:nvPr/>
        </p:nvSpPr>
        <p:spPr bwMode="auto">
          <a:xfrm>
            <a:off x="248477" y="1555751"/>
            <a:ext cx="844854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9pPr>
          </a:lstStyle>
          <a:p>
            <a:pPr algn="just">
              <a:buNone/>
            </a:pPr>
            <a:r>
              <a:rPr lang="lv-LV" sz="2000" dirty="0">
                <a:latin typeface="+mn-lt"/>
              </a:rPr>
              <a:t>Projekta </a:t>
            </a:r>
            <a:r>
              <a:rPr lang="lv-LV" sz="2000" b="1" dirty="0">
                <a:latin typeface="+mn-lt"/>
              </a:rPr>
              <a:t>plānotās partnerības veidi</a:t>
            </a:r>
            <a:r>
              <a:rPr lang="lv-LV" sz="2000" dirty="0">
                <a:latin typeface="+mn-lt"/>
              </a:rPr>
              <a:t> varētu būt divi:</a:t>
            </a:r>
          </a:p>
          <a:p>
            <a:pPr lvl="1" algn="just"/>
            <a:r>
              <a:rPr lang="lv-LV" sz="2000" dirty="0" smtClean="0">
                <a:latin typeface="+mn-lt"/>
              </a:rPr>
              <a:t>Tiek realizēts PPP modelis DBFO </a:t>
            </a:r>
            <a:r>
              <a:rPr lang="lv-LV" sz="2000" dirty="0">
                <a:latin typeface="+mn-lt"/>
              </a:rPr>
              <a:t>(projektēšana, būvniecība, uzturēšana apsaimniekošana), kur svarīgs jautājums ir pareizi nodefinēt </a:t>
            </a:r>
            <a:r>
              <a:rPr lang="lv-LV" sz="2000" dirty="0" smtClean="0">
                <a:latin typeface="+mn-lt"/>
              </a:rPr>
              <a:t>dienesta dzīvokļus, sociālo </a:t>
            </a:r>
            <a:r>
              <a:rPr lang="lv-LV" sz="2000" dirty="0">
                <a:latin typeface="+mn-lt"/>
              </a:rPr>
              <a:t>dzīvokļu </a:t>
            </a:r>
            <a:r>
              <a:rPr lang="lv-LV" sz="2000" dirty="0" smtClean="0">
                <a:latin typeface="+mn-lt"/>
              </a:rPr>
              <a:t>cilvēkiem </a:t>
            </a:r>
            <a:r>
              <a:rPr lang="lv-LV" sz="2000" dirty="0">
                <a:latin typeface="+mn-lt"/>
              </a:rPr>
              <a:t>ar kustības </a:t>
            </a:r>
            <a:r>
              <a:rPr lang="lv-LV" sz="2000" dirty="0" smtClean="0">
                <a:latin typeface="+mn-lt"/>
              </a:rPr>
              <a:t>traucējumiem un  </a:t>
            </a:r>
            <a:r>
              <a:rPr lang="lv-LV" sz="2000" dirty="0">
                <a:latin typeface="+mn-lt"/>
              </a:rPr>
              <a:t>esošo dzīvokļu īpašuma tiesību saglabāšanu </a:t>
            </a:r>
            <a:r>
              <a:rPr lang="lv-LV" sz="2000" dirty="0" smtClean="0">
                <a:latin typeface="+mn-lt"/>
              </a:rPr>
              <a:t>pašvaldībai (pašvaldība vai nu nomā dzīvojamo platību vai arī izpērk dzīvokļus ilgtermiņā, finanšu noma uz 20 gadiem)  </a:t>
            </a:r>
            <a:endParaRPr lang="lv-LV" sz="2000" dirty="0">
              <a:latin typeface="+mn-lt"/>
            </a:endParaRPr>
          </a:p>
          <a:p>
            <a:pPr lvl="1" algn="just"/>
            <a:r>
              <a:rPr lang="lv-LV" sz="2000" dirty="0">
                <a:latin typeface="+mn-lt"/>
              </a:rPr>
              <a:t>Pašvaldība, apzinoties savā rīcībā esošos resursus (zeme, būve, budžets </a:t>
            </a:r>
            <a:r>
              <a:rPr lang="lv-LV" sz="2000" dirty="0" err="1">
                <a:latin typeface="+mn-lt"/>
              </a:rPr>
              <a:t>u.c</a:t>
            </a:r>
            <a:r>
              <a:rPr lang="lv-LV" sz="2000" dirty="0">
                <a:latin typeface="+mn-lt"/>
              </a:rPr>
              <a:t>), vienojas ar privāto partneri par objekta būvniecību un pušu ieguldījumu tajā. Līgumiski tiek noformētas īpašuma tiesības un pārdale un lietošana. Ēku būvē </a:t>
            </a:r>
            <a:r>
              <a:rPr lang="lv-LV" sz="2000" dirty="0" smtClean="0">
                <a:latin typeface="+mn-lt"/>
              </a:rPr>
              <a:t>privātais </a:t>
            </a:r>
            <a:r>
              <a:rPr lang="lv-LV" sz="2000" dirty="0">
                <a:latin typeface="+mn-lt"/>
              </a:rPr>
              <a:t>partneris</a:t>
            </a:r>
            <a:r>
              <a:rPr lang="lv-LV" sz="2400" b="1" dirty="0">
                <a:latin typeface="+mn-lt"/>
              </a:rPr>
              <a:t>.</a:t>
            </a:r>
            <a:r>
              <a:rPr lang="lv-LV" altLang="en-US" sz="2400" dirty="0" smtClean="0">
                <a:solidFill>
                  <a:srgbClr val="404040"/>
                </a:solidFill>
                <a:latin typeface="+mn-lt"/>
              </a:rPr>
              <a:t> </a:t>
            </a:r>
            <a:endParaRPr lang="lv-LV" altLang="en-US" sz="2400" dirty="0">
              <a:solidFill>
                <a:srgbClr val="404040"/>
              </a:solidFill>
              <a:latin typeface="+mn-lt"/>
            </a:endParaRP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</a:pPr>
            <a:endParaRPr lang="lv-LV" altLang="en-US" sz="2400" dirty="0">
              <a:solidFill>
                <a:srgbClr val="40404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sv-SE" altLang="en-US" sz="1800" dirty="0">
              <a:solidFill>
                <a:srgbClr val="40404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1"/>
            <a:ext cx="7772400" cy="1306286"/>
          </a:xfrm>
        </p:spPr>
        <p:txBody>
          <a:bodyPr/>
          <a:lstStyle/>
          <a:p>
            <a:pPr eaLnBrk="1" hangingPunct="1"/>
            <a:r>
              <a:rPr lang="lv-LV" altLang="en-US" sz="2400" b="1" dirty="0">
                <a:latin typeface="+mn-lt"/>
              </a:rPr>
              <a:t>Mājokļu būvniecība ar </a:t>
            </a:r>
            <a:r>
              <a:rPr lang="lv-LV" altLang="en-US" sz="2400" b="1" dirty="0" smtClean="0">
                <a:latin typeface="+mn-lt"/>
              </a:rPr>
              <a:t/>
            </a:r>
            <a:br>
              <a:rPr lang="lv-LV" altLang="en-US" sz="2400" b="1" dirty="0" smtClean="0">
                <a:latin typeface="+mn-lt"/>
              </a:rPr>
            </a:br>
            <a:r>
              <a:rPr lang="lv-LV" altLang="en-US" sz="2400" b="1" dirty="0" smtClean="0">
                <a:latin typeface="+mn-lt"/>
              </a:rPr>
              <a:t>dienesta dzīvokļiem/sociālajiem dzīvokļiem</a:t>
            </a:r>
            <a:endParaRPr lang="en-US" altLang="en-US" sz="2400" b="1" dirty="0" smtClean="0">
              <a:latin typeface="+mn-lt"/>
            </a:endParaRPr>
          </a:p>
        </p:txBody>
      </p:sp>
      <p:sp>
        <p:nvSpPr>
          <p:cNvPr id="6147" name="textruta 11"/>
          <p:cNvSpPr txBox="1">
            <a:spLocks noChangeArrowheads="1"/>
          </p:cNvSpPr>
          <p:nvPr/>
        </p:nvSpPr>
        <p:spPr bwMode="auto">
          <a:xfrm>
            <a:off x="609600" y="1275806"/>
            <a:ext cx="7696200" cy="564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9pPr>
          </a:lstStyle>
          <a:p>
            <a:pPr lvl="0">
              <a:spcAft>
                <a:spcPts val="0"/>
              </a:spcAft>
              <a:buNone/>
              <a:tabLst>
                <a:tab pos="228600" algn="l"/>
              </a:tabLst>
            </a:pPr>
            <a:r>
              <a:rPr lang="lv-LV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Piemērs </a:t>
            </a:r>
          </a:p>
          <a:p>
            <a:pPr marL="342900" indent="-342900">
              <a:spcAft>
                <a:spcPts val="0"/>
              </a:spcAft>
              <a:tabLst>
                <a:tab pos="228600" algn="l"/>
              </a:tabLst>
            </a:pPr>
            <a:r>
              <a:rPr lang="lv-LV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Realizē PPP </a:t>
            </a:r>
            <a:r>
              <a:rPr lang="lv-LV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modeli DBFO </a:t>
            </a:r>
            <a:r>
              <a:rPr lang="lv-LV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(projektēšana, būvniecība, uzturēšana apsaimniekošana</a:t>
            </a:r>
            <a:r>
              <a:rPr lang="lv-LV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), kur ir iepirkums un rezultātā tiek atrasts privātais partneris kas uzņemas šo projektu. Naudas plūsmu ar privātā partnera saprātīgu peļņas %;  </a:t>
            </a:r>
          </a:p>
          <a:p>
            <a:pPr marL="342900" indent="-342900">
              <a:spcAft>
                <a:spcPts val="0"/>
              </a:spcAft>
              <a:tabLst>
                <a:tab pos="228600" algn="l"/>
              </a:tabLst>
            </a:pPr>
            <a:r>
              <a:rPr lang="lv-LV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Projekta </a:t>
            </a:r>
            <a:r>
              <a:rPr lang="lv-LV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ietvaros </a:t>
            </a:r>
            <a:r>
              <a:rPr lang="lv-LV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plāno izbūvēt </a:t>
            </a:r>
            <a:r>
              <a:rPr lang="lv-LV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sociālos dzīvokļus, </a:t>
            </a:r>
            <a:r>
              <a:rPr lang="lv-LV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dienesta dzīvokļus </a:t>
            </a:r>
            <a:r>
              <a:rPr lang="lv-LV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 komerciālos (t.i. - pārdodamus) </a:t>
            </a:r>
            <a:r>
              <a:rPr lang="lv-LV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dzīvokļus;</a:t>
            </a:r>
          </a:p>
          <a:p>
            <a:pPr marL="342900" indent="-342900">
              <a:spcAft>
                <a:spcPts val="0"/>
              </a:spcAft>
              <a:tabLst>
                <a:tab pos="228600" algn="l"/>
              </a:tabLst>
            </a:pPr>
            <a:r>
              <a:rPr lang="lv-LV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Sociālo dzīvokļu un koplietošanas telpu izbūvi plānots pilnībā pabeigt (t.i. - “zem atslēgas”), </a:t>
            </a:r>
            <a:r>
              <a:rPr lang="lv-LV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komercdzīvokļu</a:t>
            </a:r>
            <a:r>
              <a:rPr lang="lv-LV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izbūvi plānots pabeigt ar daļēju apdari</a:t>
            </a:r>
            <a:r>
              <a:rPr lang="lv-LV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0"/>
              </a:spcAft>
              <a:tabLst>
                <a:tab pos="228600" algn="l"/>
              </a:tabLst>
            </a:pPr>
            <a:r>
              <a:rPr lang="lv-LV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Projekta ietvaros </a:t>
            </a:r>
            <a:r>
              <a:rPr lang="lv-LV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plāno </a:t>
            </a:r>
            <a:r>
              <a:rPr lang="lv-LV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pievērst uzmanību cilvēkiem ar īpašām vajadzībām, māju pirmajos stāvos pielāgojot dzīvokļus cilvēku ar kustības traucējumiem vajadzībām</a:t>
            </a:r>
            <a:endParaRPr lang="lv-LV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None/>
              <a:tabLst>
                <a:tab pos="228600" algn="l"/>
              </a:tabLst>
            </a:pPr>
            <a:endParaRPr lang="lv-LV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lv-LV" altLang="en-US" sz="2400" dirty="0" smtClean="0">
              <a:solidFill>
                <a:srgbClr val="40404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sv-SE" altLang="en-US" sz="1800" dirty="0">
              <a:solidFill>
                <a:srgbClr val="40404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1"/>
            <a:ext cx="7772400" cy="1306286"/>
          </a:xfrm>
        </p:spPr>
        <p:txBody>
          <a:bodyPr/>
          <a:lstStyle/>
          <a:p>
            <a:pPr eaLnBrk="1" hangingPunct="1"/>
            <a:r>
              <a:rPr lang="lv-LV" altLang="en-US" sz="2400" b="1" dirty="0">
                <a:latin typeface="+mn-lt"/>
              </a:rPr>
              <a:t>Mājokļu būvniecība ar </a:t>
            </a:r>
            <a:r>
              <a:rPr lang="lv-LV" altLang="en-US" sz="2400" b="1" dirty="0" smtClean="0">
                <a:latin typeface="+mn-lt"/>
              </a:rPr>
              <a:t/>
            </a:r>
            <a:br>
              <a:rPr lang="lv-LV" altLang="en-US" sz="2400" b="1" dirty="0" smtClean="0">
                <a:latin typeface="+mn-lt"/>
              </a:rPr>
            </a:br>
            <a:r>
              <a:rPr lang="lv-LV" altLang="en-US" sz="2400" b="1" dirty="0" smtClean="0">
                <a:latin typeface="+mn-lt"/>
              </a:rPr>
              <a:t>dienesta dzīvokļiem/sociālajiem dzīvokļiem</a:t>
            </a:r>
            <a:endParaRPr lang="en-US" altLang="en-US" sz="2400" b="1" dirty="0" smtClean="0">
              <a:latin typeface="+mn-lt"/>
            </a:endParaRPr>
          </a:p>
        </p:txBody>
      </p:sp>
      <p:sp>
        <p:nvSpPr>
          <p:cNvPr id="6147" name="textruta 11"/>
          <p:cNvSpPr txBox="1">
            <a:spLocks noChangeArrowheads="1"/>
          </p:cNvSpPr>
          <p:nvPr/>
        </p:nvSpPr>
        <p:spPr bwMode="auto">
          <a:xfrm>
            <a:off x="609600" y="1275806"/>
            <a:ext cx="7696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9pPr>
          </a:lstStyle>
          <a:p>
            <a:pPr lvl="0">
              <a:spcAft>
                <a:spcPts val="0"/>
              </a:spcAft>
              <a:buNone/>
              <a:tabLst>
                <a:tab pos="228600" algn="l"/>
              </a:tabLst>
            </a:pPr>
            <a:r>
              <a:rPr lang="lv-LV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Piemērs Nr.1</a:t>
            </a:r>
            <a:endParaRPr lang="lv-LV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lv-LV" altLang="en-US" sz="2400" dirty="0" smtClean="0">
              <a:solidFill>
                <a:srgbClr val="40404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sv-SE" altLang="en-US" sz="1800" dirty="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2007704"/>
            <a:ext cx="4131365" cy="38365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Privātam sektoram piederoša zeme </a:t>
            </a:r>
            <a:endParaRPr lang="lv-LV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2385392"/>
            <a:ext cx="2786269" cy="126227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 daudzdzīvokļu māja Nr.1 </a:t>
            </a:r>
            <a:endParaRPr lang="lv-LV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02026" y="4412974"/>
            <a:ext cx="3001617" cy="121257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 daudzdzīvokļu māja 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Nr.2</a:t>
            </a:r>
            <a:endParaRPr lang="lv-LV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4386470" y="1878496"/>
            <a:ext cx="795130" cy="4373217"/>
          </a:xfrm>
          <a:prstGeom prst="flowChartPredefinedProcess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Pašvaldība izbūvē infrastruktūru </a:t>
            </a:r>
            <a:endParaRPr lang="lv-LV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4427" y="1391478"/>
            <a:ext cx="3694043" cy="532737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sz="1400" b="1" dirty="0" smtClean="0">
              <a:solidFill>
                <a:schemeClr val="tx1"/>
              </a:solidFill>
            </a:endParaRPr>
          </a:p>
          <a:p>
            <a:endParaRPr lang="lv-LV" sz="1400" b="1" dirty="0">
              <a:solidFill>
                <a:schemeClr val="tx1"/>
              </a:solidFill>
            </a:endParaRPr>
          </a:p>
          <a:p>
            <a:r>
              <a:rPr lang="lv-LV" sz="1600" b="1" dirty="0" smtClean="0">
                <a:solidFill>
                  <a:schemeClr val="tx1"/>
                </a:solidFill>
              </a:rPr>
              <a:t>Pašvaldība </a:t>
            </a:r>
            <a:r>
              <a:rPr lang="lv-LV" sz="1600" b="1" dirty="0">
                <a:solidFill>
                  <a:schemeClr val="tx1"/>
                </a:solidFill>
              </a:rPr>
              <a:t>konkursa kārtībā izvēlas projekta ieviesēju – privāto partneri, kura pienākums</a:t>
            </a:r>
            <a:r>
              <a:rPr lang="lv-LV" sz="1600" b="1" dirty="0" smtClean="0">
                <a:solidFill>
                  <a:schemeClr val="tx1"/>
                </a:solidFill>
              </a:rPr>
              <a:t>: uzbūvēt divas mājas </a:t>
            </a:r>
            <a:r>
              <a:rPr lang="lv-LV" sz="1600" b="1" dirty="0">
                <a:solidFill>
                  <a:schemeClr val="tx1"/>
                </a:solidFill>
              </a:rPr>
              <a:t>un nodot pašvaldībai </a:t>
            </a:r>
            <a:r>
              <a:rPr lang="lv-LV" sz="1600" b="1" dirty="0" smtClean="0">
                <a:solidFill>
                  <a:schemeClr val="tx1"/>
                </a:solidFill>
              </a:rPr>
              <a:t>30 dzīvokļus un veikt </a:t>
            </a:r>
            <a:r>
              <a:rPr lang="lv-LV" sz="1600" b="1" dirty="0">
                <a:solidFill>
                  <a:schemeClr val="tx1"/>
                </a:solidFill>
              </a:rPr>
              <a:t>māju apsaimniekošanu </a:t>
            </a:r>
            <a:r>
              <a:rPr lang="lv-LV" sz="1600" b="1" dirty="0" smtClean="0">
                <a:solidFill>
                  <a:schemeClr val="tx1"/>
                </a:solidFill>
              </a:rPr>
              <a:t>20 gadus (pašvaldība iznomā vai atpērk). Privātais partneris veic māju būvniecību par saviem līdzekļiem.</a:t>
            </a:r>
          </a:p>
          <a:p>
            <a:endParaRPr lang="lv-LV" sz="1600" b="1" dirty="0" smtClean="0">
              <a:solidFill>
                <a:schemeClr val="tx1"/>
              </a:solidFill>
            </a:endParaRPr>
          </a:p>
          <a:p>
            <a:r>
              <a:rPr lang="lv-LV" sz="1600" b="1" dirty="0" smtClean="0">
                <a:solidFill>
                  <a:schemeClr val="tx1"/>
                </a:solidFill>
              </a:rPr>
              <a:t>Pašvaldība iepērk pēc:  </a:t>
            </a:r>
          </a:p>
          <a:p>
            <a:pPr algn="just"/>
            <a:r>
              <a:rPr lang="lv-LV" sz="1600" b="1" dirty="0">
                <a:solidFill>
                  <a:schemeClr val="tx1"/>
                </a:solidFill>
              </a:rPr>
              <a:t> 2)	</a:t>
            </a:r>
            <a:r>
              <a:rPr lang="lv-LV" sz="1600" b="1" dirty="0" smtClean="0">
                <a:solidFill>
                  <a:schemeClr val="tx1"/>
                </a:solidFill>
              </a:rPr>
              <a:t>Zemākā </a:t>
            </a:r>
            <a:r>
              <a:rPr lang="lv-LV" sz="1600" b="1" dirty="0">
                <a:solidFill>
                  <a:schemeClr val="tx1"/>
                </a:solidFill>
              </a:rPr>
              <a:t>cena par dzīvokļu uzbūvēšanu;</a:t>
            </a:r>
          </a:p>
          <a:p>
            <a:pPr algn="just"/>
            <a:r>
              <a:rPr lang="lv-LV" sz="1600" b="1" dirty="0">
                <a:solidFill>
                  <a:schemeClr val="tx1"/>
                </a:solidFill>
              </a:rPr>
              <a:t>3)	Pašvaldības atliktā maksājuma termiņš;</a:t>
            </a:r>
          </a:p>
          <a:p>
            <a:pPr marL="342900" indent="-342900" algn="just">
              <a:buAutoNum type="arabicParenR" startAt="4"/>
            </a:pPr>
            <a:r>
              <a:rPr lang="lv-LV" sz="1600" b="1" dirty="0" smtClean="0">
                <a:solidFill>
                  <a:schemeClr val="tx1"/>
                </a:solidFill>
              </a:rPr>
              <a:t>Zemākā </a:t>
            </a:r>
            <a:r>
              <a:rPr lang="lv-LV" sz="1600" b="1" dirty="0">
                <a:solidFill>
                  <a:schemeClr val="tx1"/>
                </a:solidFill>
              </a:rPr>
              <a:t>cena par dzīvokļu </a:t>
            </a:r>
            <a:r>
              <a:rPr lang="lv-LV" sz="1600" b="1" dirty="0" smtClean="0">
                <a:solidFill>
                  <a:schemeClr val="tx1"/>
                </a:solidFill>
              </a:rPr>
              <a:t>apsaimniekošanu</a:t>
            </a:r>
          </a:p>
          <a:p>
            <a:pPr marL="342900" indent="-342900" algn="just">
              <a:buAutoNum type="arabicParenR" startAt="4"/>
            </a:pPr>
            <a:endParaRPr lang="lv-LV" sz="1600" b="1" dirty="0">
              <a:solidFill>
                <a:schemeClr val="tx1"/>
              </a:solidFill>
            </a:endParaRPr>
          </a:p>
          <a:p>
            <a:pPr algn="just"/>
            <a:r>
              <a:rPr lang="lv-LV" sz="1600" b="1" dirty="0" smtClean="0">
                <a:solidFill>
                  <a:schemeClr val="tx1"/>
                </a:solidFill>
              </a:rPr>
              <a:t>Iespēja samazināt risku privātam </a:t>
            </a:r>
          </a:p>
          <a:p>
            <a:pPr algn="just"/>
            <a:r>
              <a:rPr lang="lv-LV" sz="1600" b="1" dirty="0" smtClean="0">
                <a:solidFill>
                  <a:schemeClr val="tx1"/>
                </a:solidFill>
              </a:rPr>
              <a:t>Pašvaldība no savas puses var izveidot infrastruktūru (piesaista ES fonda finansējumu ūdens, siltums</a:t>
            </a:r>
            <a:r>
              <a:rPr lang="lv-LV" sz="1500" b="1" dirty="0" smtClean="0">
                <a:solidFill>
                  <a:schemeClr val="tx1"/>
                </a:solidFill>
              </a:rPr>
              <a:t>) </a:t>
            </a:r>
            <a:endParaRPr lang="lv-LV" dirty="0"/>
          </a:p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001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88845"/>
            <a:ext cx="7772400" cy="745433"/>
          </a:xfrm>
        </p:spPr>
        <p:txBody>
          <a:bodyPr/>
          <a:lstStyle/>
          <a:p>
            <a:pPr eaLnBrk="1" hangingPunct="1"/>
            <a:r>
              <a:rPr lang="lv-LV" altLang="en-US" sz="2400" b="1" dirty="0">
                <a:latin typeface="+mn-lt"/>
              </a:rPr>
              <a:t>Mājokļu būvniecība ar </a:t>
            </a:r>
            <a:r>
              <a:rPr lang="lv-LV" altLang="en-US" sz="2400" b="1" dirty="0" smtClean="0">
                <a:latin typeface="+mn-lt"/>
              </a:rPr>
              <a:t/>
            </a:r>
            <a:br>
              <a:rPr lang="lv-LV" altLang="en-US" sz="2400" b="1" dirty="0" smtClean="0">
                <a:latin typeface="+mn-lt"/>
              </a:rPr>
            </a:br>
            <a:r>
              <a:rPr lang="lv-LV" altLang="en-US" sz="2400" b="1" dirty="0" smtClean="0">
                <a:latin typeface="+mn-lt"/>
              </a:rPr>
              <a:t>dienesta dzīvokļiem/sociālajiem dzīvokļiem</a:t>
            </a:r>
            <a:endParaRPr lang="en-US" altLang="en-US" sz="2400" b="1" dirty="0" smtClean="0">
              <a:latin typeface="+mn-lt"/>
            </a:endParaRPr>
          </a:p>
        </p:txBody>
      </p:sp>
      <p:sp>
        <p:nvSpPr>
          <p:cNvPr id="6147" name="textruta 11"/>
          <p:cNvSpPr txBox="1">
            <a:spLocks noChangeArrowheads="1"/>
          </p:cNvSpPr>
          <p:nvPr/>
        </p:nvSpPr>
        <p:spPr bwMode="auto">
          <a:xfrm>
            <a:off x="609600" y="1275806"/>
            <a:ext cx="76962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9pPr>
          </a:lstStyle>
          <a:p>
            <a:pPr lvl="0">
              <a:spcAft>
                <a:spcPts val="0"/>
              </a:spcAft>
              <a:buNone/>
              <a:tabLst>
                <a:tab pos="228600" algn="l"/>
              </a:tabLst>
            </a:pPr>
            <a:r>
              <a:rPr lang="lv-LV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Piemērs Nr.2</a:t>
            </a:r>
            <a:endParaRPr lang="lv-LV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lv-LV" altLang="en-US" sz="2400" dirty="0" smtClean="0">
              <a:solidFill>
                <a:srgbClr val="40404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sv-SE" altLang="en-US" sz="1800" dirty="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2007704"/>
            <a:ext cx="4131365" cy="38365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Pašvaldībai piederoša zeme </a:t>
            </a:r>
            <a:endParaRPr lang="lv-LV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2385392"/>
            <a:ext cx="2786269" cy="126227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 daudzdzīvokļu māja Nr.1 </a:t>
            </a:r>
            <a:endParaRPr lang="lv-LV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02026" y="4412974"/>
            <a:ext cx="3001617" cy="121257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Jauna daudzdzīvokļu māja </a:t>
            </a:r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Nr.2</a:t>
            </a:r>
            <a:endParaRPr lang="lv-LV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4532244" y="1878496"/>
            <a:ext cx="795130" cy="4373217"/>
          </a:xfrm>
          <a:prstGeom prst="flowChartPredefinedProcess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lv-LV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Pašvaldība izbūvē infrastruktūru </a:t>
            </a:r>
            <a:endParaRPr lang="lv-LV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33391" y="1063487"/>
            <a:ext cx="3521765" cy="57945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sz="1400" b="1" dirty="0" smtClean="0">
              <a:solidFill>
                <a:schemeClr val="tx1"/>
              </a:solidFill>
            </a:endParaRPr>
          </a:p>
          <a:p>
            <a:endParaRPr lang="lv-LV" sz="1400" b="1" dirty="0">
              <a:solidFill>
                <a:schemeClr val="tx1"/>
              </a:solidFill>
            </a:endParaRPr>
          </a:p>
          <a:p>
            <a:endParaRPr lang="lv-LV" sz="1400" b="1" dirty="0" smtClean="0">
              <a:solidFill>
                <a:schemeClr val="tx1"/>
              </a:solidFill>
            </a:endParaRPr>
          </a:p>
          <a:p>
            <a:endParaRPr lang="lv-LV" sz="1400" b="1" dirty="0">
              <a:solidFill>
                <a:schemeClr val="tx1"/>
              </a:solidFill>
            </a:endParaRPr>
          </a:p>
          <a:p>
            <a:r>
              <a:rPr lang="lv-LV" sz="1500" b="1" dirty="0" smtClean="0">
                <a:solidFill>
                  <a:schemeClr val="tx1"/>
                </a:solidFill>
              </a:rPr>
              <a:t>Pašvaldība iepērk pēc:  </a:t>
            </a:r>
          </a:p>
          <a:p>
            <a:pPr algn="just"/>
            <a:r>
              <a:rPr lang="lv-LV" sz="1500" b="1" dirty="0">
                <a:solidFill>
                  <a:schemeClr val="tx1"/>
                </a:solidFill>
              </a:rPr>
              <a:t> </a:t>
            </a:r>
            <a:r>
              <a:rPr lang="lv-LV" sz="1500" b="1" dirty="0" smtClean="0">
                <a:solidFill>
                  <a:schemeClr val="tx1"/>
                </a:solidFill>
              </a:rPr>
              <a:t>1)</a:t>
            </a:r>
            <a:r>
              <a:rPr lang="lv-LV" sz="1500" b="1" dirty="0">
                <a:solidFill>
                  <a:schemeClr val="tx1"/>
                </a:solidFill>
              </a:rPr>
              <a:t>	</a:t>
            </a:r>
            <a:r>
              <a:rPr lang="lv-LV" sz="1500" b="1" dirty="0" smtClean="0">
                <a:solidFill>
                  <a:schemeClr val="tx1"/>
                </a:solidFill>
              </a:rPr>
              <a:t>Zemākā </a:t>
            </a:r>
            <a:r>
              <a:rPr lang="lv-LV" sz="1500" b="1" dirty="0">
                <a:solidFill>
                  <a:schemeClr val="tx1"/>
                </a:solidFill>
              </a:rPr>
              <a:t>cena par dzīvokļu uzbūvēšanu</a:t>
            </a:r>
            <a:r>
              <a:rPr lang="lv-LV" sz="1500" b="1" dirty="0" smtClean="0">
                <a:solidFill>
                  <a:schemeClr val="tx1"/>
                </a:solidFill>
              </a:rPr>
              <a:t>;</a:t>
            </a:r>
            <a:endParaRPr lang="lv-LV" sz="1500" b="1" dirty="0">
              <a:solidFill>
                <a:schemeClr val="tx1"/>
              </a:solidFill>
            </a:endParaRPr>
          </a:p>
          <a:p>
            <a:pPr marL="342900" indent="-342900" algn="just">
              <a:buAutoNum type="arabicParenR" startAt="2"/>
            </a:pPr>
            <a:r>
              <a:rPr lang="lv-LV" sz="1500" b="1" dirty="0" smtClean="0">
                <a:solidFill>
                  <a:schemeClr val="tx1"/>
                </a:solidFill>
              </a:rPr>
              <a:t>Pašvaldības </a:t>
            </a:r>
            <a:r>
              <a:rPr lang="lv-LV" sz="1500" b="1" dirty="0">
                <a:solidFill>
                  <a:schemeClr val="tx1"/>
                </a:solidFill>
              </a:rPr>
              <a:t>atliktā maksājuma termiņš</a:t>
            </a:r>
            <a:r>
              <a:rPr lang="lv-LV" sz="1500" b="1" dirty="0" smtClean="0">
                <a:solidFill>
                  <a:schemeClr val="tx1"/>
                </a:solidFill>
              </a:rPr>
              <a:t>; </a:t>
            </a:r>
          </a:p>
          <a:p>
            <a:pPr marL="342900" indent="-342900" algn="just">
              <a:buAutoNum type="arabicParenR" startAt="2"/>
            </a:pPr>
            <a:r>
              <a:rPr lang="lv-LV" sz="1500" b="1" dirty="0">
                <a:solidFill>
                  <a:schemeClr val="tx1"/>
                </a:solidFill>
              </a:rPr>
              <a:t> </a:t>
            </a:r>
            <a:r>
              <a:rPr lang="lv-LV" sz="1500" b="1" dirty="0" smtClean="0">
                <a:solidFill>
                  <a:schemeClr val="tx1"/>
                </a:solidFill>
              </a:rPr>
              <a:t>Zemākā </a:t>
            </a:r>
            <a:r>
              <a:rPr lang="lv-LV" sz="1500" b="1" dirty="0">
                <a:solidFill>
                  <a:schemeClr val="tx1"/>
                </a:solidFill>
              </a:rPr>
              <a:t>cena par dzīvokļu </a:t>
            </a:r>
            <a:r>
              <a:rPr lang="lv-LV" sz="1500" b="1" dirty="0" smtClean="0">
                <a:solidFill>
                  <a:schemeClr val="tx1"/>
                </a:solidFill>
              </a:rPr>
              <a:t>apsaimniekošanu;</a:t>
            </a:r>
          </a:p>
          <a:p>
            <a:pPr marL="342900" indent="-342900" algn="just">
              <a:buAutoNum type="arabicParenR" startAt="2"/>
            </a:pPr>
            <a:endParaRPr lang="lv-LV" sz="1500" b="1" dirty="0" smtClean="0">
              <a:solidFill>
                <a:schemeClr val="tx1"/>
              </a:solidFill>
            </a:endParaRPr>
          </a:p>
          <a:p>
            <a:pPr algn="just"/>
            <a:r>
              <a:rPr lang="lv-LV" sz="1500" b="1" dirty="0" smtClean="0">
                <a:solidFill>
                  <a:srgbClr val="FF0000"/>
                </a:solidFill>
              </a:rPr>
              <a:t>Iespēja samazināt risku privātam </a:t>
            </a:r>
          </a:p>
          <a:p>
            <a:pPr algn="just"/>
            <a:r>
              <a:rPr lang="lv-LV" sz="1500" b="1" dirty="0" smtClean="0">
                <a:solidFill>
                  <a:schemeClr val="tx1"/>
                </a:solidFill>
              </a:rPr>
              <a:t>-Pašvaldība no savas puses var izveidot infrastruktūru (piesaista ES fonda finansējumu ūdens, siltums)’;</a:t>
            </a:r>
          </a:p>
          <a:p>
            <a:pPr algn="just"/>
            <a:r>
              <a:rPr lang="lv-LV" sz="1500" b="1" dirty="0" smtClean="0">
                <a:solidFill>
                  <a:schemeClr val="tx1"/>
                </a:solidFill>
              </a:rPr>
              <a:t>-Pašvaldība projektā iegulda zemi </a:t>
            </a:r>
          </a:p>
          <a:p>
            <a:pPr algn="just"/>
            <a:endParaRPr lang="lv-LV" sz="1500" b="1" dirty="0" smtClean="0">
              <a:solidFill>
                <a:schemeClr val="tx1"/>
              </a:solidFill>
            </a:endParaRPr>
          </a:p>
          <a:p>
            <a:pPr algn="just"/>
            <a:r>
              <a:rPr lang="lv-LV" sz="1500" b="1" dirty="0" smtClean="0">
                <a:solidFill>
                  <a:schemeClr val="tx1"/>
                </a:solidFill>
              </a:rPr>
              <a:t>Pašvaldībai </a:t>
            </a:r>
            <a:r>
              <a:rPr lang="lv-LV" sz="1500" b="1" dirty="0">
                <a:solidFill>
                  <a:schemeClr val="tx1"/>
                </a:solidFill>
              </a:rPr>
              <a:t>pērk </a:t>
            </a:r>
            <a:r>
              <a:rPr lang="lv-LV" sz="1500" b="1" dirty="0" smtClean="0">
                <a:solidFill>
                  <a:schemeClr val="tx1"/>
                </a:solidFill>
              </a:rPr>
              <a:t>30 </a:t>
            </a:r>
            <a:r>
              <a:rPr lang="lv-LV" sz="1500" b="1" dirty="0">
                <a:solidFill>
                  <a:schemeClr val="tx1"/>
                </a:solidFill>
              </a:rPr>
              <a:t>dzīvokļus un </a:t>
            </a:r>
            <a:r>
              <a:rPr lang="lv-LV" sz="1500" b="1" dirty="0" smtClean="0">
                <a:solidFill>
                  <a:schemeClr val="tx1"/>
                </a:solidFill>
              </a:rPr>
              <a:t>norēķini </a:t>
            </a:r>
            <a:r>
              <a:rPr lang="lv-LV" sz="1500" b="1" dirty="0">
                <a:solidFill>
                  <a:schemeClr val="tx1"/>
                </a:solidFill>
              </a:rPr>
              <a:t>tiek veikti saskaņā ar Vienošanos par norēķinu kārtību. Starpība starp </a:t>
            </a:r>
            <a:r>
              <a:rPr lang="lv-LV" sz="1500" b="1" dirty="0" smtClean="0">
                <a:solidFill>
                  <a:schemeClr val="tx1"/>
                </a:solidFill>
              </a:rPr>
              <a:t>zemes, infrastruktūras  </a:t>
            </a:r>
            <a:r>
              <a:rPr lang="lv-LV" sz="1500" b="1" dirty="0">
                <a:solidFill>
                  <a:schemeClr val="tx1"/>
                </a:solidFill>
              </a:rPr>
              <a:t>un dzīvokļu vērtību (ja tāda rodas) tiek piemaksāta </a:t>
            </a:r>
            <a:r>
              <a:rPr lang="lv-LV" sz="1500" b="1" dirty="0" smtClean="0">
                <a:solidFill>
                  <a:schemeClr val="tx1"/>
                </a:solidFill>
              </a:rPr>
              <a:t>attiecīgi no </a:t>
            </a:r>
            <a:r>
              <a:rPr lang="lv-LV" sz="1500" b="1" dirty="0">
                <a:solidFill>
                  <a:schemeClr val="tx1"/>
                </a:solidFill>
              </a:rPr>
              <a:t>partnera vai pašvaldības puses. </a:t>
            </a:r>
            <a:endParaRPr lang="lv-LV" sz="1500" b="1" dirty="0" smtClean="0">
              <a:solidFill>
                <a:schemeClr val="tx1"/>
              </a:solidFill>
            </a:endParaRPr>
          </a:p>
          <a:p>
            <a:pPr algn="just"/>
            <a:endParaRPr lang="lv-LV" sz="1500" b="1" dirty="0" smtClean="0">
              <a:solidFill>
                <a:schemeClr val="tx1"/>
              </a:solidFill>
            </a:endParaRPr>
          </a:p>
          <a:p>
            <a:pPr algn="just"/>
            <a:r>
              <a:rPr lang="lv-LV" sz="1500" b="1" dirty="0" smtClean="0">
                <a:solidFill>
                  <a:schemeClr val="tx1"/>
                </a:solidFill>
              </a:rPr>
              <a:t>Partneris </a:t>
            </a:r>
            <a:r>
              <a:rPr lang="lv-LV" sz="1500" b="1" dirty="0">
                <a:solidFill>
                  <a:schemeClr val="tx1"/>
                </a:solidFill>
              </a:rPr>
              <a:t>iemaina </a:t>
            </a:r>
            <a:r>
              <a:rPr lang="lv-LV" sz="1500" b="1" dirty="0" smtClean="0">
                <a:solidFill>
                  <a:schemeClr val="tx1"/>
                </a:solidFill>
              </a:rPr>
              <a:t>zemes </a:t>
            </a:r>
            <a:r>
              <a:rPr lang="lv-LV" sz="1500" b="1" dirty="0">
                <a:solidFill>
                  <a:schemeClr val="tx1"/>
                </a:solidFill>
              </a:rPr>
              <a:t>gabala domājamo daļu, kas piekrīt  </a:t>
            </a:r>
            <a:r>
              <a:rPr lang="lv-LV" sz="1500" b="1" dirty="0" err="1">
                <a:solidFill>
                  <a:schemeClr val="tx1"/>
                </a:solidFill>
              </a:rPr>
              <a:t>komercdzīvokļiem</a:t>
            </a:r>
            <a:r>
              <a:rPr lang="lv-LV" sz="1500" b="1" dirty="0">
                <a:solidFill>
                  <a:schemeClr val="tx1"/>
                </a:solidFill>
              </a:rPr>
              <a:t>. </a:t>
            </a:r>
            <a:endParaRPr lang="lv-LV" sz="1500" b="1" dirty="0" smtClean="0">
              <a:solidFill>
                <a:schemeClr val="tx1"/>
              </a:solidFill>
            </a:endParaRPr>
          </a:p>
          <a:p>
            <a:pPr algn="just"/>
            <a:endParaRPr lang="lv-LV" sz="1400" b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arenR" startAt="4"/>
            </a:pPr>
            <a:endParaRPr lang="lv-LV" dirty="0"/>
          </a:p>
          <a:p>
            <a:pPr algn="just"/>
            <a:endParaRPr lang="lv-LV" dirty="0"/>
          </a:p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715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1922"/>
            <a:ext cx="7772400" cy="2355574"/>
          </a:xfrm>
        </p:spPr>
        <p:txBody>
          <a:bodyPr/>
          <a:lstStyle/>
          <a:p>
            <a:r>
              <a:rPr lang="lv-LV" sz="2800" b="1" i="1" dirty="0" smtClean="0"/>
              <a:t>Paldies par uzmanību</a:t>
            </a:r>
            <a:br>
              <a:rPr lang="lv-LV" sz="2800" b="1" i="1" dirty="0" smtClean="0"/>
            </a:br>
            <a:r>
              <a:rPr lang="lv-LV" sz="2800" b="1" i="1" dirty="0" smtClean="0"/>
              <a:t/>
            </a:r>
            <a:br>
              <a:rPr lang="lv-LV" sz="2800" b="1" i="1" dirty="0" smtClean="0"/>
            </a:br>
            <a:r>
              <a:rPr lang="lv-LV" sz="2400" dirty="0"/>
              <a:t/>
            </a:r>
            <a:br>
              <a:rPr lang="lv-LV" sz="2400" dirty="0"/>
            </a:br>
            <a:r>
              <a:rPr lang="lv-LV" sz="2400" dirty="0" smtClean="0"/>
              <a:t>Andra Feldmane </a:t>
            </a:r>
            <a:br>
              <a:rPr lang="lv-LV" sz="2400" dirty="0" smtClean="0"/>
            </a:br>
            <a:r>
              <a:rPr lang="lv-LV" sz="2400" dirty="0" err="1" smtClean="0"/>
              <a:t>andra.feldmane@lps.lv</a:t>
            </a:r>
            <a:r>
              <a:rPr lang="lv-LV" sz="2400" dirty="0" smtClean="0"/>
              <a:t> 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418845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2674" y="3105835"/>
            <a:ext cx="58521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altLang="lv-LV" sz="3200" b="1" dirty="0">
                <a:latin typeface="+mn-lt"/>
                <a:cs typeface="Arial" panose="020B0604020202020204" pitchFamily="34" charset="0"/>
              </a:rPr>
              <a:t>Hipotekārā </a:t>
            </a:r>
            <a:r>
              <a:rPr lang="lv-LV" altLang="lv-LV" sz="3200" b="1" dirty="0" smtClean="0">
                <a:latin typeface="+mn-lt"/>
                <a:cs typeface="Arial" panose="020B0604020202020204" pitchFamily="34" charset="0"/>
              </a:rPr>
              <a:t>kreditēšana, īres tirgus, noliktās atslēgas un vai jaunās ģimenes var tikt pie sava mājokļa </a:t>
            </a:r>
            <a:endParaRPr lang="lv-LV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000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271463"/>
            <a:ext cx="6220800" cy="985838"/>
          </a:xfrm>
        </p:spPr>
        <p:txBody>
          <a:bodyPr/>
          <a:lstStyle/>
          <a:p>
            <a:r>
              <a:rPr lang="lv-LV" altLang="lv-LV" sz="2800" b="1" dirty="0">
                <a:latin typeface="+mn-lt"/>
              </a:rPr>
              <a:t>Kredīti, miljonos </a:t>
            </a:r>
            <a:r>
              <a:rPr lang="lv-LV" altLang="lv-LV" sz="2800" b="1" dirty="0" smtClean="0">
                <a:latin typeface="+mn-lt"/>
              </a:rPr>
              <a:t>eiro</a:t>
            </a:r>
            <a:br>
              <a:rPr lang="lv-LV" altLang="lv-LV" sz="2800" b="1" dirty="0" smtClean="0">
                <a:latin typeface="+mn-lt"/>
              </a:rPr>
            </a:br>
            <a:r>
              <a:rPr lang="lv-LV" altLang="lv-LV" sz="1800" b="1" dirty="0" smtClean="0">
                <a:latin typeface="+mn-lt"/>
              </a:rPr>
              <a:t>avots Latvijas Komercbanku asociācija</a:t>
            </a:r>
            <a:endParaRPr lang="lv-LV" sz="1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139" y="1257302"/>
            <a:ext cx="8163710" cy="509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73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00" y="271463"/>
            <a:ext cx="6220800" cy="985838"/>
          </a:xfrm>
        </p:spPr>
        <p:txBody>
          <a:bodyPr/>
          <a:lstStyle/>
          <a:p>
            <a:r>
              <a:rPr lang="lv-LV" altLang="lv-LV" sz="2800" b="1" dirty="0">
                <a:latin typeface="+mn-lt"/>
              </a:rPr>
              <a:t>No jauna izsniegtie kredīti mājsaimniecībām, tūkstošos eiro</a:t>
            </a:r>
            <a:r>
              <a:rPr lang="lv-LV" altLang="lv-LV" sz="2800" b="1" dirty="0" smtClean="0">
                <a:latin typeface="+mn-lt"/>
              </a:rPr>
              <a:t/>
            </a:r>
            <a:br>
              <a:rPr lang="lv-LV" altLang="lv-LV" sz="2800" b="1" dirty="0" smtClean="0">
                <a:latin typeface="+mn-lt"/>
              </a:rPr>
            </a:br>
            <a:r>
              <a:rPr lang="lv-LV" altLang="lv-LV" sz="1800" b="1" dirty="0" smtClean="0">
                <a:latin typeface="+mn-lt"/>
              </a:rPr>
              <a:t>avots Latvijas Komercbanku asociācija</a:t>
            </a:r>
            <a:endParaRPr lang="lv-LV" sz="18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6282" y="1600200"/>
            <a:ext cx="9027401" cy="510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5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50824" y="188913"/>
            <a:ext cx="7652205" cy="1231900"/>
          </a:xfrm>
        </p:spPr>
        <p:txBody>
          <a:bodyPr/>
          <a:lstStyle/>
          <a:p>
            <a:pPr eaLnBrk="1" hangingPunct="1"/>
            <a:r>
              <a:rPr lang="lv-LV" altLang="lv-LV" sz="2400" b="1" dirty="0" smtClean="0">
                <a:latin typeface="+mn-lt"/>
                <a:cs typeface="Arial" panose="020B0604020202020204" pitchFamily="34" charset="0"/>
              </a:rPr>
              <a:t>Kopš 2009.gada Latvijas ārējais parāds ir strauji </a:t>
            </a:r>
            <a:r>
              <a:rPr lang="lv-LV" altLang="lv-LV" sz="2400" b="1" dirty="0">
                <a:latin typeface="+mn-lt"/>
                <a:cs typeface="Arial" panose="020B0604020202020204" pitchFamily="34" charset="0"/>
              </a:rPr>
              <a:t>samazinājies</a:t>
            </a:r>
            <a:br>
              <a:rPr lang="lv-LV" altLang="lv-LV" sz="2400" b="1" dirty="0">
                <a:latin typeface="+mn-lt"/>
                <a:cs typeface="Arial" panose="020B0604020202020204" pitchFamily="34" charset="0"/>
              </a:rPr>
            </a:br>
            <a:r>
              <a:rPr lang="lv-LV" altLang="lv-LV" sz="1800" b="1" dirty="0">
                <a:latin typeface="+mn-lt"/>
                <a:cs typeface="Arial" panose="020B0604020202020204" pitchFamily="34" charset="0"/>
              </a:rPr>
              <a:t>avots Latvijas Komercbanku asociācija</a:t>
            </a:r>
            <a:r>
              <a:rPr lang="lv-LV" altLang="lv-LV" sz="24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lv-LV" altLang="lv-LV" sz="2400" b="1" dirty="0" smtClean="0">
                <a:latin typeface="+mn-lt"/>
                <a:cs typeface="Arial" panose="020B0604020202020204" pitchFamily="34" charset="0"/>
              </a:rPr>
            </a:br>
            <a:endParaRPr lang="lv-LV" altLang="lv-LV" sz="2400" b="1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FB652B-E5F0-4EB4-A4BA-D1A5C38360BD}" type="slidenum">
              <a:rPr lang="en-GB" altLang="lv-LV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GB" altLang="lv-LV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220" name="Content Placeholder 4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14528964"/>
              </p:ext>
            </p:extLst>
          </p:nvPr>
        </p:nvGraphicFramePr>
        <p:xfrm>
          <a:off x="395288" y="1844675"/>
          <a:ext cx="8094662" cy="464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4" imgW="8096190" imgH="5127180" progId="Excel.Chart.8">
                  <p:embed/>
                </p:oleObj>
              </mc:Choice>
              <mc:Fallback>
                <p:oleObj r:id="rId4" imgW="8096190" imgH="5127180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844675"/>
                        <a:ext cx="8094662" cy="4647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850" y="1420813"/>
            <a:ext cx="8121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kern="0" dirty="0">
                <a:solidFill>
                  <a:sysClr val="windowText" lastClr="000000"/>
                </a:solidFill>
                <a:latin typeface="Arial"/>
                <a:cs typeface="+mn-cs"/>
              </a:rPr>
              <a:t>Latvijas neto ārējais parāds % no IKP un tā komponentes, ‘000 eiro</a:t>
            </a:r>
          </a:p>
        </p:txBody>
      </p:sp>
    </p:spTree>
    <p:extLst>
      <p:ext uri="{BB962C8B-B14F-4D97-AF65-F5344CB8AC3E}">
        <p14:creationId xmlns:p14="http://schemas.microsoft.com/office/powerpoint/2010/main" val="15114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509451"/>
            <a:ext cx="8229600" cy="753549"/>
          </a:xfrm>
        </p:spPr>
        <p:txBody>
          <a:bodyPr/>
          <a:lstStyle/>
          <a:p>
            <a:pPr algn="ctr"/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Iedzīvotāju izvietojums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844824"/>
            <a:ext cx="8229600" cy="4248472"/>
          </a:xfrm>
        </p:spPr>
        <p:txBody>
          <a:bodyPr/>
          <a:lstStyle/>
          <a:p>
            <a:pPr lvl="0" algn="l" defTabSz="449263" eaLnBrk="0" hangingPunct="0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lv-LV" sz="2200" kern="0" dirty="0" smtClean="0">
                <a:solidFill>
                  <a:schemeClr val="tx1"/>
                </a:solidFill>
                <a:latin typeface="Times New Roman"/>
                <a:cs typeface="Lucida Sans Unicode"/>
              </a:rPr>
              <a:t> </a:t>
            </a:r>
            <a:endParaRPr lang="lv-LV" sz="2200" kern="0" dirty="0">
              <a:solidFill>
                <a:schemeClr val="tx1"/>
              </a:solidFill>
              <a:latin typeface="Times New Roman"/>
              <a:cs typeface="Lucida Sans Unicode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556792"/>
            <a:ext cx="8338004" cy="511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20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dirty="0" smtClean="0"/>
              <a:t>Kreditēšana reģionos</a:t>
            </a:r>
            <a:endParaRPr lang="lv-LV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9429"/>
            <a:ext cx="8229600" cy="4663440"/>
          </a:xfrm>
        </p:spPr>
        <p:txBody>
          <a:bodyPr/>
          <a:lstStyle/>
          <a:p>
            <a:r>
              <a:rPr lang="lv-LV" sz="2400" dirty="0" smtClean="0"/>
              <a:t>bankās kredītu resursi nāk no noguldītāju </a:t>
            </a:r>
            <a:r>
              <a:rPr lang="lv-LV" sz="2400" dirty="0"/>
              <a:t>uzkrājumiem vai citiem kreditora piesaistītajiem </a:t>
            </a:r>
            <a:r>
              <a:rPr lang="lv-LV" sz="2400" dirty="0" smtClean="0"/>
              <a:t>līdzekļiem;</a:t>
            </a:r>
          </a:p>
          <a:p>
            <a:r>
              <a:rPr lang="lv-LV" sz="2400" dirty="0" smtClean="0"/>
              <a:t>samazinās </a:t>
            </a:r>
            <a:r>
              <a:rPr lang="lv-LV" sz="2400" dirty="0"/>
              <a:t>komercbanku kreditēšana reģionos, jo pārāk augsti riski (nav pieņemama ķīlas </a:t>
            </a:r>
            <a:r>
              <a:rPr lang="lv-LV" sz="2400" dirty="0" smtClean="0"/>
              <a:t>kvalitāte);</a:t>
            </a:r>
          </a:p>
          <a:p>
            <a:r>
              <a:rPr lang="lv-LV" sz="2400" dirty="0" smtClean="0"/>
              <a:t>nav </a:t>
            </a:r>
            <a:r>
              <a:rPr lang="lv-LV" sz="2400" dirty="0"/>
              <a:t>pietiekams pirmās iemaksas lielums mājokļu </a:t>
            </a:r>
            <a:r>
              <a:rPr lang="lv-LV" sz="2400" dirty="0" smtClean="0"/>
              <a:t>kreditēšanā un izvērtējot potenciālā </a:t>
            </a:r>
            <a:r>
              <a:rPr lang="lv-LV" sz="2400" dirty="0"/>
              <a:t>kredītņēmēja finansiālo stāvokli un tā atbilstību kredīta saņemšanai </a:t>
            </a:r>
            <a:r>
              <a:rPr lang="lv-LV" sz="2400" dirty="0" smtClean="0"/>
              <a:t>seko atteikums; </a:t>
            </a:r>
          </a:p>
          <a:p>
            <a:r>
              <a:rPr lang="lv-LV" sz="2400" dirty="0" smtClean="0"/>
              <a:t>nav uzņēmuma paša līdzfinansējums (nav pietiekams pamatkapitāls).  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421747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212" y="248194"/>
            <a:ext cx="7650514" cy="1169444"/>
          </a:xfrm>
        </p:spPr>
        <p:txBody>
          <a:bodyPr/>
          <a:lstStyle/>
          <a:p>
            <a:r>
              <a:rPr lang="lv-LV" sz="2400" b="1" dirty="0" smtClean="0"/>
              <a:t>Vai jaunām ģimenēm un jaunam kvalificētam darba spēkam ir pieejams  </a:t>
            </a:r>
            <a:r>
              <a:rPr lang="lv-LV" sz="2400" b="1" dirty="0"/>
              <a:t>hipotekārais kredīts?</a:t>
            </a:r>
            <a:r>
              <a:rPr lang="lv-LV" sz="2400" dirty="0"/>
              <a:t/>
            </a:r>
            <a:br>
              <a:rPr lang="lv-LV" sz="2400" dirty="0"/>
            </a:br>
            <a:endParaRPr lang="lv-LV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19" y="1750422"/>
            <a:ext cx="8509819" cy="4886351"/>
          </a:xfrm>
        </p:spPr>
        <p:txBody>
          <a:bodyPr/>
          <a:lstStyle/>
          <a:p>
            <a:pPr lvl="1" algn="just"/>
            <a:r>
              <a:rPr lang="lv-LV" sz="2200" dirty="0"/>
              <a:t>Hipotekārais kredīts ir ilgtermiņa aizdevums, kas tiek nodrošināts ar nekustamā īpašuma </a:t>
            </a:r>
            <a:r>
              <a:rPr lang="lv-LV" sz="2200" dirty="0" smtClean="0"/>
              <a:t>ķīlu un hipotekārie </a:t>
            </a:r>
            <a:r>
              <a:rPr lang="lv-LV" sz="2200" dirty="0"/>
              <a:t>kredīti tiek izmantoti mājokļa iegādei, labiekārtošanai, remontam un </a:t>
            </a:r>
            <a:r>
              <a:rPr lang="lv-LV" sz="2200" dirty="0" smtClean="0"/>
              <a:t>būvniecībai;</a:t>
            </a:r>
          </a:p>
          <a:p>
            <a:pPr lvl="1" algn="just"/>
            <a:r>
              <a:rPr lang="lv-LV" sz="2200" dirty="0" smtClean="0"/>
              <a:t>Hipotekārā </a:t>
            </a:r>
            <a:r>
              <a:rPr lang="lv-LV" sz="2200" dirty="0"/>
              <a:t>kredīta summa tirgū līdz šim visbiežāk bijusi ~80% no kopējās summas (likumdošana nosaka obligāto pirmo iemaksu vismaz 10% apmērā no kredīta summas</a:t>
            </a:r>
            <a:r>
              <a:rPr lang="lv-LV" sz="2200" dirty="0" smtClean="0"/>
              <a:t>);</a:t>
            </a:r>
          </a:p>
          <a:p>
            <a:pPr lvl="1" algn="just"/>
            <a:r>
              <a:rPr lang="lv-LV" sz="2200" dirty="0" smtClean="0"/>
              <a:t>Hipotekārā </a:t>
            </a:r>
            <a:r>
              <a:rPr lang="lv-LV" sz="2200" dirty="0"/>
              <a:t>kredīta cenas veidošanās </a:t>
            </a:r>
            <a:r>
              <a:rPr lang="lv-LV" sz="2200" dirty="0" smtClean="0"/>
              <a:t>princips</a:t>
            </a:r>
            <a:r>
              <a:rPr lang="lv-LV" sz="2400" dirty="0" smtClean="0"/>
              <a:t>: </a:t>
            </a:r>
          </a:p>
          <a:p>
            <a:pPr lvl="1" algn="just"/>
            <a:endParaRPr lang="lv-LV" sz="2400" dirty="0" smtClean="0"/>
          </a:p>
          <a:p>
            <a:pPr lvl="1"/>
            <a:endParaRPr lang="lv-LV" sz="2200" dirty="0"/>
          </a:p>
          <a:p>
            <a:pPr lvl="1"/>
            <a:endParaRPr lang="lv-LV" sz="22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202703"/>
              </p:ext>
            </p:extLst>
          </p:nvPr>
        </p:nvGraphicFramePr>
        <p:xfrm>
          <a:off x="705394" y="4702628"/>
          <a:ext cx="7785463" cy="1934145"/>
        </p:xfrm>
        <a:graphic>
          <a:graphicData uri="http://schemas.openxmlformats.org/drawingml/2006/table">
            <a:tbl>
              <a:tblPr firstRow="1" firstCol="1" bandRow="1"/>
              <a:tblGrid>
                <a:gridCol w="1863842"/>
                <a:gridCol w="440643"/>
                <a:gridCol w="2300619"/>
                <a:gridCol w="440643"/>
                <a:gridCol w="2739716"/>
              </a:tblGrid>
              <a:tr h="193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Euribor/</a:t>
                      </a:r>
                      <a:r>
                        <a:rPr lang="lv-LV" sz="1600" b="1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Rigibour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(likmes par kādām bankas aizņemas līdzekļus kredīta izsniegšanai)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200" b="1">
                          <a:solidFill>
                            <a:srgbClr val="17365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Ekonomiskās vides risks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(balstās uz </a:t>
                      </a:r>
                      <a:r>
                        <a:rPr lang="lv-LV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pašvaldības teritorijas novērtējumu un attīstības potenciālu)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2200" b="1">
                          <a:solidFill>
                            <a:srgbClr val="17365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lv-LV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Klienta pievienotā likme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(balsoties uz klienta riska profilu – ienākumi, kredītvēsture, maksājumu disciplīna)</a:t>
                      </a:r>
                      <a:endParaRPr lang="lv-L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62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" y="1113183"/>
            <a:ext cx="8634549" cy="54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869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B5F8E1259223684197F4711536F77378" ma:contentTypeVersion="0" ma:contentTypeDescription="Izveidot jaunu dokumentu." ma:contentTypeScope="" ma:versionID="dc0dec348b6a17e378927c7abb6d4d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c49e7ccef3172bef1ba97e61880618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5A747C-8E7E-421D-B256-E7DC8F1F01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9380B1-76A5-4BD5-B72B-CDC26CEC71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3D6F312-4EAA-44F2-B97D-A55BC724CF6E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691</Words>
  <Application>Microsoft Office PowerPoint</Application>
  <PresentationFormat>On-screen Show (4:3)</PresentationFormat>
  <Paragraphs>110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Lucida Sans Unicode</vt:lpstr>
      <vt:lpstr>Times New Roman</vt:lpstr>
      <vt:lpstr>Verdana</vt:lpstr>
      <vt:lpstr>Wingdings</vt:lpstr>
      <vt:lpstr>Thème Office</vt:lpstr>
      <vt:lpstr>Conception personnalisée</vt:lpstr>
      <vt:lpstr>Microsoft Excel Chart</vt:lpstr>
      <vt:lpstr>PowerPoint Presentation</vt:lpstr>
      <vt:lpstr>PowerPoint Presentation</vt:lpstr>
      <vt:lpstr>Kredīti, miljonos eiro avots Latvijas Komercbanku asociācija</vt:lpstr>
      <vt:lpstr>No jauna izsniegtie kredīti mājsaimniecībām, tūkstošos eiro avots Latvijas Komercbanku asociācija</vt:lpstr>
      <vt:lpstr>Kopš 2009.gada Latvijas ārējais parāds ir strauji samazinājies avots Latvijas Komercbanku asociācija </vt:lpstr>
      <vt:lpstr>Iedzīvotāju izvietojums</vt:lpstr>
      <vt:lpstr>Kreditēšana reģionos</vt:lpstr>
      <vt:lpstr>Vai jaunām ģimenēm un jaunam kvalificētam darba spēkam ir pieejams  hipotekārais kredīts? </vt:lpstr>
      <vt:lpstr>PowerPoint Presentation</vt:lpstr>
      <vt:lpstr>Aizdevuma cena = aizņēmums + riski</vt:lpstr>
      <vt:lpstr>Kā pašvaldība var veidot   dzīvojamo fondu </vt:lpstr>
      <vt:lpstr>Mājokļu būvniecība ar  dienesta dzīvokļiem/sociālajiem dzīvokļiem</vt:lpstr>
      <vt:lpstr>Jaunas daudzdzīvokļu māju būvniecības  piemērs</vt:lpstr>
      <vt:lpstr>Mājokļu būvniecība ar  dienesta dzīvokļiem/sociālajiem dzīvokļiem</vt:lpstr>
      <vt:lpstr>Mājokļu būvniecība ar  dienesta dzīvokļiem/sociālajiem dzīvokļiem</vt:lpstr>
      <vt:lpstr>Mājokļu būvniecība ar  dienesta dzīvokļiem/sociālajiem dzīvokļiem</vt:lpstr>
      <vt:lpstr>Paldies par uzmanību   Andra Feldmane  andra.feldmane@lps.lv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LPS</dc:creator>
  <cp:keywords>Norway grants</cp:keywords>
  <cp:lastModifiedBy>Zane Dūze</cp:lastModifiedBy>
  <cp:revision>191</cp:revision>
  <cp:lastPrinted>2011-12-02T12:25:53Z</cp:lastPrinted>
  <dcterms:created xsi:type="dcterms:W3CDTF">2011-11-09T09:46:35Z</dcterms:created>
  <dcterms:modified xsi:type="dcterms:W3CDTF">2015-02-20T08:13:52Z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0x010100B5F8E1259223684197F4711536F77378</vt:lpwstr>
  </property>
  <property fmtid="{D5CDD505-2E9C-101B-9397-08002B2CF9AE}" pid="3" name="IsMyDocuments">
    <vt:bool>true</vt:bool>
  </property>
</Properties>
</file>