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D4D4D"/>
    <a:srgbClr val="5F5F5F"/>
    <a:srgbClr val="003A78"/>
    <a:srgbClr val="002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1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F9CAA4-D264-4AD3-B51E-D47AE9F08268}" type="datetimeFigureOut">
              <a:rPr lang="fr-FR"/>
              <a:pPr>
                <a:defRPr/>
              </a:pPr>
              <a:t>30/01/2015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93A3F-884E-4302-BBA2-242AABBE1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29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E3A332-C4DD-40A5-9E5C-3BB6C2AFD4CC}" type="datetimeFigureOut">
              <a:rPr lang="fr-FR"/>
              <a:pPr>
                <a:defRPr/>
              </a:pPr>
              <a:t>30/01/2015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0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EB609A-F07F-4465-BFB4-78287CAC0606}" type="datetimeFigureOut">
              <a:rPr lang="fr-FR"/>
              <a:pPr>
                <a:defRPr/>
              </a:pPr>
              <a:t>30/01/2015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99A08-7CC5-4E87-AE99-530AD361FF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2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CEEA83-6938-47E7-B37D-E31CCB4E4613}" type="datetimeFigureOut">
              <a:rPr lang="fr-FR"/>
              <a:pPr>
                <a:defRPr/>
              </a:pPr>
              <a:t>30/01/2015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C8B6ED-A412-491B-AC03-CB8A5FAF05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62D234-23A2-43C6-AEA3-FF9C32F4C0A6}" type="datetimeFigureOut">
              <a:rPr lang="fr-FR"/>
              <a:pPr>
                <a:defRPr/>
              </a:pPr>
              <a:t>30/01/2015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220256-E0BE-4748-B626-158B7B2032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A78708-BFAA-4DE0-AD29-9D0D54E73097}" type="datetimeFigureOut">
              <a:rPr lang="fr-FR"/>
              <a:pPr>
                <a:defRPr/>
              </a:pPr>
              <a:t>30/01/2015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F5BBBA-CF90-4DAD-B69F-82EE7893F2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53F33A-E5A5-44EC-BEFD-4BB6A8139C91}" type="datetimeFigureOut">
              <a:rPr lang="fr-FR"/>
              <a:pPr>
                <a:defRPr/>
              </a:pPr>
              <a:t>30/01/2015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309B4-057B-471A-8EB1-ECB4F05BD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0451E-C596-4285-96E2-74CDC7B485EC}" type="datetimeFigureOut">
              <a:rPr lang="fr-FR"/>
              <a:pPr>
                <a:defRPr/>
              </a:pPr>
              <a:t>30/01/2015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5FD757-E6BF-41BD-8268-E025CBE93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6972C-2AA9-44DC-91D8-797F6F249D21}" type="datetimeFigureOut">
              <a:rPr lang="fr-FR"/>
              <a:pPr>
                <a:defRPr/>
              </a:pPr>
              <a:t>30/01/2015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37C014-D915-4BDC-AA74-46F1B65BF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1600" y="57600"/>
            <a:ext cx="6220800" cy="1360038"/>
          </a:xfrm>
          <a:prstGeom prst="rect">
            <a:avLst/>
          </a:prstGeo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8DF6B-D000-4424-AB64-D710AAE5C964}" type="datetimeFigureOut">
              <a:rPr lang="fr-FR"/>
              <a:pPr>
                <a:defRPr/>
              </a:pPr>
              <a:t>30/01/2015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45C2-5B32-4DCF-A758-BB53B393D4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600" y="274638"/>
            <a:ext cx="6249600" cy="1143000"/>
          </a:xfrm>
          <a:prstGeom prst="rect">
            <a:avLst/>
          </a:prstGeo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7D23-EFA2-4C47-8DAC-47F813F27D7F}" type="datetimeFigureOut">
              <a:rPr lang="fr-FR"/>
              <a:pPr>
                <a:defRPr/>
              </a:pPr>
              <a:t>30/01/2015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36C4-D2CA-41D4-A95D-1A0F0B6E6B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8400" y="274638"/>
            <a:ext cx="624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67CD-015A-49AC-A2E3-46D340CDABDA}" type="datetimeFigureOut">
              <a:rPr lang="fr-FR"/>
              <a:pPr>
                <a:defRPr/>
              </a:pPr>
              <a:t>30/01/2015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5D22-5403-4A7D-A841-63E5B4F896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891E97-7267-4B90-AC70-B3D6C4A349B7}" type="datetimeFigureOut">
              <a:rPr lang="fr-FR"/>
              <a:pPr>
                <a:defRPr/>
              </a:pPr>
              <a:t>30/01/2015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A5490F-43D6-4496-A131-E4F9AEA79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FDF162-C735-4FCB-9BD7-E8237A5626E0}" type="datetimeFigureOut">
              <a:rPr lang="fr-FR"/>
              <a:pPr>
                <a:defRPr/>
              </a:pPr>
              <a:t>30/01/2015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6F34A0-4F7F-4848-9DF2-228E3BB604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E52F10-139D-4952-A377-B7FF08224CB1}" type="datetimeFigureOut">
              <a:rPr lang="fr-FR"/>
              <a:pPr>
                <a:defRPr/>
              </a:pPr>
              <a:t>30/01/2015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629D57-AEB7-4296-ABD0-C5CB0189D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B3C866-2730-4B54-9B91-ED466502DB0E}" type="datetimeFigureOut">
              <a:rPr lang="fr-FR"/>
              <a:pPr>
                <a:defRPr/>
              </a:pPr>
              <a:t>30/01/2015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356867-066C-4E78-8A82-CC2B71AF4B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5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9525" y="-33338"/>
            <a:ext cx="9163050" cy="692467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4" y="639016"/>
            <a:ext cx="879096" cy="357697"/>
          </a:xfrm>
          <a:prstGeom prst="rect">
            <a:avLst/>
          </a:prstGeom>
        </p:spPr>
      </p:pic>
      <p:pic>
        <p:nvPicPr>
          <p:cNvPr id="2" name="Attēls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18" y="303730"/>
            <a:ext cx="913070" cy="9130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25" y="-42863"/>
            <a:ext cx="9163050" cy="694372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768" y="639016"/>
            <a:ext cx="715394" cy="357697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822" y="531110"/>
            <a:ext cx="573507" cy="573507"/>
          </a:xfrm>
          <a:prstGeom prst="rect">
            <a:avLst/>
          </a:prstGeom>
        </p:spPr>
      </p:pic>
      <p:pic>
        <p:nvPicPr>
          <p:cNvPr id="11" name="Attēls 10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4" y="639016"/>
            <a:ext cx="879096" cy="357697"/>
          </a:xfrm>
          <a:prstGeom prst="rect">
            <a:avLst/>
          </a:prstGeom>
        </p:spPr>
      </p:pic>
      <p:pic>
        <p:nvPicPr>
          <p:cNvPr id="12" name="Attēls 1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18" y="303730"/>
            <a:ext cx="913070" cy="9130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/>
          </p:cNvSpPr>
          <p:nvPr/>
        </p:nvSpPr>
        <p:spPr bwMode="auto">
          <a:xfrm>
            <a:off x="950913" y="2973388"/>
            <a:ext cx="7200900" cy="1562100"/>
          </a:xfrm>
          <a:prstGeom prst="rect">
            <a:avLst/>
          </a:prstGeom>
          <a:noFill/>
          <a:ln>
            <a:noFill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>
            <a:lvl1pPr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lv-LV" sz="3200" dirty="0" err="1">
                <a:latin typeface="Verdana Bold" panose="020B0804030504040204" pitchFamily="34" charset="0"/>
                <a:ea typeface="Verdana Bold" panose="020B0804030504040204" pitchFamily="34" charset="0"/>
                <a:cs typeface="Verdana Bold" panose="020B0804030504040204" pitchFamily="34" charset="0"/>
                <a:sym typeface="Verdana Bold" panose="020B0804030504040204" pitchFamily="34" charset="0"/>
              </a:rPr>
              <a:t>Sociālie</a:t>
            </a:r>
            <a:r>
              <a:rPr lang="en-US" altLang="lv-LV" sz="3200" dirty="0">
                <a:latin typeface="Verdana Bold" panose="020B0804030504040204" pitchFamily="34" charset="0"/>
                <a:ea typeface="Verdana Bold" panose="020B0804030504040204" pitchFamily="34" charset="0"/>
                <a:cs typeface="Verdana Bold" panose="020B0804030504040204" pitchFamily="34" charset="0"/>
                <a:sym typeface="Verdana Bold" panose="020B0804030504040204" pitchFamily="34" charset="0"/>
              </a:rPr>
              <a:t> </a:t>
            </a:r>
            <a:r>
              <a:rPr lang="en-US" altLang="lv-LV" sz="3200" dirty="0" err="1">
                <a:latin typeface="Verdana Bold" panose="020B0804030504040204" pitchFamily="34" charset="0"/>
                <a:ea typeface="Verdana Bold" panose="020B0804030504040204" pitchFamily="34" charset="0"/>
                <a:cs typeface="Verdana Bold" panose="020B0804030504040204" pitchFamily="34" charset="0"/>
                <a:sym typeface="Verdana Bold" panose="020B0804030504040204" pitchFamily="34" charset="0"/>
              </a:rPr>
              <a:t>uzņēmumi</a:t>
            </a:r>
            <a:r>
              <a:rPr lang="en-US" altLang="lv-LV" sz="3200" dirty="0">
                <a:latin typeface="Verdana Bold" panose="020B0804030504040204" pitchFamily="34" charset="0"/>
                <a:ea typeface="Verdana Bold" panose="020B0804030504040204" pitchFamily="34" charset="0"/>
                <a:cs typeface="Verdana Bold" panose="020B0804030504040204" pitchFamily="34" charset="0"/>
                <a:sym typeface="Verdana Bold" panose="020B0804030504040204" pitchFamily="34" charset="0"/>
              </a:rPr>
              <a:t> un to </a:t>
            </a:r>
            <a:r>
              <a:rPr lang="en-US" altLang="lv-LV" sz="3200" dirty="0" err="1">
                <a:latin typeface="Verdana Bold" panose="020B0804030504040204" pitchFamily="34" charset="0"/>
                <a:ea typeface="Verdana Bold" panose="020B0804030504040204" pitchFamily="34" charset="0"/>
                <a:cs typeface="Verdana Bold" panose="020B0804030504040204" pitchFamily="34" charset="0"/>
                <a:sym typeface="Verdana Bold" panose="020B0804030504040204" pitchFamily="34" charset="0"/>
              </a:rPr>
              <a:t>izmantošanas</a:t>
            </a:r>
            <a:r>
              <a:rPr lang="en-US" altLang="lv-LV" sz="3200" dirty="0">
                <a:latin typeface="Verdana Bold" panose="020B0804030504040204" pitchFamily="34" charset="0"/>
                <a:ea typeface="Verdana Bold" panose="020B0804030504040204" pitchFamily="34" charset="0"/>
                <a:cs typeface="Verdana Bold" panose="020B0804030504040204" pitchFamily="34" charset="0"/>
                <a:sym typeface="Verdana Bold" panose="020B0804030504040204" pitchFamily="34" charset="0"/>
              </a:rPr>
              <a:t> </a:t>
            </a:r>
            <a:r>
              <a:rPr lang="en-US" altLang="lv-LV" sz="3200" dirty="0" err="1">
                <a:latin typeface="Verdana Bold" panose="020B0804030504040204" pitchFamily="34" charset="0"/>
                <a:ea typeface="Verdana Bold" panose="020B0804030504040204" pitchFamily="34" charset="0"/>
                <a:cs typeface="Verdana Bold" panose="020B0804030504040204" pitchFamily="34" charset="0"/>
                <a:sym typeface="Verdana Bold" panose="020B0804030504040204" pitchFamily="34" charset="0"/>
              </a:rPr>
              <a:t>iespējas</a:t>
            </a:r>
            <a:r>
              <a:rPr lang="en-US" altLang="lv-LV" sz="3200" dirty="0">
                <a:latin typeface="Verdana Bold" panose="020B0804030504040204" pitchFamily="34" charset="0"/>
                <a:ea typeface="Verdana Bold" panose="020B0804030504040204" pitchFamily="34" charset="0"/>
                <a:cs typeface="Verdana Bold" panose="020B0804030504040204" pitchFamily="34" charset="0"/>
                <a:sym typeface="Verdana Bold" panose="020B0804030504040204" pitchFamily="34" charset="0"/>
              </a:rPr>
              <a:t> </a:t>
            </a:r>
            <a:r>
              <a:rPr lang="en-US" altLang="lv-LV" sz="3200" dirty="0" err="1">
                <a:latin typeface="Verdana Bold" panose="020B0804030504040204" pitchFamily="34" charset="0"/>
                <a:ea typeface="Verdana Bold" panose="020B0804030504040204" pitchFamily="34" charset="0"/>
                <a:cs typeface="Verdana Bold" panose="020B0804030504040204" pitchFamily="34" charset="0"/>
                <a:sym typeface="Verdana Bold" panose="020B0804030504040204" pitchFamily="34" charset="0"/>
              </a:rPr>
              <a:t>pašvaldības</a:t>
            </a:r>
            <a:r>
              <a:rPr lang="en-US" altLang="lv-LV" sz="3200" dirty="0">
                <a:latin typeface="Verdana Bold" panose="020B0804030504040204" pitchFamily="34" charset="0"/>
                <a:ea typeface="Verdana Bold" panose="020B0804030504040204" pitchFamily="34" charset="0"/>
                <a:cs typeface="Verdana Bold" panose="020B0804030504040204" pitchFamily="34" charset="0"/>
                <a:sym typeface="Verdana Bold" panose="020B0804030504040204" pitchFamily="34" charset="0"/>
              </a:rPr>
              <a:t> </a:t>
            </a:r>
            <a:r>
              <a:rPr lang="en-US" altLang="lv-LV" sz="3200" dirty="0" err="1">
                <a:latin typeface="Verdana Bold" panose="020B0804030504040204" pitchFamily="34" charset="0"/>
                <a:ea typeface="Verdana Bold" panose="020B0804030504040204" pitchFamily="34" charset="0"/>
                <a:cs typeface="Verdana Bold" panose="020B0804030504040204" pitchFamily="34" charset="0"/>
                <a:sym typeface="Verdana Bold" panose="020B0804030504040204" pitchFamily="34" charset="0"/>
              </a:rPr>
              <a:t>mērķiem</a:t>
            </a:r>
            <a:endParaRPr lang="en-US" altLang="lv-LV" sz="3200" dirty="0">
              <a:latin typeface="Verdana Bold" panose="020B0804030504040204" pitchFamily="34" charset="0"/>
              <a:ea typeface="Verdana Bold" panose="020B0804030504040204" pitchFamily="34" charset="0"/>
              <a:cs typeface="Verdana Bold" panose="020B0804030504040204" pitchFamily="34" charset="0"/>
              <a:sym typeface="Verdana Bold" panose="020B0804030504040204" pitchFamily="34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884420" y="4766872"/>
            <a:ext cx="4651193" cy="649678"/>
          </a:xfrm>
          <a:prstGeom prst="rect">
            <a:avLst/>
          </a:prstGeom>
          <a:noFill/>
          <a:ln>
            <a:noFill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>
            <a:lvl1pPr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Māris Pūķis, </a:t>
            </a:r>
            <a:r>
              <a:rPr lang="en-US" altLang="lv-LV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Dr.oec</a:t>
            </a:r>
            <a:r>
              <a:rPr lang="en-US" alt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., </a:t>
            </a:r>
          </a:p>
          <a:p>
            <a:r>
              <a:rPr lang="en-US" altLang="lv-LV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Projekta</a:t>
            </a:r>
            <a:r>
              <a:rPr lang="en-US" alt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 </a:t>
            </a:r>
            <a:r>
              <a:rPr lang="en-US" altLang="lv-LV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vadošais</a:t>
            </a:r>
            <a:r>
              <a:rPr lang="en-US" alt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 </a:t>
            </a:r>
            <a:r>
              <a:rPr lang="en-US" altLang="lv-LV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eksperts</a:t>
            </a:r>
            <a:endParaRPr lang="en-US" altLang="lv-LV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100138" y="57150"/>
            <a:ext cx="6221412" cy="1541463"/>
          </a:xfrm>
          <a:ln/>
        </p:spPr>
        <p:txBody>
          <a:bodyPr/>
          <a:lstStyle/>
          <a:p>
            <a:r>
              <a:rPr lang="en-US" altLang="lv-LV" sz="3600" b="1" dirty="0" err="1"/>
              <a:t>Sākotnējā</a:t>
            </a:r>
            <a:r>
              <a:rPr lang="en-US" altLang="lv-LV" sz="3600" b="1" dirty="0"/>
              <a:t> </a:t>
            </a:r>
            <a:r>
              <a:rPr lang="en-US" altLang="lv-LV" sz="3600" b="1" dirty="0" err="1"/>
              <a:t>atšķirība</a:t>
            </a:r>
            <a:r>
              <a:rPr lang="en-US" altLang="lv-LV" sz="3600" b="1" dirty="0"/>
              <a:t> </a:t>
            </a:r>
            <a:r>
              <a:rPr lang="en-US" altLang="lv-LV" sz="3600" b="1" dirty="0" err="1"/>
              <a:t>starp</a:t>
            </a:r>
            <a:r>
              <a:rPr lang="en-US" altLang="lv-LV" sz="3600" b="1" dirty="0"/>
              <a:t> </a:t>
            </a:r>
            <a:r>
              <a:rPr lang="en-US" altLang="lv-LV" sz="3600" b="1" dirty="0" err="1"/>
              <a:t>abiem</a:t>
            </a:r>
            <a:r>
              <a:rPr lang="en-US" altLang="lv-LV" sz="3600" b="1" dirty="0"/>
              <a:t> </a:t>
            </a:r>
            <a:r>
              <a:rPr lang="en-US" altLang="lv-LV" sz="3600" b="1" dirty="0" err="1"/>
              <a:t>apakštīkliem</a:t>
            </a:r>
            <a:endParaRPr lang="en-US" altLang="lv-LV" sz="3600" b="1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49705" y="1908997"/>
            <a:ext cx="8237095" cy="5269043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indent="-304800">
              <a:spcBef>
                <a:spcPct val="0"/>
              </a:spcBef>
            </a:pPr>
            <a:r>
              <a:rPr lang="en-US" altLang="lv-LV" smtClean="0"/>
              <a:t>Inovācijas (jaunievedumi) sociālā darba organizēšanā, darbības pamats pašvaldības budžets</a:t>
            </a:r>
          </a:p>
          <a:p>
            <a:pPr marL="304800" indent="-304800">
              <a:spcBef>
                <a:spcPct val="0"/>
              </a:spcBef>
            </a:pPr>
            <a:r>
              <a:rPr lang="en-US" altLang="lv-LV" smtClean="0"/>
              <a:t>Inovācijas (jaunievedumi) sociālā darba organizēšanā, darbības pamats privātie resursi, pašvaldības īpašums un pašvaldības uzņēmējdarbība</a:t>
            </a:r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400607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100138" y="57150"/>
            <a:ext cx="6221412" cy="1541463"/>
          </a:xfrm>
          <a:ln/>
        </p:spPr>
        <p:txBody>
          <a:bodyPr/>
          <a:lstStyle/>
          <a:p>
            <a:r>
              <a:rPr lang="en-US" altLang="lv-LV" sz="3600" b="1" dirty="0" err="1"/>
              <a:t>Piemērs</a:t>
            </a:r>
            <a:r>
              <a:rPr lang="en-US" altLang="lv-LV" sz="3600" b="1" dirty="0"/>
              <a:t> - pašvaldība </a:t>
            </a:r>
            <a:r>
              <a:rPr lang="en-US" altLang="lv-LV" sz="3600" b="1" dirty="0" err="1"/>
              <a:t>kā</a:t>
            </a:r>
            <a:r>
              <a:rPr lang="en-US" altLang="lv-LV" sz="3600" b="1" dirty="0"/>
              <a:t> </a:t>
            </a:r>
            <a:r>
              <a:rPr lang="en-US" altLang="lv-LV" sz="3600" b="1" dirty="0" err="1"/>
              <a:t>teritorijas</a:t>
            </a:r>
            <a:r>
              <a:rPr lang="en-US" altLang="lv-LV" sz="3600" b="1" dirty="0"/>
              <a:t> </a:t>
            </a:r>
            <a:r>
              <a:rPr lang="en-US" altLang="lv-LV" sz="3600" b="1" dirty="0" err="1"/>
              <a:t>attīstītājs</a:t>
            </a:r>
            <a:endParaRPr lang="en-US" altLang="lv-LV" sz="3600" b="1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64694" y="1999688"/>
            <a:ext cx="8222105" cy="5224072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indent="-304800">
              <a:spcBef>
                <a:spcPct val="0"/>
              </a:spcBef>
            </a:pPr>
            <a:r>
              <a:rPr lang="en-US" altLang="lv-LV" smtClean="0"/>
              <a:t>Forma - komercsabiedrība ar peļņas mērķiem un sociālajiem mērķiem (hibrīda sociālais uzņēmums)</a:t>
            </a:r>
          </a:p>
          <a:p>
            <a:pPr marL="304800" indent="-304800">
              <a:spcBef>
                <a:spcPct val="0"/>
              </a:spcBef>
            </a:pPr>
            <a:r>
              <a:rPr lang="en-US" altLang="lv-LV" smtClean="0"/>
              <a:t>Stratēģija:</a:t>
            </a:r>
          </a:p>
          <a:p>
            <a:pPr marL="628650" lvl="1">
              <a:spcBef>
                <a:spcPct val="0"/>
              </a:spcBef>
            </a:pPr>
            <a:r>
              <a:rPr lang="en-US" altLang="lv-LV" smtClean="0"/>
              <a:t>teritorijas iegūšana īpašumā par izdevīgu cenu</a:t>
            </a:r>
          </a:p>
          <a:p>
            <a:pPr marL="628650" lvl="1">
              <a:spcBef>
                <a:spcPct val="0"/>
              </a:spcBef>
            </a:pPr>
            <a:r>
              <a:rPr lang="en-US" altLang="lv-LV" smtClean="0"/>
              <a:t>infrastruktūras attīstīšana</a:t>
            </a:r>
          </a:p>
          <a:p>
            <a:pPr marL="628650" lvl="1">
              <a:spcBef>
                <a:spcPct val="0"/>
              </a:spcBef>
            </a:pPr>
            <a:r>
              <a:rPr lang="en-US" altLang="lv-LV" smtClean="0"/>
              <a:t>peļņa pārdodot zemi, iznomājot un izīrējot īpašumus</a:t>
            </a:r>
          </a:p>
          <a:p>
            <a:pPr marL="628650" lvl="1">
              <a:spcBef>
                <a:spcPct val="0"/>
              </a:spcBef>
            </a:pPr>
            <a:r>
              <a:rPr lang="en-US" altLang="lv-LV" smtClean="0"/>
              <a:t>daļas no peļņas izmantošana sociālo dzīvokļu uzturēšanai</a:t>
            </a:r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99008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124262" y="59961"/>
            <a:ext cx="6197288" cy="1538652"/>
          </a:xfrm>
          <a:ln/>
        </p:spPr>
        <p:txBody>
          <a:bodyPr/>
          <a:lstStyle/>
          <a:p>
            <a:r>
              <a:rPr lang="en-US" altLang="lv-LV" b="1" dirty="0" err="1"/>
              <a:t>Piemērs</a:t>
            </a:r>
            <a:r>
              <a:rPr lang="en-US" altLang="lv-LV" b="1" dirty="0"/>
              <a:t> - </a:t>
            </a:r>
            <a:r>
              <a:rPr lang="en-US" altLang="lv-LV" b="1" dirty="0" err="1"/>
              <a:t>pašvaldības</a:t>
            </a:r>
            <a:r>
              <a:rPr lang="en-US" altLang="lv-LV" b="1" dirty="0"/>
              <a:t> </a:t>
            </a:r>
            <a:r>
              <a:rPr lang="en-US" altLang="lv-LV" b="1" dirty="0" err="1"/>
              <a:t>sociālais</a:t>
            </a:r>
            <a:r>
              <a:rPr lang="en-US" altLang="lv-LV" b="1" dirty="0"/>
              <a:t> </a:t>
            </a:r>
            <a:r>
              <a:rPr lang="en-US" altLang="lv-LV" b="1" dirty="0" err="1"/>
              <a:t>uzņēmums</a:t>
            </a:r>
            <a:endParaRPr lang="en-US" altLang="lv-LV" b="1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79684" y="1924237"/>
            <a:ext cx="8207115" cy="5269043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indent="-304800">
              <a:spcBef>
                <a:spcPct val="0"/>
              </a:spcBef>
            </a:pPr>
            <a:r>
              <a:rPr lang="en-US" altLang="lv-LV" smtClean="0"/>
              <a:t>Darbojas tirgū un konkurē ar savu produkciju</a:t>
            </a:r>
          </a:p>
          <a:p>
            <a:pPr marL="304800" indent="-304800">
              <a:spcBef>
                <a:spcPct val="0"/>
              </a:spcBef>
            </a:pPr>
            <a:r>
              <a:rPr lang="en-US" altLang="lv-LV" smtClean="0"/>
              <a:t>Tiek izmantots subsidēts invalīdu darbs</a:t>
            </a:r>
          </a:p>
          <a:p>
            <a:pPr marL="304800" indent="-304800">
              <a:spcBef>
                <a:spcPct val="0"/>
              </a:spcBef>
            </a:pPr>
            <a:r>
              <a:rPr lang="en-US" altLang="lv-LV" smtClean="0"/>
              <a:t>Būtiskākā finansējuma daļa tiek nodrošināta pārdodot saražoto</a:t>
            </a:r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4367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034321" y="29980"/>
            <a:ext cx="6287229" cy="1568633"/>
          </a:xfrm>
          <a:ln/>
        </p:spPr>
        <p:txBody>
          <a:bodyPr/>
          <a:lstStyle/>
          <a:p>
            <a:r>
              <a:rPr lang="en-US" altLang="lv-LV" sz="3600" b="1" dirty="0" err="1"/>
              <a:t>Piemērs</a:t>
            </a:r>
            <a:r>
              <a:rPr lang="en-US" altLang="lv-LV" sz="3600" b="1" dirty="0"/>
              <a:t> - </a:t>
            </a:r>
            <a:r>
              <a:rPr lang="en-US" altLang="lv-LV" sz="3600" b="1" dirty="0" err="1"/>
              <a:t>sociālais</a:t>
            </a:r>
            <a:r>
              <a:rPr lang="en-US" altLang="lv-LV" sz="3600" b="1" dirty="0"/>
              <a:t> </a:t>
            </a:r>
            <a:r>
              <a:rPr lang="en-US" altLang="lv-LV" sz="3600" b="1" dirty="0" err="1"/>
              <a:t>uzņēmums</a:t>
            </a:r>
            <a:r>
              <a:rPr lang="en-US" altLang="lv-LV" sz="3600" b="1" dirty="0"/>
              <a:t> </a:t>
            </a:r>
            <a:r>
              <a:rPr lang="en-US" altLang="lv-LV" sz="3600" b="1" dirty="0" err="1"/>
              <a:t>pašpatēriņam</a:t>
            </a:r>
            <a:endParaRPr lang="en-US" altLang="lv-LV" sz="3600" b="1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04734" y="1985447"/>
            <a:ext cx="8282066" cy="5284033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indent="-304800">
              <a:spcBef>
                <a:spcPct val="0"/>
              </a:spcBef>
            </a:pPr>
            <a:r>
              <a:rPr lang="en-US" altLang="lv-LV" smtClean="0"/>
              <a:t>Bezdarbniekus, kuru darbs daļēji tiek subsidēts, iesaista pašvaldības infrastruktūras būvniecībā un uzturēšanā</a:t>
            </a:r>
          </a:p>
          <a:p>
            <a:pPr marL="304800" indent="-304800">
              <a:spcBef>
                <a:spcPct val="0"/>
              </a:spcBef>
            </a:pPr>
            <a:r>
              <a:rPr lang="en-US" altLang="lv-LV" smtClean="0"/>
              <a:t>Tiek apgūtas profesijas, kas turpmāk var kļūt par dzīves pamatu</a:t>
            </a:r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5845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292" y="14990"/>
            <a:ext cx="6242258" cy="2663123"/>
          </a:xfrm>
          <a:ln/>
        </p:spPr>
        <p:txBody>
          <a:bodyPr/>
          <a:lstStyle/>
          <a:p>
            <a:r>
              <a:rPr lang="en-US" altLang="lv-LV" dirty="0"/>
              <a:t/>
            </a:r>
            <a:br>
              <a:rPr lang="en-US" altLang="lv-LV" dirty="0"/>
            </a:br>
            <a:r>
              <a:rPr lang="en-US" altLang="lv-LV" dirty="0" err="1"/>
              <a:t>Paldies</a:t>
            </a:r>
            <a:r>
              <a:rPr lang="en-US" altLang="lv-LV" dirty="0"/>
              <a:t> par </a:t>
            </a:r>
            <a:r>
              <a:rPr lang="en-US" altLang="lv-LV" dirty="0" err="1"/>
              <a:t>uzmanību</a:t>
            </a:r>
            <a:r>
              <a:rPr lang="en-US" altLang="lv-LV" dirty="0"/>
              <a:t>!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49705" y="2743201"/>
            <a:ext cx="8224395" cy="4196466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lv-LV" altLang="lv-LV" dirty="0" smtClean="0"/>
              <a:t>M</a:t>
            </a:r>
            <a:r>
              <a:rPr lang="en-US" altLang="lv-LV" dirty="0" err="1" smtClean="0"/>
              <a:t>āris</a:t>
            </a:r>
            <a:r>
              <a:rPr lang="en-US" altLang="lv-LV" dirty="0" smtClean="0"/>
              <a:t> Pūķis</a:t>
            </a:r>
          </a:p>
          <a:p>
            <a:pPr marL="0" indent="0" algn="ctr">
              <a:buNone/>
            </a:pPr>
            <a:r>
              <a:rPr lang="en-US" altLang="lv-LV" dirty="0" smtClean="0"/>
              <a:t>29197602</a:t>
            </a:r>
          </a:p>
          <a:p>
            <a:pPr marL="0" indent="0" algn="ctr">
              <a:buNone/>
            </a:pPr>
            <a:r>
              <a:rPr lang="lv-LV" altLang="lv-LV" dirty="0"/>
              <a:t>m</a:t>
            </a:r>
            <a:r>
              <a:rPr lang="en-US" altLang="lv-LV" dirty="0" smtClean="0"/>
              <a:t>aris@lps.lv</a:t>
            </a:r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5810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295400" y="482716"/>
            <a:ext cx="58293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lv-LV" sz="3200" dirty="0" err="1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Uzņēmējdarbība</a:t>
            </a:r>
            <a:r>
              <a:rPr lang="en-US" altLang="lv-LV" sz="3200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 - </a:t>
            </a:r>
            <a:r>
              <a:rPr lang="en-US" altLang="lv-LV" sz="3200" dirty="0" err="1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pasaules</a:t>
            </a:r>
            <a:r>
              <a:rPr lang="en-US" altLang="lv-LV" sz="3200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 un Latvijas </a:t>
            </a:r>
            <a:r>
              <a:rPr lang="en-US" altLang="lv-LV" sz="3200" dirty="0" err="1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izpratnē</a:t>
            </a:r>
            <a:endParaRPr lang="en-US" altLang="lv-LV" sz="3200" dirty="0">
              <a:latin typeface="Arial Bold" panose="020B0704020202020204" pitchFamily="34" charset="0"/>
              <a:cs typeface="Arial Bold" panose="020B0704020202020204" pitchFamily="34" charset="0"/>
              <a:sym typeface="Arial Bold" panose="020B0704020202020204" pitchFamily="34" charset="0"/>
            </a:endParaRP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929390" y="2173574"/>
            <a:ext cx="7173210" cy="387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>
            <a:lvl1pPr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lv-LV" sz="3200" dirty="0" err="1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Uzņēmējdarbība</a:t>
            </a:r>
            <a:r>
              <a:rPr lang="en-US" altLang="lv-LV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lv-LV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Eiropas</a:t>
            </a:r>
            <a:r>
              <a:rPr lang="en-US" altLang="lv-LV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un </a:t>
            </a:r>
            <a:r>
              <a:rPr lang="en-US" altLang="lv-LV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pasaules</a:t>
            </a:r>
            <a:r>
              <a:rPr lang="en-US" altLang="lv-LV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lv-LV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izpratnē</a:t>
            </a:r>
            <a:r>
              <a:rPr lang="en-US" altLang="lv-LV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lv-LV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ir</a:t>
            </a:r>
            <a:r>
              <a:rPr lang="en-US" altLang="lv-LV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lv-LV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kas</a:t>
            </a:r>
            <a:r>
              <a:rPr lang="en-US" altLang="lv-LV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lv-LV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cits</a:t>
            </a:r>
            <a:r>
              <a:rPr lang="en-US" altLang="lv-LV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lv-LV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nekā</a:t>
            </a:r>
            <a:r>
              <a:rPr lang="en-US" altLang="lv-LV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lv-LV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Latvijā</a:t>
            </a:r>
            <a:r>
              <a:rPr lang="en-US" altLang="lv-LV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lv-LV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komercdarbība</a:t>
            </a:r>
            <a:r>
              <a:rPr lang="en-US" altLang="lv-LV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(</a:t>
            </a:r>
            <a:r>
              <a:rPr lang="en-US" altLang="lv-LV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piemērs</a:t>
            </a:r>
            <a:r>
              <a:rPr lang="en-US" altLang="lv-LV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- </a:t>
            </a:r>
            <a:r>
              <a:rPr lang="en-US" altLang="lv-LV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termins</a:t>
            </a:r>
            <a:r>
              <a:rPr lang="en-US" altLang="lv-LV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“</a:t>
            </a:r>
            <a:r>
              <a:rPr lang="en-US" altLang="lv-LV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komercdarbības</a:t>
            </a:r>
            <a:r>
              <a:rPr lang="en-US" altLang="lv-LV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lv-LV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atbalsta</a:t>
            </a:r>
            <a:r>
              <a:rPr lang="en-US" altLang="lv-LV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lv-LV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kontrole</a:t>
            </a:r>
            <a:r>
              <a:rPr lang="en-US" altLang="lv-LV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 </a:t>
            </a:r>
            <a:r>
              <a:rPr lang="en-US" altLang="lv-LV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rada</a:t>
            </a:r>
            <a:r>
              <a:rPr lang="en-US" altLang="lv-LV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lv-LV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daudz</a:t>
            </a:r>
            <a:r>
              <a:rPr lang="en-US" altLang="lv-LV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lv-LV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problēmu</a:t>
            </a:r>
            <a:r>
              <a:rPr lang="en-US" altLang="lv-LV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lv-LV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kad</a:t>
            </a:r>
            <a:r>
              <a:rPr lang="en-US" altLang="lv-LV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lv-LV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jāievieš</a:t>
            </a:r>
            <a:r>
              <a:rPr lang="en-US" altLang="lv-LV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ES </a:t>
            </a:r>
            <a:r>
              <a:rPr lang="en-US" altLang="lv-LV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likumi</a:t>
            </a:r>
            <a:endParaRPr lang="en-US" altLang="lv-LV" sz="3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altLang="lv-LV" sz="3200" dirty="0" err="1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Latvijā</a:t>
            </a:r>
            <a:r>
              <a:rPr lang="en-US" altLang="lv-LV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- </a:t>
            </a:r>
            <a:r>
              <a:rPr lang="en-US" altLang="lv-LV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komercdarbība</a:t>
            </a:r>
            <a:r>
              <a:rPr lang="en-US" altLang="lv-LV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lv-LV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ir</a:t>
            </a:r>
            <a:r>
              <a:rPr lang="en-US" altLang="lv-LV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lv-LV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saimnieciskā</a:t>
            </a:r>
            <a:r>
              <a:rPr lang="en-US" altLang="lv-LV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lv-LV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darbība</a:t>
            </a:r>
            <a:r>
              <a:rPr lang="en-US" altLang="lv-LV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lv-LV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ar</a:t>
            </a:r>
            <a:r>
              <a:rPr lang="en-US" altLang="lv-LV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lv-LV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peļņas</a:t>
            </a:r>
            <a:r>
              <a:rPr lang="en-US" altLang="lv-LV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lv-LV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mērķi</a:t>
            </a:r>
            <a:endParaRPr lang="en-US" altLang="lv-LV" sz="3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100138" y="57150"/>
            <a:ext cx="6221412" cy="1541463"/>
          </a:xfrm>
          <a:ln/>
        </p:spPr>
        <p:txBody>
          <a:bodyPr/>
          <a:lstStyle/>
          <a:p>
            <a:r>
              <a:rPr lang="en-US" altLang="lv-LV" b="1" dirty="0"/>
              <a:t/>
            </a:r>
            <a:br>
              <a:rPr lang="en-US" altLang="lv-LV" b="1" dirty="0"/>
            </a:br>
            <a:r>
              <a:rPr lang="en-US" altLang="lv-LV" b="1" dirty="0" err="1"/>
              <a:t>Sociāls</a:t>
            </a:r>
            <a:r>
              <a:rPr lang="en-US" altLang="lv-LV" b="1" dirty="0"/>
              <a:t> </a:t>
            </a:r>
            <a:r>
              <a:rPr lang="en-US" altLang="lv-LV" b="1" dirty="0" err="1"/>
              <a:t>mērķis</a:t>
            </a:r>
            <a:endParaRPr lang="en-US" altLang="lv-LV" b="1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57200" y="1598613"/>
            <a:ext cx="8229600" cy="5259387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indent="-304800">
              <a:spcBef>
                <a:spcPct val="0"/>
              </a:spcBef>
            </a:pPr>
            <a:r>
              <a:rPr lang="en-US" altLang="lv-LV" smtClean="0"/>
              <a:t>Sociālajai uzņēmējdarbībai būtisks ir sociāls mērķis</a:t>
            </a:r>
          </a:p>
          <a:p>
            <a:pPr marL="304800" indent="-304800">
              <a:spcBef>
                <a:spcPct val="0"/>
              </a:spcBef>
            </a:pPr>
            <a:r>
              <a:rPr lang="en-US" altLang="lv-LV" smtClean="0"/>
              <a:t>ES likumdošanā: “public services of general interest” - vispārējas nozīmes publiskie pakalpojumi:</a:t>
            </a:r>
          </a:p>
          <a:p>
            <a:pPr marL="666750" lvl="1">
              <a:spcBef>
                <a:spcPct val="0"/>
              </a:spcBef>
            </a:pPr>
            <a:r>
              <a:rPr lang="en-US" altLang="lv-LV" smtClean="0"/>
              <a:t>drošība</a:t>
            </a:r>
          </a:p>
          <a:p>
            <a:pPr marL="666750" lvl="1">
              <a:spcBef>
                <a:spcPct val="0"/>
              </a:spcBef>
            </a:pPr>
            <a:r>
              <a:rPr lang="en-US" altLang="lv-LV" smtClean="0"/>
              <a:t>izglītība</a:t>
            </a:r>
          </a:p>
          <a:p>
            <a:pPr marL="666750" lvl="1">
              <a:spcBef>
                <a:spcPct val="0"/>
              </a:spcBef>
            </a:pPr>
            <a:r>
              <a:rPr lang="en-US" altLang="lv-LV" smtClean="0"/>
              <a:t>veselība</a:t>
            </a:r>
          </a:p>
          <a:p>
            <a:pPr marL="666750" lvl="1">
              <a:spcBef>
                <a:spcPct val="0"/>
              </a:spcBef>
            </a:pPr>
            <a:r>
              <a:rPr lang="en-US" altLang="lv-LV" smtClean="0"/>
              <a:t>sociālā drošība, aprūpe un palīdzība</a:t>
            </a:r>
          </a:p>
          <a:p>
            <a:pPr marL="666750" lvl="1">
              <a:spcBef>
                <a:spcPct val="0"/>
              </a:spcBef>
            </a:pPr>
            <a:r>
              <a:rPr lang="en-US" altLang="lv-LV" smtClean="0"/>
              <a:t>ekonomikas veicināšana</a:t>
            </a:r>
          </a:p>
          <a:p>
            <a:pPr marL="666750" lvl="1">
              <a:spcBef>
                <a:spcPct val="0"/>
              </a:spcBef>
            </a:pPr>
            <a:r>
              <a:rPr lang="en-US" altLang="lv-LV" smtClean="0"/>
              <a:t>bezdarba mazināšana </a:t>
            </a:r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0679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914400" y="2224521"/>
            <a:ext cx="712946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lv-LV" sz="2800" dirty="0" err="1"/>
              <a:t>Kā</a:t>
            </a:r>
            <a:r>
              <a:rPr lang="en-US" altLang="lv-LV" sz="2800" dirty="0"/>
              <a:t> </a:t>
            </a:r>
            <a:r>
              <a:rPr lang="en-US" altLang="lv-LV" sz="2800" dirty="0" err="1"/>
              <a:t>veicināt</a:t>
            </a:r>
            <a:r>
              <a:rPr lang="en-US" altLang="lv-LV" sz="2800" dirty="0"/>
              <a:t> </a:t>
            </a:r>
            <a:r>
              <a:rPr lang="en-US" altLang="lv-LV" sz="2800" dirty="0" err="1"/>
              <a:t>palīdzības</a:t>
            </a:r>
            <a:r>
              <a:rPr lang="en-US" altLang="lv-LV" sz="2800" dirty="0"/>
              <a:t> </a:t>
            </a:r>
            <a:r>
              <a:rPr lang="en-US" altLang="lv-LV" sz="2800" dirty="0" err="1"/>
              <a:t>saņēmēju</a:t>
            </a:r>
            <a:r>
              <a:rPr lang="en-US" altLang="lv-LV" sz="2800" dirty="0"/>
              <a:t> </a:t>
            </a:r>
            <a:r>
              <a:rPr lang="en-US" altLang="lv-LV" sz="2800" dirty="0" err="1"/>
              <a:t>spēju</a:t>
            </a:r>
            <a:r>
              <a:rPr lang="en-US" altLang="lv-LV" sz="2800" dirty="0"/>
              <a:t> </a:t>
            </a:r>
            <a:r>
              <a:rPr lang="en-US" altLang="lv-LV" sz="2800" dirty="0" err="1"/>
              <a:t>pašiem</a:t>
            </a:r>
            <a:r>
              <a:rPr lang="en-US" altLang="lv-LV" sz="2800" dirty="0"/>
              <a:t> </a:t>
            </a:r>
            <a:r>
              <a:rPr lang="en-US" altLang="lv-LV" sz="2800" dirty="0" err="1"/>
              <a:t>nodrošināt</a:t>
            </a:r>
            <a:r>
              <a:rPr lang="en-US" altLang="lv-LV" sz="2800" dirty="0"/>
              <a:t> </a:t>
            </a:r>
            <a:r>
              <a:rPr lang="en-US" altLang="lv-LV" sz="2800" dirty="0" err="1"/>
              <a:t>dzīves</a:t>
            </a:r>
            <a:r>
              <a:rPr lang="en-US" altLang="lv-LV" sz="2800" dirty="0"/>
              <a:t> </a:t>
            </a:r>
            <a:r>
              <a:rPr lang="en-US" altLang="lv-LV" sz="2800" dirty="0" err="1"/>
              <a:t>pamatu</a:t>
            </a:r>
            <a:endParaRPr lang="en-US" altLang="lv-LV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lv-LV" sz="2800" dirty="0" err="1"/>
              <a:t>Kā</a:t>
            </a:r>
            <a:r>
              <a:rPr lang="en-US" altLang="lv-LV" sz="2800" dirty="0"/>
              <a:t> </a:t>
            </a:r>
            <a:r>
              <a:rPr lang="en-US" altLang="lv-LV" sz="2800" dirty="0" err="1"/>
              <a:t>panākt</a:t>
            </a:r>
            <a:r>
              <a:rPr lang="en-US" altLang="lv-LV" sz="2800" dirty="0"/>
              <a:t>, </a:t>
            </a:r>
            <a:r>
              <a:rPr lang="en-US" altLang="lv-LV" sz="2800" dirty="0" err="1"/>
              <a:t>lai</a:t>
            </a:r>
            <a:r>
              <a:rPr lang="en-US" altLang="lv-LV" sz="2800" dirty="0"/>
              <a:t> </a:t>
            </a:r>
            <a:r>
              <a:rPr lang="en-US" altLang="lv-LV" sz="2800" dirty="0" err="1"/>
              <a:t>mazinātos</a:t>
            </a:r>
            <a:r>
              <a:rPr lang="en-US" altLang="lv-LV" sz="2800" dirty="0"/>
              <a:t> </a:t>
            </a:r>
            <a:r>
              <a:rPr lang="en-US" altLang="lv-LV" sz="2800" dirty="0" err="1"/>
              <a:t>palīdzības</a:t>
            </a:r>
            <a:r>
              <a:rPr lang="en-US" altLang="lv-LV" sz="2800" dirty="0"/>
              <a:t> </a:t>
            </a:r>
            <a:r>
              <a:rPr lang="en-US" altLang="lv-LV" sz="2800" dirty="0" err="1"/>
              <a:t>saņēmēju</a:t>
            </a:r>
            <a:r>
              <a:rPr lang="en-US" altLang="lv-LV" sz="2800" dirty="0"/>
              <a:t> </a:t>
            </a:r>
            <a:r>
              <a:rPr lang="en-US" altLang="lv-LV" sz="2800" dirty="0" err="1"/>
              <a:t>atkarība</a:t>
            </a:r>
            <a:endParaRPr lang="en-US" altLang="lv-LV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lv-LV" sz="2800" dirty="0" err="1"/>
              <a:t>Kā</a:t>
            </a:r>
            <a:r>
              <a:rPr lang="en-US" altLang="lv-LV" sz="2800" dirty="0"/>
              <a:t> </a:t>
            </a:r>
            <a:r>
              <a:rPr lang="en-US" altLang="lv-LV" sz="2800" dirty="0" err="1"/>
              <a:t>papildus</a:t>
            </a:r>
            <a:r>
              <a:rPr lang="en-US" altLang="lv-LV" sz="2800" dirty="0"/>
              <a:t> </a:t>
            </a:r>
            <a:r>
              <a:rPr lang="en-US" altLang="lv-LV" sz="2800" dirty="0" err="1"/>
              <a:t>budžeta</a:t>
            </a:r>
            <a:r>
              <a:rPr lang="en-US" altLang="lv-LV" sz="2800" dirty="0"/>
              <a:t> </a:t>
            </a:r>
            <a:r>
              <a:rPr lang="en-US" altLang="lv-LV" sz="2800" dirty="0" err="1"/>
              <a:t>līdzekļiem</a:t>
            </a:r>
            <a:r>
              <a:rPr lang="en-US" altLang="lv-LV" sz="2800" dirty="0"/>
              <a:t> </a:t>
            </a:r>
            <a:r>
              <a:rPr lang="en-US" altLang="lv-LV" sz="2800" dirty="0" err="1"/>
              <a:t>izmantot</a:t>
            </a:r>
            <a:r>
              <a:rPr lang="en-US" altLang="lv-LV" sz="2800" dirty="0"/>
              <a:t> </a:t>
            </a:r>
            <a:r>
              <a:rPr lang="en-US" altLang="lv-LV" sz="2800" dirty="0" err="1"/>
              <a:t>citus</a:t>
            </a:r>
            <a:r>
              <a:rPr lang="en-US" altLang="lv-LV" sz="2800" dirty="0"/>
              <a:t> </a:t>
            </a:r>
            <a:r>
              <a:rPr lang="en-US" altLang="lv-LV" sz="2800" dirty="0" err="1"/>
              <a:t>resursus</a:t>
            </a:r>
            <a:r>
              <a:rPr lang="en-US" altLang="lv-LV" sz="2800" dirty="0"/>
              <a:t> </a:t>
            </a:r>
            <a:r>
              <a:rPr lang="en-US" altLang="lv-LV" sz="2800" dirty="0" err="1"/>
              <a:t>sociāli</a:t>
            </a:r>
            <a:r>
              <a:rPr lang="en-US" altLang="lv-LV" sz="2800" dirty="0"/>
              <a:t> </a:t>
            </a:r>
            <a:r>
              <a:rPr lang="en-US" altLang="lv-LV" sz="2800" dirty="0" err="1"/>
              <a:t>mazaizsargāto</a:t>
            </a:r>
            <a:r>
              <a:rPr lang="en-US" altLang="lv-LV" sz="2800" dirty="0"/>
              <a:t> </a:t>
            </a:r>
            <a:r>
              <a:rPr lang="en-US" altLang="lv-LV" sz="2800" dirty="0" err="1"/>
              <a:t>cilvēku</a:t>
            </a:r>
            <a:r>
              <a:rPr lang="en-US" altLang="lv-LV" sz="2800" dirty="0"/>
              <a:t> </a:t>
            </a:r>
            <a:r>
              <a:rPr lang="en-US" altLang="lv-LV" sz="2800" dirty="0" err="1"/>
              <a:t>atbalstam</a:t>
            </a:r>
            <a:endParaRPr lang="en-US" altLang="lv-LV" sz="2800" dirty="0"/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295400" y="482716"/>
            <a:ext cx="5829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lv-LV" sz="3600" b="1" dirty="0" err="1">
                <a:latin typeface="Arial Bold" panose="020B0704020202020204" pitchFamily="34" charset="0"/>
                <a:cs typeface="Arial Bold" panose="020B0704020202020204" pitchFamily="34" charset="0"/>
              </a:rPr>
              <a:t>Problēmas</a:t>
            </a:r>
            <a:r>
              <a:rPr lang="en-US" altLang="lv-LV" sz="3600" b="1" dirty="0">
                <a:latin typeface="Arial Bold" panose="020B0704020202020204" pitchFamily="34" charset="0"/>
                <a:cs typeface="Arial Bold" panose="020B0704020202020204" pitchFamily="34" charset="0"/>
              </a:rPr>
              <a:t>, </a:t>
            </a:r>
            <a:r>
              <a:rPr lang="en-US" altLang="lv-LV" sz="3600" b="1" dirty="0" err="1">
                <a:latin typeface="Arial Bold" panose="020B0704020202020204" pitchFamily="34" charset="0"/>
                <a:cs typeface="Arial Bold" panose="020B0704020202020204" pitchFamily="34" charset="0"/>
              </a:rPr>
              <a:t>kam</a:t>
            </a:r>
            <a:r>
              <a:rPr lang="en-US" altLang="lv-LV" sz="3600" b="1" dirty="0"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altLang="lv-LV" sz="3600" b="1" dirty="0" err="1" smtClean="0">
                <a:latin typeface="Arial Bold" panose="020B0704020202020204" pitchFamily="34" charset="0"/>
                <a:cs typeface="Arial Bold" panose="020B0704020202020204" pitchFamily="34" charset="0"/>
              </a:rPr>
              <a:t>jāmeklē</a:t>
            </a:r>
            <a:r>
              <a:rPr lang="lv-LV" altLang="lv-LV" sz="3600" b="1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altLang="lv-LV" sz="3600" b="1" dirty="0" err="1" smtClean="0">
                <a:latin typeface="Arial Bold" panose="020B0704020202020204" pitchFamily="34" charset="0"/>
                <a:cs typeface="Arial Bold" panose="020B0704020202020204" pitchFamily="34" charset="0"/>
              </a:rPr>
              <a:t>elastīgus</a:t>
            </a:r>
            <a:r>
              <a:rPr lang="en-US" altLang="lv-LV" sz="3600" b="1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altLang="lv-LV" sz="3600" b="1" dirty="0" err="1">
                <a:latin typeface="Arial Bold" panose="020B0704020202020204" pitchFamily="34" charset="0"/>
                <a:cs typeface="Arial Bold" panose="020B0704020202020204" pitchFamily="34" charset="0"/>
              </a:rPr>
              <a:t>risinājumus</a:t>
            </a:r>
            <a:endParaRPr lang="fr-FR" sz="3600" b="1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291" y="59961"/>
            <a:ext cx="6207333" cy="1538652"/>
          </a:xfrm>
          <a:ln/>
        </p:spPr>
        <p:txBody>
          <a:bodyPr/>
          <a:lstStyle/>
          <a:p>
            <a:r>
              <a:rPr lang="en-US" altLang="lv-LV" sz="3600" b="1" dirty="0" err="1"/>
              <a:t>Sociālo</a:t>
            </a:r>
            <a:r>
              <a:rPr lang="en-US" altLang="lv-LV" sz="3600" b="1" dirty="0"/>
              <a:t> </a:t>
            </a:r>
            <a:r>
              <a:rPr lang="en-US" altLang="lv-LV" sz="3600" b="1" dirty="0" err="1"/>
              <a:t>uzņēmējdarbību</a:t>
            </a:r>
            <a:r>
              <a:rPr lang="en-US" altLang="lv-LV" sz="3600" b="1" dirty="0"/>
              <a:t> </a:t>
            </a:r>
            <a:r>
              <a:rPr lang="en-US" altLang="lv-LV" sz="3600" b="1" dirty="0" err="1"/>
              <a:t>var</a:t>
            </a:r>
            <a:r>
              <a:rPr lang="en-US" altLang="lv-LV" sz="3600" b="1" dirty="0"/>
              <a:t> </a:t>
            </a:r>
            <a:r>
              <a:rPr lang="en-US" altLang="lv-LV" sz="3600" b="1" dirty="0" err="1"/>
              <a:t>veikt</a:t>
            </a:r>
            <a:endParaRPr lang="en-US" altLang="lv-LV" sz="3600" b="1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57200" y="2133600"/>
            <a:ext cx="8229600" cy="47244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indent="-304800">
              <a:spcBef>
                <a:spcPct val="0"/>
              </a:spcBef>
            </a:pPr>
            <a:r>
              <a:rPr lang="en-US" altLang="lv-LV" dirty="0" err="1" smtClean="0"/>
              <a:t>Valstij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piederošas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iestādes</a:t>
            </a:r>
            <a:r>
              <a:rPr lang="en-US" altLang="lv-LV" dirty="0" smtClean="0"/>
              <a:t> un </a:t>
            </a:r>
            <a:r>
              <a:rPr lang="en-US" altLang="lv-LV" dirty="0" err="1" smtClean="0"/>
              <a:t>uzņēmumi</a:t>
            </a:r>
            <a:endParaRPr lang="en-US" altLang="lv-LV" dirty="0" smtClean="0"/>
          </a:p>
          <a:p>
            <a:pPr marL="304800" indent="-304800">
              <a:spcBef>
                <a:spcPct val="0"/>
              </a:spcBef>
            </a:pPr>
            <a:r>
              <a:rPr lang="en-US" altLang="lv-LV" dirty="0" err="1" smtClean="0"/>
              <a:t>Pašvaldībai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piederošas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iestādes</a:t>
            </a:r>
            <a:r>
              <a:rPr lang="en-US" altLang="lv-LV" dirty="0" smtClean="0"/>
              <a:t> un </a:t>
            </a:r>
            <a:r>
              <a:rPr lang="en-US" altLang="lv-LV" dirty="0" err="1" smtClean="0"/>
              <a:t>uzņēmumi</a:t>
            </a:r>
            <a:endParaRPr lang="en-US" altLang="lv-LV" dirty="0" smtClean="0"/>
          </a:p>
          <a:p>
            <a:pPr marL="304800" indent="-304800">
              <a:spcBef>
                <a:spcPct val="0"/>
              </a:spcBef>
            </a:pPr>
            <a:r>
              <a:rPr lang="en-US" altLang="lv-LV" dirty="0" err="1" smtClean="0"/>
              <a:t>Privātas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biedrības</a:t>
            </a:r>
            <a:r>
              <a:rPr lang="en-US" altLang="lv-LV" dirty="0" smtClean="0"/>
              <a:t>, </a:t>
            </a:r>
            <a:r>
              <a:rPr lang="en-US" altLang="lv-LV" dirty="0" err="1" smtClean="0"/>
              <a:t>nodibinājumi</a:t>
            </a:r>
            <a:r>
              <a:rPr lang="en-US" altLang="lv-LV" dirty="0" smtClean="0"/>
              <a:t> un </a:t>
            </a:r>
            <a:r>
              <a:rPr lang="en-US" altLang="lv-LV" dirty="0" err="1" smtClean="0"/>
              <a:t>uzņēmumi</a:t>
            </a:r>
            <a:endParaRPr lang="en-US" altLang="lv-LV" dirty="0" smtClean="0"/>
          </a:p>
          <a:p>
            <a:pPr marL="304800" indent="-304800">
              <a:spcBef>
                <a:spcPct val="0"/>
              </a:spcBef>
            </a:pPr>
            <a:r>
              <a:rPr lang="en-US" altLang="lv-LV" dirty="0" err="1" smtClean="0"/>
              <a:t>Labklājības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ministrijas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darbagrupa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strādā</a:t>
            </a:r>
            <a:r>
              <a:rPr lang="en-US" altLang="lv-LV" dirty="0" smtClean="0"/>
              <a:t> pie </a:t>
            </a:r>
            <a:r>
              <a:rPr lang="en-US" altLang="lv-LV" dirty="0" err="1" smtClean="0"/>
              <a:t>ļoti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sašaurināta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sociālās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uzņēmējdarbības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jēdziena</a:t>
            </a:r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5346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291" y="59961"/>
            <a:ext cx="6207333" cy="1538652"/>
          </a:xfrm>
          <a:ln/>
        </p:spPr>
        <p:txBody>
          <a:bodyPr/>
          <a:lstStyle/>
          <a:p>
            <a:r>
              <a:rPr lang="en-US" altLang="lv-LV" sz="3600" b="1" dirty="0" err="1"/>
              <a:t>Sociālo</a:t>
            </a:r>
            <a:r>
              <a:rPr lang="en-US" altLang="lv-LV" sz="3600" b="1" dirty="0"/>
              <a:t> </a:t>
            </a:r>
            <a:r>
              <a:rPr lang="en-US" altLang="lv-LV" sz="3600" b="1" dirty="0" err="1"/>
              <a:t>uzņēmējdarbību</a:t>
            </a:r>
            <a:r>
              <a:rPr lang="en-US" altLang="lv-LV" sz="3600" b="1" dirty="0"/>
              <a:t> </a:t>
            </a:r>
            <a:r>
              <a:rPr lang="en-US" altLang="lv-LV" sz="3600" b="1" dirty="0" err="1"/>
              <a:t>var</a:t>
            </a:r>
            <a:r>
              <a:rPr lang="en-US" altLang="lv-LV" sz="3600" b="1" dirty="0"/>
              <a:t> </a:t>
            </a:r>
            <a:r>
              <a:rPr lang="en-US" altLang="lv-LV" sz="3600" b="1" dirty="0" err="1"/>
              <a:t>veikt</a:t>
            </a:r>
            <a:endParaRPr lang="en-US" altLang="lv-LV" sz="3600" b="1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57200" y="2421573"/>
            <a:ext cx="8229600" cy="5259387"/>
          </a:xfrm>
          <a:prstGeom prst="rect">
            <a:avLst/>
          </a:prstGeom>
          <a:ln/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  <a:spcBef>
                <a:spcPct val="0"/>
              </a:spcBef>
              <a:tabLst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</a:tabLst>
            </a:pPr>
            <a:r>
              <a:rPr lang="en-US" altLang="lv-LV" sz="2400" smtClean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komercsabiedrība</a:t>
            </a:r>
            <a:r>
              <a:rPr lang="en-US" altLang="lv-LV" sz="2400" smtClean="0">
                <a:latin typeface="Helvetica" panose="020B0604020202020204" pitchFamily="34" charset="0"/>
                <a:sym typeface="Helvetica" panose="020B0604020202020204" pitchFamily="34" charset="0"/>
              </a:rPr>
              <a:t>					</a:t>
            </a: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</a:tabLst>
            </a:pPr>
            <a:endParaRPr lang="en-US" altLang="lv-LV" sz="2400" smtClean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</a:tabLst>
            </a:pPr>
            <a:r>
              <a:rPr lang="en-US" altLang="lv-LV" sz="2400" smtClean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komercsabiedrība - hibrīda sociālais uzņēmums </a:t>
            </a:r>
            <a:endParaRPr lang="en-US" altLang="lv-LV" sz="2400" smtClean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</a:tabLst>
            </a:pPr>
            <a:endParaRPr lang="en-US" altLang="lv-LV" sz="2400" smtClean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</a:tabLst>
            </a:pPr>
            <a:r>
              <a:rPr lang="en-US" altLang="lv-LV" sz="2400" smtClean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komercsabiedrība - sociālais uzņēmums </a:t>
            </a:r>
            <a:r>
              <a:rPr lang="en-US" altLang="lv-LV" sz="2400" smtClean="0">
                <a:latin typeface="Helvetica" panose="020B0604020202020204" pitchFamily="34" charset="0"/>
                <a:sym typeface="Helvetica" panose="020B0604020202020204" pitchFamily="34" charset="0"/>
              </a:rPr>
              <a:t>		</a:t>
            </a: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</a:tabLst>
            </a:pPr>
            <a:endParaRPr lang="en-US" altLang="lv-LV" sz="2400" smtClean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</a:tabLst>
            </a:pPr>
            <a:r>
              <a:rPr lang="en-US" altLang="lv-LV" sz="2400" smtClean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biedrība</a:t>
            </a:r>
            <a:r>
              <a:rPr lang="en-US" altLang="lv-LV" sz="2400" smtClean="0">
                <a:latin typeface="Helvetica" panose="020B0604020202020204" pitchFamily="34" charset="0"/>
                <a:sym typeface="Helvetica" panose="020B0604020202020204" pitchFamily="34" charset="0"/>
              </a:rPr>
              <a:t>						</a:t>
            </a: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</a:tabLst>
            </a:pPr>
            <a:endParaRPr lang="en-US" altLang="lv-LV" sz="2400" smtClean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</a:tabLst>
            </a:pPr>
            <a:r>
              <a:rPr lang="en-US" altLang="lv-LV" sz="2400" smtClean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biedrība - sabiedriskā labuma organizācija </a:t>
            </a:r>
            <a:r>
              <a:rPr lang="en-US" altLang="lv-LV" sz="2400" smtClean="0">
                <a:latin typeface="Helvetica" panose="020B0604020202020204" pitchFamily="34" charset="0"/>
                <a:sym typeface="Helvetica" panose="020B0604020202020204" pitchFamily="34" charset="0"/>
              </a:rPr>
              <a:t>	</a:t>
            </a: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</a:tabLst>
            </a:pPr>
            <a:endParaRPr lang="en-US" altLang="lv-LV" sz="2400" smtClean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</a:tabLst>
            </a:pPr>
            <a:r>
              <a:rPr lang="en-US" altLang="lv-LV" sz="2400" smtClean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nodibinājums (mantas kopība) </a:t>
            </a:r>
            <a:r>
              <a:rPr lang="en-US" altLang="lv-LV" sz="2400" smtClean="0">
                <a:latin typeface="Helvetica" panose="020B0604020202020204" pitchFamily="34" charset="0"/>
                <a:sym typeface="Helvetica" panose="020B0604020202020204" pitchFamily="34" charset="0"/>
              </a:rPr>
              <a:t>			</a:t>
            </a: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</a:tabLst>
            </a:pPr>
            <a:endParaRPr lang="en-US" altLang="lv-LV" sz="2400" smtClean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</a:tabLst>
            </a:pPr>
            <a:r>
              <a:rPr lang="en-US" altLang="lv-LV" sz="2400" smtClean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nodibinājums (mantas kopība) - sabiedriskā labuma organizācija</a:t>
            </a:r>
            <a:r>
              <a:rPr lang="en-US" altLang="lv-LV" sz="2400" smtClean="0">
                <a:latin typeface="Helvetica" panose="020B0604020202020204" pitchFamily="34" charset="0"/>
                <a:sym typeface="Helvetica" panose="020B0604020202020204" pitchFamily="34" charset="0"/>
              </a:rPr>
              <a:t>			</a:t>
            </a:r>
            <a:r>
              <a:rPr lang="en-US" altLang="lv-LV" sz="2400" smtClean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              </a:t>
            </a:r>
            <a:endParaRPr lang="en-US" altLang="lv-LV" sz="2400" smtClean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</a:tabLst>
            </a:pPr>
            <a:endParaRPr lang="en-US" altLang="lv-LV" sz="2400" smtClean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</a:tabLst>
            </a:pPr>
            <a:r>
              <a:rPr lang="en-US" altLang="lv-LV" sz="2400" smtClean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individuālais uzņēmums      </a:t>
            </a:r>
            <a:endParaRPr lang="en-US" altLang="lv-LV" sz="2400" smtClean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</a:tabLst>
            </a:pPr>
            <a:endParaRPr lang="en-US" altLang="lv-LV" sz="2400" smtClean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  <a:tab pos="177800" algn="l"/>
              </a:tabLst>
            </a:pPr>
            <a:r>
              <a:rPr lang="en-US" altLang="lv-LV" sz="2400" smtClean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pilnsabiedrība</a:t>
            </a:r>
            <a:endParaRPr lang="en-US" altLang="lv-LV" sz="2400" dirty="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5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109272" y="29980"/>
            <a:ext cx="6212278" cy="1568633"/>
          </a:xfrm>
          <a:ln/>
        </p:spPr>
        <p:txBody>
          <a:bodyPr/>
          <a:lstStyle/>
          <a:p>
            <a:r>
              <a:rPr lang="en-US" altLang="lv-LV" b="1" dirty="0" err="1"/>
              <a:t>Sociālie</a:t>
            </a:r>
            <a:r>
              <a:rPr lang="en-US" altLang="lv-LV" b="1" dirty="0"/>
              <a:t> </a:t>
            </a:r>
            <a:r>
              <a:rPr lang="en-US" altLang="lv-LV" b="1" dirty="0" err="1"/>
              <a:t>mērķi</a:t>
            </a:r>
            <a:r>
              <a:rPr lang="en-US" altLang="lv-LV" b="1" dirty="0"/>
              <a:t> un </a:t>
            </a:r>
            <a:r>
              <a:rPr lang="en-US" altLang="lv-LV" b="1" dirty="0" err="1"/>
              <a:t>intereses</a:t>
            </a:r>
            <a:r>
              <a:rPr lang="en-US" altLang="lv-LV" b="1" dirty="0"/>
              <a:t> - </a:t>
            </a:r>
            <a:r>
              <a:rPr lang="en-US" altLang="lv-LV" b="1" dirty="0" err="1"/>
              <a:t>piemēri</a:t>
            </a:r>
            <a:endParaRPr lang="en-US" altLang="lv-LV" b="1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57200" y="1872933"/>
            <a:ext cx="8229600" cy="5259387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indent="-304800">
              <a:spcBef>
                <a:spcPct val="0"/>
              </a:spcBef>
            </a:pPr>
            <a:r>
              <a:rPr lang="en-US" altLang="lv-LV" smtClean="0"/>
              <a:t>Invalīdu intereses</a:t>
            </a:r>
          </a:p>
          <a:p>
            <a:pPr marL="304800" indent="-304800">
              <a:spcBef>
                <a:spcPct val="0"/>
              </a:spcBef>
            </a:pPr>
            <a:r>
              <a:rPr lang="en-US" altLang="lv-LV" smtClean="0"/>
              <a:t>Citu sociāli mazaizsargāto intereses</a:t>
            </a:r>
          </a:p>
          <a:p>
            <a:pPr marL="304800" indent="-304800">
              <a:spcBef>
                <a:spcPct val="0"/>
              </a:spcBef>
            </a:pPr>
            <a:r>
              <a:rPr lang="en-US" altLang="lv-LV" smtClean="0"/>
              <a:t>Labdarības intereses</a:t>
            </a:r>
          </a:p>
          <a:p>
            <a:pPr marL="304800" indent="-304800">
              <a:spcBef>
                <a:spcPct val="0"/>
              </a:spcBef>
            </a:pPr>
            <a:r>
              <a:rPr lang="en-US" altLang="lv-LV" smtClean="0"/>
              <a:t>Politiskās intereses</a:t>
            </a:r>
          </a:p>
          <a:p>
            <a:pPr marL="304800" indent="-304800">
              <a:spcBef>
                <a:spcPct val="0"/>
              </a:spcBef>
            </a:pPr>
            <a:r>
              <a:rPr lang="en-US" altLang="lv-LV" smtClean="0"/>
              <a:t>Profesionālās intereses</a:t>
            </a:r>
          </a:p>
          <a:p>
            <a:pPr marL="304800" indent="-304800">
              <a:spcBef>
                <a:spcPct val="0"/>
              </a:spcBef>
            </a:pPr>
            <a:r>
              <a:rPr lang="en-US" altLang="lv-LV" smtClean="0"/>
              <a:t>Brīvā laika intereses</a:t>
            </a:r>
          </a:p>
          <a:p>
            <a:pPr marL="304800" indent="-304800">
              <a:spcBef>
                <a:spcPct val="0"/>
              </a:spcBef>
            </a:pPr>
            <a:r>
              <a:rPr lang="en-US" altLang="lv-LV" smtClean="0"/>
              <a:t>Vispārējo pamattiesību - drošības, izglītības, sabiedriskā transporta u.c. intereses</a:t>
            </a:r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41977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295400" y="376036"/>
            <a:ext cx="58293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lv-LV" sz="3200" b="1" dirty="0" err="1"/>
              <a:t>Iespēja</a:t>
            </a:r>
            <a:r>
              <a:rPr lang="en-US" altLang="lv-LV" sz="3200" b="1" dirty="0"/>
              <a:t> </a:t>
            </a:r>
            <a:r>
              <a:rPr lang="en-US" altLang="lv-LV" sz="3200" b="1" dirty="0" err="1"/>
              <a:t>pašvaldībai</a:t>
            </a:r>
            <a:r>
              <a:rPr lang="en-US" altLang="lv-LV" sz="3200" b="1" dirty="0"/>
              <a:t> </a:t>
            </a:r>
            <a:r>
              <a:rPr lang="en-US" altLang="lv-LV" sz="3200" b="1" dirty="0" err="1"/>
              <a:t>dibināt</a:t>
            </a:r>
            <a:r>
              <a:rPr lang="en-US" altLang="lv-LV" sz="3200" b="1" dirty="0"/>
              <a:t> </a:t>
            </a:r>
            <a:r>
              <a:rPr lang="en-US" altLang="lv-LV" sz="3200" b="1" dirty="0" err="1"/>
              <a:t>uzņēmumu</a:t>
            </a:r>
            <a:r>
              <a:rPr lang="en-US" altLang="lv-LV" sz="3200" b="1" dirty="0"/>
              <a:t> </a:t>
            </a:r>
            <a:r>
              <a:rPr lang="en-US" altLang="lv-LV" sz="3200" b="1" dirty="0" err="1"/>
              <a:t>mērķis</a:t>
            </a:r>
            <a:endParaRPr lang="fr-FR" sz="3200" b="1" dirty="0">
              <a:latin typeface="Verdana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49705" y="1920240"/>
            <a:ext cx="8237095" cy="493776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indent="-304800">
              <a:spcBef>
                <a:spcPct val="0"/>
              </a:spcBef>
            </a:pPr>
            <a:r>
              <a:rPr lang="en-US" altLang="lv-LV" smtClean="0"/>
              <a:t>Stratēģisko resursu pārvaldība</a:t>
            </a:r>
          </a:p>
          <a:p>
            <a:pPr marL="304800" indent="-304800">
              <a:spcBef>
                <a:spcPct val="0"/>
              </a:spcBef>
            </a:pPr>
            <a:r>
              <a:rPr lang="en-US" altLang="lv-LV" smtClean="0"/>
              <a:t>Tirgus nepilnību veidi:</a:t>
            </a:r>
          </a:p>
          <a:p>
            <a:pPr marL="666750" lvl="1">
              <a:spcBef>
                <a:spcPct val="0"/>
              </a:spcBef>
            </a:pPr>
            <a:r>
              <a:rPr lang="en-US" altLang="lv-LV" smtClean="0"/>
              <a:t>globālā tirgus nepilnības</a:t>
            </a:r>
          </a:p>
          <a:p>
            <a:pPr marL="666750" lvl="1">
              <a:spcBef>
                <a:spcPct val="0"/>
              </a:spcBef>
            </a:pPr>
            <a:r>
              <a:rPr lang="en-US" altLang="lv-LV" smtClean="0"/>
              <a:t>ES tirgus nepilnības</a:t>
            </a:r>
          </a:p>
          <a:p>
            <a:pPr marL="666750" lvl="1">
              <a:spcBef>
                <a:spcPct val="0"/>
              </a:spcBef>
            </a:pPr>
            <a:r>
              <a:rPr lang="en-US" altLang="lv-LV" smtClean="0"/>
              <a:t>nacionālā tirgus nepilnības</a:t>
            </a:r>
          </a:p>
          <a:p>
            <a:pPr marL="666750" lvl="1">
              <a:spcBef>
                <a:spcPct val="0"/>
              </a:spcBef>
            </a:pPr>
            <a:r>
              <a:rPr lang="en-US" altLang="lv-LV" smtClean="0"/>
              <a:t>reģionālā tirgus nepilnības</a:t>
            </a:r>
          </a:p>
          <a:p>
            <a:pPr marL="666750" lvl="1">
              <a:spcBef>
                <a:spcPct val="0"/>
              </a:spcBef>
            </a:pPr>
            <a:r>
              <a:rPr lang="en-US" altLang="lv-LV" smtClean="0"/>
              <a:t>vietējā tirgus nepilnības</a:t>
            </a:r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7800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100138" y="57150"/>
            <a:ext cx="6221412" cy="1541463"/>
          </a:xfrm>
          <a:ln/>
        </p:spPr>
        <p:txBody>
          <a:bodyPr/>
          <a:lstStyle/>
          <a:p>
            <a:r>
              <a:rPr lang="en-US" altLang="lv-LV" b="1" dirty="0" err="1" smtClean="0"/>
              <a:t>Juridiskie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jautājumi</a:t>
            </a:r>
            <a:r>
              <a:rPr lang="en-US" altLang="lv-LV" b="1" dirty="0" smtClean="0"/>
              <a:t> </a:t>
            </a:r>
            <a:r>
              <a:rPr lang="en-US" altLang="lv-LV" b="1" dirty="0"/>
              <a:t>-</a:t>
            </a:r>
            <a:r>
              <a:rPr lang="en-US" altLang="lv-LV" b="1" dirty="0" err="1" smtClean="0"/>
              <a:t>sekundāri</a:t>
            </a:r>
            <a:endParaRPr lang="en-US" altLang="lv-LV" b="1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79684" y="2000687"/>
            <a:ext cx="8207115" cy="5284033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indent="-304800">
              <a:spcBef>
                <a:spcPct val="0"/>
              </a:spcBef>
            </a:pPr>
            <a:r>
              <a:rPr lang="en-US" altLang="lv-LV" smtClean="0"/>
              <a:t>Svarīgi - saprast tieši kādus darbus vēlams veikt brīvprātīgi (saskaņā ar pašas pašvaldības interesēm)</a:t>
            </a:r>
          </a:p>
          <a:p>
            <a:pPr marL="304800" indent="-304800">
              <a:spcBef>
                <a:spcPct val="0"/>
              </a:spcBef>
            </a:pPr>
            <a:r>
              <a:rPr lang="en-US" altLang="lv-LV" smtClean="0"/>
              <a:t>Svarīgi - pamatot un aprēķināt publisko labumu (novērsto publisko sliktumu)</a:t>
            </a:r>
          </a:p>
          <a:p>
            <a:pPr marL="304800" indent="-304800">
              <a:spcBef>
                <a:spcPct val="0"/>
              </a:spcBef>
            </a:pPr>
            <a:r>
              <a:rPr lang="en-US" altLang="lv-LV" smtClean="0"/>
              <a:t>Tīkls - līdzeklis lai apmainītos ar pieredzi un padomu</a:t>
            </a:r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764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+template+-+curves+as+first+slide+(low+resolution) [Tikai lasāms]" id="{B8B3C0A7-3B77-4B5F-ABA2-7D9CE2446396}" vid="{F1890333-4479-4F92-BDFE-29245E582EEE}"/>
    </a:ext>
  </a:extLst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+template+-+curves+as+first+slide+(low+resolution) [Tikai lasāms]" id="{B8B3C0A7-3B77-4B5F-ABA2-7D9CE2446396}" vid="{95F42B52-8DB1-4505-AC89-E69E741DEBAE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NorwayGrants</Template>
  <TotalTime>21</TotalTime>
  <Words>405</Words>
  <Application>Microsoft Office PowerPoint</Application>
  <PresentationFormat>Slaidrāde ekrānā (4:3)</PresentationFormat>
  <Paragraphs>83</Paragraphs>
  <Slides>14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2</vt:i4>
      </vt:variant>
      <vt:variant>
        <vt:lpstr>Slaidu virsraksti</vt:lpstr>
      </vt:variant>
      <vt:variant>
        <vt:i4>14</vt:i4>
      </vt:variant>
    </vt:vector>
  </HeadingPairs>
  <TitlesOfParts>
    <vt:vector size="22" baseType="lpstr">
      <vt:lpstr>Arial</vt:lpstr>
      <vt:lpstr>Arial Bold</vt:lpstr>
      <vt:lpstr>Calibri</vt:lpstr>
      <vt:lpstr>Helvetica</vt:lpstr>
      <vt:lpstr>Verdana</vt:lpstr>
      <vt:lpstr>Verdana Bold</vt:lpstr>
      <vt:lpstr>Thème Office</vt:lpstr>
      <vt:lpstr>Conception personnalisée</vt:lpstr>
      <vt:lpstr>PowerPoint prezentācija</vt:lpstr>
      <vt:lpstr>PowerPoint prezentācija</vt:lpstr>
      <vt:lpstr> Sociāls mērķis</vt:lpstr>
      <vt:lpstr>PowerPoint prezentācija</vt:lpstr>
      <vt:lpstr>Sociālo uzņēmējdarbību var veikt</vt:lpstr>
      <vt:lpstr>Sociālo uzņēmējdarbību var veikt</vt:lpstr>
      <vt:lpstr>Sociālie mērķi un intereses - piemēri</vt:lpstr>
      <vt:lpstr>PowerPoint prezentācija</vt:lpstr>
      <vt:lpstr>Juridiskie jautājumi -sekundāri</vt:lpstr>
      <vt:lpstr>Sākotnējā atšķirība starp abiem apakštīkliem</vt:lpstr>
      <vt:lpstr>Piemērs - pašvaldība kā teritorijas attīstītājs</vt:lpstr>
      <vt:lpstr>Piemērs - pašvaldības sociālais uzņēmums</vt:lpstr>
      <vt:lpstr>Piemērs - sociālais uzņēmums pašpatēriņam</vt:lpstr>
      <vt:lpstr> Paldies par uzmanību!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Ligita Pudža</dc:creator>
  <cp:keywords>Norway grants</cp:keywords>
  <cp:lastModifiedBy>Zane Dūze</cp:lastModifiedBy>
  <cp:revision>3</cp:revision>
  <cp:lastPrinted>2015-01-30T07:30:58Z</cp:lastPrinted>
  <dcterms:created xsi:type="dcterms:W3CDTF">2015-01-30T07:10:38Z</dcterms:created>
  <dcterms:modified xsi:type="dcterms:W3CDTF">2015-01-30T09:17:09Z</dcterms:modified>
</cp:coreProperties>
</file>