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8" r:id="rId3"/>
    <p:sldId id="261" r:id="rId4"/>
    <p:sldId id="27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s.lps.lv/" TargetMode="External"/><Relationship Id="rId2" Type="http://schemas.openxmlformats.org/officeDocument/2006/relationships/hyperlink" Target="mailto:maris@lps.l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736600" y="2733675"/>
            <a:ext cx="7358888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en-US" altLang="en-US" sz="3200" dirty="0" err="1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Stratēģiskās</a:t>
            </a:r>
            <a:r>
              <a:rPr lang="en-US" altLang="en-US" sz="320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en-US" altLang="en-US" sz="3200" dirty="0" err="1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vadības</a:t>
            </a:r>
            <a:r>
              <a:rPr lang="en-US" altLang="en-US" sz="320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process </a:t>
            </a:r>
            <a:r>
              <a:rPr lang="en-US" altLang="en-US" sz="3200" dirty="0" err="1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izglītības</a:t>
            </a:r>
            <a:r>
              <a:rPr lang="en-US" altLang="en-US" sz="320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 </a:t>
            </a:r>
            <a:r>
              <a:rPr lang="lv-LV" altLang="en-US" sz="3200" dirty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o</a:t>
            </a:r>
            <a:r>
              <a:rPr lang="en-US" altLang="en-US" sz="3200" dirty="0" err="1" smtClean="0">
                <a:latin typeface="Verdana Bold" charset="0"/>
                <a:ea typeface="Verdana Bold" charset="0"/>
                <a:cs typeface="Verdana Bold" charset="0"/>
                <a:sym typeface="Verdana Bold" charset="0"/>
              </a:rPr>
              <a:t>rganizācijā</a:t>
            </a:r>
            <a:endParaRPr lang="en-US" altLang="en-US" sz="3200" dirty="0">
              <a:latin typeface="Verdana Bold" charset="0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5099844"/>
            <a:ext cx="4740275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en-US" altLang="en-US" b="1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Māris Pūķis, </a:t>
            </a:r>
            <a:r>
              <a:rPr lang="en-US" altLang="en-US" b="1" dirty="0" err="1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Dr.oec</a:t>
            </a:r>
            <a:r>
              <a:rPr lang="en-US" altLang="en-US" b="1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., </a:t>
            </a:r>
            <a:endParaRPr lang="lv-LV" altLang="en-US" b="1" dirty="0" smtClean="0"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r>
              <a:rPr lang="en-US" altLang="en-US" b="1" dirty="0" err="1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Projekta</a:t>
            </a:r>
            <a:r>
              <a:rPr lang="en-US" altLang="en-US" b="1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altLang="en-US" b="1" dirty="0" err="1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vadošais</a:t>
            </a:r>
            <a:r>
              <a:rPr lang="en-US" altLang="en-US" b="1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altLang="en-US" b="1" dirty="0" err="1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eksperts</a:t>
            </a:r>
            <a:endParaRPr lang="en-US" altLang="en-US" b="1" dirty="0" smtClean="0">
              <a:ea typeface="Lucida Grande" charset="0"/>
              <a:cs typeface="Lucida Grande" charset="0"/>
              <a:sym typeface="Arial" charset="0"/>
            </a:endParaRPr>
          </a:p>
          <a:p>
            <a:r>
              <a:rPr lang="en-US" altLang="en-US" b="1" dirty="0" smtClean="0">
                <a:cs typeface="Arial" charset="0"/>
                <a:sym typeface="Arial" charset="0"/>
              </a:rPr>
              <a:t>8.10.2014</a:t>
            </a:r>
            <a:endParaRPr lang="en-US" altLang="en-US" b="1" dirty="0"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645318" y="2366411"/>
            <a:ext cx="766311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Katra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konkrēta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aktivitāte</a:t>
            </a:r>
            <a:r>
              <a:rPr lang="en-US" altLang="lv-LV" sz="2600" dirty="0"/>
              <a:t> </a:t>
            </a:r>
            <a:r>
              <a:rPr lang="en-US" altLang="lv-LV" sz="2600" dirty="0" err="1"/>
              <a:t>uzlabo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noteiktas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fokusgrupas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situāciju</a:t>
            </a:r>
            <a:r>
              <a:rPr lang="en-US" altLang="lv-LV" sz="2600" dirty="0"/>
              <a:t> (</a:t>
            </a:r>
            <a:r>
              <a:rPr lang="en-US" altLang="lv-LV" sz="2600" dirty="0" err="1"/>
              <a:t>vai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izpilda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šīs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fokusgrupas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vēlmes</a:t>
            </a:r>
            <a:r>
              <a:rPr lang="en-US" altLang="lv-LV" sz="2600" dirty="0" smtClean="0"/>
              <a:t>)</a:t>
            </a:r>
            <a:endParaRPr lang="lv-LV" altLang="lv-LV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lv-LV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Racionāli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domājot</a:t>
            </a:r>
            <a:r>
              <a:rPr lang="en-US" altLang="lv-LV" sz="2600" dirty="0"/>
              <a:t> - </a:t>
            </a:r>
            <a:r>
              <a:rPr lang="en-US" altLang="lv-LV" sz="2600" dirty="0" err="1"/>
              <a:t>izmantojot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resursus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konkrētai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fokusgrupai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pārējie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ir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zaudētāji</a:t>
            </a:r>
            <a:endParaRPr lang="lv-LV" altLang="lv-LV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lv-LV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Irracionāli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domājot</a:t>
            </a:r>
            <a:r>
              <a:rPr lang="en-US" altLang="lv-LV" sz="2600" dirty="0"/>
              <a:t> - </a:t>
            </a:r>
            <a:r>
              <a:rPr lang="en-US" altLang="lv-LV" sz="2600" dirty="0" err="1"/>
              <a:t>darbība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noteiktas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fokusgrupas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labā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būt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pārējiem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pieņemama</a:t>
            </a:r>
            <a:r>
              <a:rPr lang="en-US" altLang="lv-LV" sz="2600" dirty="0"/>
              <a:t>, jo </a:t>
            </a:r>
            <a:r>
              <a:rPr lang="en-US" altLang="lv-LV" sz="2600" dirty="0" err="1"/>
              <a:t>atbilst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priekšstatiem</a:t>
            </a:r>
            <a:r>
              <a:rPr lang="en-US" altLang="lv-LV" sz="2600" dirty="0"/>
              <a:t> par “</a:t>
            </a:r>
            <a:r>
              <a:rPr lang="en-US" altLang="lv-LV" sz="2600" dirty="0" err="1"/>
              <a:t>labu</a:t>
            </a:r>
            <a:r>
              <a:rPr lang="en-US" altLang="lv-LV" sz="2600" dirty="0"/>
              <a:t>” </a:t>
            </a:r>
            <a:r>
              <a:rPr lang="en-US" altLang="lv-LV" sz="2600" dirty="0" err="1"/>
              <a:t>rīcību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295400" y="494908"/>
            <a:ext cx="6227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3200" b="1" dirty="0" smtClean="0"/>
              <a:t>«</a:t>
            </a:r>
            <a:r>
              <a:rPr lang="en-US" altLang="lv-LV" sz="3200" b="1" dirty="0" err="1" smtClean="0"/>
              <a:t>Ti</a:t>
            </a:r>
            <a:r>
              <a:rPr lang="lv-LV" altLang="lv-LV" sz="3200" b="1" dirty="0" err="1" smtClean="0"/>
              <a:t>rgus</a:t>
            </a:r>
            <a:r>
              <a:rPr lang="lv-LV" altLang="lv-LV" sz="3200" b="1" dirty="0" smtClean="0"/>
              <a:t>» (</a:t>
            </a:r>
            <a:r>
              <a:rPr lang="en-US" altLang="lv-LV" sz="3200" b="1" dirty="0" err="1" smtClean="0"/>
              <a:t>produkta</a:t>
            </a:r>
            <a:r>
              <a:rPr lang="en-US" altLang="lv-LV" sz="3200" b="1" dirty="0" smtClean="0"/>
              <a:t> </a:t>
            </a:r>
            <a:r>
              <a:rPr lang="en-US" altLang="lv-LV" sz="3200" b="1" dirty="0" err="1"/>
              <a:t>patērētāji</a:t>
            </a:r>
            <a:r>
              <a:rPr lang="en-US" altLang="lv-LV" sz="3200" b="1" dirty="0"/>
              <a:t>)</a:t>
            </a:r>
            <a:endParaRPr lang="fr-FR" sz="3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87680"/>
            <a:ext cx="6220800" cy="929958"/>
          </a:xfrm>
        </p:spPr>
        <p:txBody>
          <a:bodyPr/>
          <a:lstStyle/>
          <a:p>
            <a:r>
              <a:rPr lang="lv-L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Izglītības </a:t>
            </a:r>
            <a:r>
              <a:rPr lang="lv-LV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fokusgrupas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7296"/>
            <a:ext cx="8229600" cy="4138867"/>
          </a:xfrm>
        </p:spPr>
        <p:txBody>
          <a:bodyPr/>
          <a:lstStyle/>
          <a:p>
            <a:pPr marL="457200" indent="457200">
              <a:lnSpc>
                <a:spcPct val="115000"/>
              </a:lnSpc>
            </a:pP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Lietotāju v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ecuma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struktūra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: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-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Bērni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līdz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7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gadu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vecumam</a:t>
            </a:r>
            <a:r>
              <a:rPr lang="lv-LV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-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Jaunieši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7-18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gadu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vecumā</a:t>
            </a:r>
            <a:r>
              <a:rPr lang="lv-LV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-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Pensijas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vecumu</a:t>
            </a:r>
            <a:r>
              <a:rPr lang="en-US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sasniegušie</a:t>
            </a:r>
            <a:r>
              <a:rPr lang="lv-LV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,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457200" indent="457200">
              <a:lnSpc>
                <a:spcPct val="115000"/>
              </a:lnSpc>
              <a:spcBef>
                <a:spcPts val="1000"/>
              </a:spcBef>
              <a:buFont typeface="Wingdings" panose="05000000000000000000" pitchFamily="2" charset="2"/>
              <a:buNone/>
            </a:pPr>
            <a:r>
              <a:rPr lang="lv-LV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-  </a:t>
            </a:r>
            <a:r>
              <a:rPr lang="en-US" altLang="lv-LV" sz="2600" dirty="0" err="1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Visi</a:t>
            </a:r>
            <a:r>
              <a:rPr lang="en-US" altLang="lv-LV" sz="2600" dirty="0" smtClean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 </a:t>
            </a:r>
            <a:r>
              <a:rPr lang="en-US" altLang="lv-LV" sz="2600" dirty="0" err="1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iedzīvotāji</a:t>
            </a:r>
            <a:r>
              <a:rPr lang="lv-LV" altLang="lv-LV" sz="2600" dirty="0">
                <a:latin typeface="Arial" panose="020B0604020202020204" pitchFamily="34" charset="0"/>
                <a:ea typeface="Lucida Grande" charset="0"/>
                <a:cs typeface="Arial" panose="020B0604020202020204" pitchFamily="34" charset="0"/>
                <a:sym typeface="Lucida Grande" charset="0"/>
              </a:rPr>
              <a:t>.</a:t>
            </a:r>
            <a:endParaRPr lang="en-US" altLang="lv-LV" sz="2600" dirty="0">
              <a:latin typeface="Arial" panose="020B0604020202020204" pitchFamily="34" charset="0"/>
              <a:cs typeface="Arial" panose="020B0604020202020204" pitchFamily="34" charset="0"/>
              <a:sym typeface="Lucida Grande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390144"/>
            <a:ext cx="6220800" cy="1027494"/>
          </a:xfrm>
        </p:spPr>
        <p:txBody>
          <a:bodyPr/>
          <a:lstStyle/>
          <a:p>
            <a:r>
              <a:rPr lang="lv-LV" sz="4000" b="1" dirty="0">
                <a:latin typeface="Arial" panose="020B0604020202020204" pitchFamily="34" charset="0"/>
                <a:cs typeface="Arial" panose="020B0604020202020204" pitchFamily="34" charset="0"/>
              </a:rPr>
              <a:t>Izglītības </a:t>
            </a:r>
            <a:r>
              <a:rPr lang="lv-LV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fokusgrupas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Lietotāju nodarbošanās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Amatu pratēji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Pedagoģiskie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darbinieki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Zinātnieki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Uzņēmēji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Politiķi un ierēdņi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NVO aktīvisti</a:t>
            </a:r>
          </a:p>
          <a:p>
            <a:endParaRPr lang="lv-LV" dirty="0" smtClean="0"/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5488"/>
            <a:ext cx="6554304" cy="942150"/>
          </a:xfrm>
        </p:spPr>
        <p:txBody>
          <a:bodyPr/>
          <a:lstStyle/>
          <a:p>
            <a:r>
              <a:rPr lang="lv-L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Izglītības vīzijas </a:t>
            </a:r>
            <a:r>
              <a:rPr lang="lv-L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varianti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7296"/>
            <a:ext cx="8229600" cy="4138867"/>
          </a:xfrm>
        </p:spPr>
        <p:txBody>
          <a:bodyPr/>
          <a:lstStyle/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Vecāku apmierinājums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Izglītojamo apmierinājums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Cilvēkresursu attīstība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3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00" y="240162"/>
            <a:ext cx="6220800" cy="1625214"/>
          </a:xfrm>
        </p:spPr>
        <p:txBody>
          <a:bodyPr/>
          <a:lstStyle/>
          <a:p>
            <a:pPr algn="l"/>
            <a:r>
              <a:rPr lang="lv-LV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Tīklu </a:t>
            </a:r>
            <a:r>
              <a:rPr lang="lv-LV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apspriešanai </a:t>
            </a:r>
            <a:r>
              <a:rPr lang="lv-LV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piedāvājamie produkti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376"/>
            <a:ext cx="8229600" cy="4260787"/>
          </a:xfrm>
        </p:spPr>
        <p:txBody>
          <a:bodyPr/>
          <a:lstStyle/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Mazo skolu esamības vai vēlamības izraisīto problēmu risinājumi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Personāla motivācijas un skolu apsaimniekošanas problēmu risinājumi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Abos gadījumos sagaidāms, ka no pašvaldības vadības perspektīvas risinājumi skars vairākas nozares un vairākus darbības veidus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4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756745" y="2062031"/>
            <a:ext cx="71294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457200" algn="l">
              <a:buSzPct val="125000"/>
              <a:buFont typeface="Arial" panose="020B0604020202020204" pitchFamily="34" charset="0"/>
              <a:buChar char="•"/>
            </a:pP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Politikas</a:t>
            </a:r>
            <a:r>
              <a:rPr lang="en-US" alt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organizēšana</a:t>
            </a:r>
            <a:r>
              <a:rPr lang="en-US" alt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saturs</a:t>
            </a:r>
            <a:endParaRPr lang="en-US" alt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 algn="l">
              <a:buSzPct val="125000"/>
              <a:buFont typeface="Arial" panose="020B0604020202020204" pitchFamily="34" charset="0"/>
              <a:buChar char="•"/>
            </a:pP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Pakalpojums</a:t>
            </a:r>
            <a:endParaRPr lang="en-US" alt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 algn="l">
              <a:buSzPct val="125000"/>
              <a:buFont typeface="Arial" panose="020B0604020202020204" pitchFamily="34" charset="0"/>
              <a:buChar char="•"/>
            </a:pP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Administrēšana</a:t>
            </a:r>
            <a:endParaRPr lang="en-US" alt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 algn="l">
              <a:buSzPct val="125000"/>
              <a:buFont typeface="Arial" panose="020B0604020202020204" pitchFamily="34" charset="0"/>
              <a:buChar char="•"/>
            </a:pP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Veicināšana</a:t>
            </a:r>
            <a:endParaRPr lang="en-US" alt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 algn="l">
              <a:buSzPct val="125000"/>
              <a:buFont typeface="Arial" panose="020B0604020202020204" pitchFamily="34" charset="0"/>
              <a:buChar char="•"/>
            </a:pP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Apsaimniekošana</a:t>
            </a:r>
            <a:r>
              <a:rPr lang="en-US" alt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pašvaldības</a:t>
            </a:r>
            <a:r>
              <a:rPr lang="en-US" alt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sociālā</a:t>
            </a:r>
            <a:r>
              <a:rPr lang="en-US" alt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uzņēmējdarbība</a:t>
            </a:r>
            <a:r>
              <a:rPr lang="en-US" altLang="lv-LV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457200" algn="l">
              <a:buSzPct val="125000"/>
              <a:buFont typeface="Arial" panose="020B0604020202020204" pitchFamily="34" charset="0"/>
              <a:buChar char="•"/>
            </a:pP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Uzņēmējdarbība</a:t>
            </a:r>
            <a:endParaRPr lang="en-US" alt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457200" algn="l">
              <a:buSzPct val="125000"/>
              <a:buFont typeface="Arial" panose="020B0604020202020204" pitchFamily="34" charset="0"/>
              <a:buChar char="•"/>
            </a:pP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Atbalsta</a:t>
            </a:r>
            <a:r>
              <a:rPr lang="en-US" alt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funkciju</a:t>
            </a:r>
            <a:r>
              <a:rPr lang="en-US" alt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v-LV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organizēšana</a:t>
            </a:r>
            <a:endParaRPr lang="en-US" alt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341119" y="278605"/>
            <a:ext cx="5796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800" b="1" dirty="0" smtClean="0"/>
              <a:t>   </a:t>
            </a:r>
            <a:r>
              <a:rPr lang="en-US" altLang="lv-LV" sz="3200" b="1" dirty="0" err="1" smtClean="0"/>
              <a:t>Pašvaldība</a:t>
            </a:r>
            <a:r>
              <a:rPr lang="en-US" altLang="lv-LV" sz="3200" b="1" dirty="0" smtClean="0"/>
              <a:t> </a:t>
            </a:r>
            <a:r>
              <a:rPr lang="en-US" altLang="lv-LV" sz="3200" b="1" dirty="0" err="1" smtClean="0"/>
              <a:t>nav</a:t>
            </a:r>
            <a:r>
              <a:rPr lang="en-US" altLang="lv-LV" sz="3200" b="1" dirty="0" smtClean="0"/>
              <a:t> </a:t>
            </a:r>
            <a:r>
              <a:rPr lang="en-US" altLang="lv-LV" sz="3200" b="1" dirty="0" err="1"/>
              <a:t>tikai</a:t>
            </a:r>
            <a:r>
              <a:rPr lang="en-US" altLang="lv-LV" sz="3200" b="1" dirty="0"/>
              <a:t> </a:t>
            </a:r>
            <a:r>
              <a:rPr lang="en-US" altLang="lv-LV" sz="3200" b="1" dirty="0" err="1"/>
              <a:t>pakalpojumu</a:t>
            </a:r>
            <a:r>
              <a:rPr lang="en-US" altLang="lv-LV" sz="3200" b="1" dirty="0"/>
              <a:t> </a:t>
            </a:r>
            <a:r>
              <a:rPr lang="en-US" altLang="lv-LV" sz="3200" b="1" dirty="0" err="1" smtClean="0"/>
              <a:t>sniedzēja</a:t>
            </a:r>
            <a:endParaRPr lang="fr-FR" sz="32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512064"/>
            <a:ext cx="6220800" cy="905574"/>
          </a:xfrm>
        </p:spPr>
        <p:txBody>
          <a:bodyPr/>
          <a:lstStyle/>
          <a:p>
            <a:r>
              <a:rPr lang="lv-L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568"/>
            <a:ext cx="8229600" cy="424859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Valsts kontrole un KNAB lasa likumus tendenciozi, neņem vērā praksē pastāvošo tiesiskā nihilisma pakāpi</a:t>
            </a:r>
          </a:p>
          <a:p>
            <a:pPr>
              <a:spcBef>
                <a:spcPts val="1800"/>
              </a:spcBef>
            </a:pP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Viens no pašvaldību izaicinājumiem – savās skolās mācīt pareizus valsts pārvaldes un pašvaldību pamatus, praktiskās iemaņas dalībai politikā un līdzdalībai pārvaldes proces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ā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99872"/>
            <a:ext cx="6220800" cy="917766"/>
          </a:xfrm>
        </p:spPr>
        <p:txBody>
          <a:bodyPr/>
          <a:lstStyle/>
          <a:p>
            <a:r>
              <a:rPr lang="lv-L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Domu apmaiņa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5648"/>
            <a:ext cx="8229600" cy="4370515"/>
          </a:xfrm>
        </p:spPr>
        <p:txBody>
          <a:bodyPr/>
          <a:lstStyle/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Kas un kāpēc ir lietderīgi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Kādi faktori traucē to panākt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Kā var ietekmēt ārējos faktorus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 kādiem resursiem var izmainīt iekšējos faktorus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Kā panākt lietderīgas pārmaiņas paliekot likuma ietvaros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Datu bāze un tīkli kā līdzeklis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488"/>
            <a:ext cx="8229600" cy="4126675"/>
          </a:xfrm>
        </p:spPr>
        <p:txBody>
          <a:bodyPr/>
          <a:lstStyle/>
          <a:p>
            <a:pPr marL="0" indent="0" algn="ctr">
              <a:buNone/>
            </a:pP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Paldies par uzmanību</a:t>
            </a: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endParaRPr lang="lv-LV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v-LV" b="1" dirty="0" smtClean="0">
                <a:latin typeface="Arial" panose="020B0604020202020204" pitchFamily="34" charset="0"/>
                <a:cs typeface="Arial" panose="020B0604020202020204" pitchFamily="34" charset="0"/>
              </a:rPr>
              <a:t>Māris Pūķis</a:t>
            </a:r>
          </a:p>
          <a:p>
            <a:pPr marL="0" indent="0" algn="ctr"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29197602; 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maris@lps.lv</a:t>
            </a:r>
            <a:endParaRPr lang="lv-LV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http://ms.lps.l</a:t>
            </a:r>
            <a:r>
              <a:rPr lang="en-US" dirty="0">
                <a:hlinkClick r:id="rId3"/>
              </a:rPr>
              <a:t>v</a:t>
            </a:r>
            <a:r>
              <a:rPr lang="en-US" dirty="0" smtClean="0">
                <a:hlinkClick r:id="rId3"/>
              </a:rPr>
              <a:t>/</a:t>
            </a:r>
            <a:r>
              <a:rPr lang="lv-LV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38912"/>
            <a:ext cx="6220800" cy="978726"/>
          </a:xfrm>
        </p:spPr>
        <p:txBody>
          <a:bodyPr/>
          <a:lstStyle/>
          <a:p>
            <a:r>
              <a:rPr lang="lv-L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Divas pieejas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568"/>
            <a:ext cx="8229600" cy="4248595"/>
          </a:xfrm>
        </p:spPr>
        <p:txBody>
          <a:bodyPr/>
          <a:lstStyle/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Tīkla dalībniekiem jāsagatavo uzlabojumu plāns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Mūsu pieeja – veicināt stratēģiskās vadības metožu izplatību, taču to lietošana nav nepieciešama vienmēr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Racionālā metode – plānveidīgs un mērķtiecīgs pārveidojumu process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Inkrementālā (pakāpeniskā) metode – mazi uzlabojumi, pastāvīga vērtēšana un elastība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816864" y="2145158"/>
            <a:ext cx="7485888" cy="433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Pašvaldībai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ir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duāla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daba</a:t>
            </a:r>
            <a:endParaRPr lang="en-US" altLang="en-US" sz="2600" dirty="0" smtClean="0">
              <a:latin typeface="Arial" panose="020B0604020202020204" pitchFamily="34" charset="0"/>
              <a:ea typeface="Verdana" charset="0"/>
              <a:cs typeface="Arial" panose="020B0604020202020204" pitchFamily="34" charset="0"/>
              <a:sym typeface="Verdana" charset="0"/>
            </a:endParaRPr>
          </a:p>
          <a:p>
            <a:pPr marL="800100" lvl="1" indent="-342900">
              <a:spcBef>
                <a:spcPts val="600"/>
              </a:spcBef>
              <a:buSzPct val="68000"/>
              <a:buFont typeface="Courier New" panose="02070309020205020404" pitchFamily="49" charset="0"/>
              <a:buChar char="o"/>
            </a:pPr>
            <a:r>
              <a:rPr lang="lv-LV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autonomās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kompetences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jomā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tā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līdzīga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privātīpašniekam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,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kas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dara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ko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grib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likuma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ietvaros</a:t>
            </a:r>
            <a:endParaRPr lang="en-US" altLang="en-US" sz="2600" dirty="0" smtClean="0">
              <a:latin typeface="Arial" panose="020B0604020202020204" pitchFamily="34" charset="0"/>
              <a:ea typeface="Verdana" charset="0"/>
              <a:cs typeface="Arial" panose="020B0604020202020204" pitchFamily="34" charset="0"/>
              <a:sym typeface="Verdana" charset="0"/>
            </a:endParaRPr>
          </a:p>
          <a:p>
            <a:pPr marL="800100" lvl="1" indent="-342900">
              <a:spcBef>
                <a:spcPts val="600"/>
              </a:spcBef>
              <a:buSzPct val="68000"/>
              <a:buFont typeface="Courier New" panose="02070309020205020404" pitchFamily="49" charset="0"/>
              <a:buChar char="o"/>
            </a:pP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valsts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deleģētās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kompetences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jomā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tā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līdzīga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ierēdnim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,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kas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dara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to</a:t>
            </a:r>
            <a:r>
              <a:rPr lang="lv-LV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,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ko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kungs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(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valsts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)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grib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saskaņā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ar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kunga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politiku</a:t>
            </a:r>
            <a:endParaRPr lang="en-US" altLang="en-US" sz="2600" dirty="0" smtClean="0">
              <a:latin typeface="Arial" panose="020B0604020202020204" pitchFamily="34" charset="0"/>
              <a:ea typeface="Verdana" charset="0"/>
              <a:cs typeface="Arial" panose="020B0604020202020204" pitchFamily="34" charset="0"/>
              <a:sym typeface="Verdana" charset="0"/>
            </a:endParaRPr>
          </a:p>
          <a:p>
            <a:pPr marL="342900" indent="-3429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Mūsu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stratēģiskās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vadīšanas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process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ir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domāts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savu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lēmumu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pieņemšanai</a:t>
            </a:r>
            <a:r>
              <a:rPr lang="lv-LV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,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balstoties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uz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faktu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analīzi</a:t>
            </a:r>
            <a:r>
              <a:rPr lang="lv-LV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,</a:t>
            </a:r>
            <a:r>
              <a:rPr lang="en-US" altLang="en-US" sz="2600" dirty="0" smtClean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elastīgā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un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optimālā</a:t>
            </a:r>
            <a:r>
              <a:rPr lang="en-US" altLang="en-US" sz="2600" dirty="0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ea typeface="Verdana" charset="0"/>
                <a:cs typeface="Arial" panose="020B0604020202020204" pitchFamily="34" charset="0"/>
                <a:sym typeface="Verdana" charset="0"/>
              </a:rPr>
              <a:t>veidā</a:t>
            </a:r>
            <a:endParaRPr lang="en-US" altLang="en-US" sz="2600" dirty="0">
              <a:latin typeface="Arial" panose="020B0604020202020204" pitchFamily="34" charset="0"/>
              <a:ea typeface="Verdana" charset="0"/>
              <a:cs typeface="Arial" panose="020B0604020202020204" pitchFamily="34" charset="0"/>
              <a:sym typeface="Verdana" charset="0"/>
            </a:endParaRPr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347560" y="242522"/>
            <a:ext cx="5829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cs typeface="Arial" charset="0"/>
                <a:sym typeface="Arial" charset="0"/>
              </a:rPr>
              <a:t>Ar</a:t>
            </a:r>
            <a:r>
              <a:rPr lang="en-US" altLang="en-US" sz="2800" b="1" dirty="0">
                <a:cs typeface="Arial" charset="0"/>
                <a:sym typeface="Arial" charset="0"/>
              </a:rPr>
              <a:t> </a:t>
            </a:r>
            <a:r>
              <a:rPr lang="en-US" altLang="en-US" sz="2800" b="1" dirty="0" err="1">
                <a:cs typeface="Arial" charset="0"/>
                <a:sym typeface="Arial" charset="0"/>
              </a:rPr>
              <a:t>ko</a:t>
            </a:r>
            <a:r>
              <a:rPr lang="en-US" altLang="en-US" sz="2800" b="1" dirty="0">
                <a:cs typeface="Arial" charset="0"/>
                <a:sym typeface="Arial" charset="0"/>
              </a:rPr>
              <a:t> </a:t>
            </a:r>
            <a:r>
              <a:rPr lang="en-US" altLang="en-US" sz="2800" b="1" dirty="0" err="1">
                <a:cs typeface="Arial" charset="0"/>
                <a:sym typeface="Arial" charset="0"/>
              </a:rPr>
              <a:t>atšķiras</a:t>
            </a:r>
            <a:r>
              <a:rPr lang="en-US" altLang="en-US" sz="2800" b="1" dirty="0">
                <a:cs typeface="Arial" charset="0"/>
                <a:sym typeface="Arial" charset="0"/>
              </a:rPr>
              <a:t> </a:t>
            </a:r>
            <a:r>
              <a:rPr lang="en-US" altLang="en-US" sz="2800" b="1" dirty="0" err="1">
                <a:cs typeface="Arial" charset="0"/>
                <a:sym typeface="Arial" charset="0"/>
              </a:rPr>
              <a:t>mūsu</a:t>
            </a:r>
            <a:r>
              <a:rPr lang="en-US" altLang="en-US" sz="2800" b="1" dirty="0">
                <a:cs typeface="Arial" charset="0"/>
                <a:sym typeface="Arial" charset="0"/>
              </a:rPr>
              <a:t> </a:t>
            </a:r>
            <a:r>
              <a:rPr lang="en-US" altLang="en-US" sz="2800" b="1" dirty="0" err="1">
                <a:cs typeface="Arial" charset="0"/>
                <a:sym typeface="Arial" charset="0"/>
              </a:rPr>
              <a:t>tīkla</a:t>
            </a:r>
            <a:r>
              <a:rPr lang="en-US" altLang="en-US" sz="2800" b="1" dirty="0">
                <a:cs typeface="Arial" charset="0"/>
                <a:sym typeface="Arial" charset="0"/>
              </a:rPr>
              <a:t> </a:t>
            </a:r>
            <a:r>
              <a:rPr lang="en-US" altLang="en-US" sz="2800" b="1" dirty="0" err="1">
                <a:cs typeface="Arial" charset="0"/>
                <a:sym typeface="Arial" charset="0"/>
              </a:rPr>
              <a:t>stratēģiskā</a:t>
            </a:r>
            <a:r>
              <a:rPr lang="en-US" altLang="en-US" sz="2800" b="1" dirty="0">
                <a:cs typeface="Arial" charset="0"/>
                <a:sym typeface="Arial" charset="0"/>
              </a:rPr>
              <a:t> </a:t>
            </a:r>
            <a:r>
              <a:rPr lang="en-US" altLang="en-US" sz="2800" b="1" dirty="0" err="1">
                <a:cs typeface="Arial" charset="0"/>
                <a:sym typeface="Arial" charset="0"/>
              </a:rPr>
              <a:t>vadīšana</a:t>
            </a:r>
            <a:r>
              <a:rPr lang="en-US" altLang="en-US" sz="2800" b="1" dirty="0">
                <a:cs typeface="Arial" charset="0"/>
                <a:sym typeface="Arial" charset="0"/>
              </a:rPr>
              <a:t> </a:t>
            </a:r>
            <a:r>
              <a:rPr lang="en-US" altLang="en-US" sz="2800" b="1" dirty="0" err="1">
                <a:cs typeface="Arial" charset="0"/>
                <a:sym typeface="Arial" charset="0"/>
              </a:rPr>
              <a:t>kā</a:t>
            </a:r>
            <a:r>
              <a:rPr lang="en-US" altLang="en-US" sz="2800" b="1" dirty="0">
                <a:cs typeface="Arial" charset="0"/>
                <a:sym typeface="Arial" charset="0"/>
              </a:rPr>
              <a:t> process no </a:t>
            </a:r>
            <a:r>
              <a:rPr lang="en-US" altLang="en-US" sz="2800" b="1" dirty="0" err="1">
                <a:cs typeface="Arial" charset="0"/>
                <a:sym typeface="Arial" charset="0"/>
              </a:rPr>
              <a:t>tradicionālās</a:t>
            </a:r>
            <a:r>
              <a:rPr lang="en-US" altLang="en-US" sz="2800" b="1" dirty="0">
                <a:cs typeface="Arial" charset="0"/>
                <a:sym typeface="Arial" charset="0"/>
              </a:rPr>
              <a:t> </a:t>
            </a:r>
            <a:r>
              <a:rPr lang="en-US" altLang="en-US" sz="2800" b="1" dirty="0" err="1">
                <a:cs typeface="Arial" charset="0"/>
                <a:sym typeface="Arial" charset="0"/>
              </a:rPr>
              <a:t>pieejas</a:t>
            </a:r>
            <a:r>
              <a:rPr lang="en-US" altLang="en-US" sz="2800" b="1" dirty="0">
                <a:cs typeface="Arial" charset="0"/>
                <a:sym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7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38912"/>
            <a:ext cx="6220800" cy="978726"/>
          </a:xfrm>
        </p:spPr>
        <p:txBody>
          <a:bodyPr/>
          <a:lstStyle/>
          <a:p>
            <a:r>
              <a:rPr lang="lv-L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Vadības cikls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Ciklu jāsaista ar pārstāvniecības demokrātijas periodu</a:t>
            </a:r>
          </a:p>
          <a:p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Atbilstoši ārējās vides izmaiņām un savu aktivitāšu panākumiem cikliski atkārtojas: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Situācijas analīze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Plānošana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Ieviešana</a:t>
            </a:r>
          </a:p>
          <a:p>
            <a:pPr lvl="1"/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Rezultātu mērīšana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87680"/>
            <a:ext cx="6220800" cy="929958"/>
          </a:xfrm>
        </p:spPr>
        <p:txBody>
          <a:bodyPr/>
          <a:lstStyle/>
          <a:p>
            <a:r>
              <a:rPr lang="lv-LV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Atšķirība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Valsts nosaka vienotu ciklu visiem, jo cenšas kontrolēt savu mērķu sasniegšanu visā teritorijā</a:t>
            </a:r>
          </a:p>
          <a:p>
            <a:pPr>
              <a:spcBef>
                <a:spcPts val="1800"/>
              </a:spcBef>
            </a:pP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Pašvaldība atrodas konkurences (un sadarbības) apstākļos ar citām pašvaldībām un valsti, savu mērķu sasniegšanā nepieciešama elastība, pārmaiņu cikli var atšķirties pa nozarēm</a:t>
            </a:r>
          </a:p>
          <a:p>
            <a:pPr>
              <a:spcBef>
                <a:spcPts val="1800"/>
              </a:spcBef>
            </a:pP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Izglītības cikls ir ilgāks, rezultātus gūst nākamais vai aiznākamais deputātu sasaukums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1858761"/>
            <a:ext cx="7129463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lv-LV" sz="2600" dirty="0"/>
              <a:t>Pareto </a:t>
            </a:r>
            <a:r>
              <a:rPr lang="en-US" altLang="lv-LV" sz="2600" dirty="0" err="1" smtClean="0"/>
              <a:t>princips</a:t>
            </a:r>
            <a:r>
              <a:rPr lang="en-US" altLang="lv-LV" sz="2600" dirty="0" smtClean="0"/>
              <a:t>:</a:t>
            </a:r>
            <a:r>
              <a:rPr lang="lv-LV" altLang="lv-LV" sz="2600" dirty="0" smtClean="0"/>
              <a:t>    </a:t>
            </a:r>
          </a:p>
          <a:p>
            <a:r>
              <a:rPr lang="lv-LV" altLang="lv-LV" sz="2600" dirty="0"/>
              <a:t>	</a:t>
            </a:r>
            <a:r>
              <a:rPr lang="en-US" altLang="lv-LV" sz="2600" dirty="0" smtClean="0"/>
              <a:t>20</a:t>
            </a:r>
            <a:r>
              <a:rPr lang="en-US" altLang="lv-LV" sz="2600" dirty="0"/>
              <a:t>% </a:t>
            </a:r>
            <a:r>
              <a:rPr lang="en-US" altLang="lv-LV" sz="2600" dirty="0" err="1"/>
              <a:t>faktoru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ietekmē</a:t>
            </a:r>
            <a:r>
              <a:rPr lang="en-US" altLang="lv-LV" sz="2600" dirty="0"/>
              <a:t> 80% </a:t>
            </a:r>
            <a:r>
              <a:rPr lang="en-US" altLang="lv-LV" sz="2600" dirty="0" err="1" smtClean="0"/>
              <a:t>rezultāta</a:t>
            </a:r>
            <a:endParaRPr lang="lv-LV" altLang="lv-LV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lv-LV" sz="2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Veidojot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elastīgi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koriģējot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savu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stratēģiju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taktiku</a:t>
            </a:r>
            <a:r>
              <a:rPr lang="en-US" altLang="lv-LV" sz="2600" dirty="0"/>
              <a:t>, </a:t>
            </a:r>
            <a:r>
              <a:rPr lang="en-US" altLang="lv-LV" sz="2600" dirty="0" err="1" smtClean="0"/>
              <a:t>attīstību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 smtClean="0"/>
              <a:t>pirmkārt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jāvirza</a:t>
            </a:r>
            <a:r>
              <a:rPr lang="en-US" altLang="lv-LV" sz="2600" dirty="0"/>
              <a:t> to 20% </a:t>
            </a:r>
            <a:r>
              <a:rPr lang="en-US" altLang="lv-LV" sz="2600" dirty="0" err="1"/>
              <a:t>faktoru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ietekmēšanai</a:t>
            </a:r>
            <a:r>
              <a:rPr lang="en-US" altLang="lv-LV" sz="2600" dirty="0"/>
              <a:t>, no </a:t>
            </a:r>
            <a:r>
              <a:rPr lang="en-US" altLang="lv-LV" sz="2600" dirty="0" err="1"/>
              <a:t>kuriem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vairāk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atkarīgi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rezultāti</a:t>
            </a:r>
            <a:endParaRPr lang="lv-LV" altLang="lv-LV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lv-LV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Visbiežāk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sastopamā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izvēle</a:t>
            </a:r>
            <a:r>
              <a:rPr lang="en-US" altLang="lv-LV" sz="2600" dirty="0"/>
              <a:t> - </a:t>
            </a:r>
            <a:r>
              <a:rPr lang="en-US" altLang="lv-LV" sz="2600" dirty="0" err="1"/>
              <a:t>valdība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nodarbojas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otršķirīgiem</a:t>
            </a:r>
            <a:r>
              <a:rPr lang="en-US" altLang="lv-LV" sz="2600" dirty="0"/>
              <a:t> </a:t>
            </a:r>
            <a:r>
              <a:rPr lang="en-US" altLang="lv-LV" sz="2600" dirty="0" err="1"/>
              <a:t>faktoriem</a:t>
            </a:r>
            <a:r>
              <a:rPr lang="en-US" altLang="lv-LV" sz="2600" dirty="0"/>
              <a:t> (</a:t>
            </a:r>
            <a:r>
              <a:rPr lang="en-US" altLang="lv-LV" sz="2600" dirty="0" err="1"/>
              <a:t>kļūdas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dēļ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vai</a:t>
            </a:r>
            <a:r>
              <a:rPr lang="en-US" altLang="lv-LV" sz="2600" dirty="0"/>
              <a:t> </a:t>
            </a:r>
            <a:r>
              <a:rPr lang="lv-LV" altLang="lv-LV" sz="2600" dirty="0" smtClean="0"/>
              <a:t>tādēļ, </a:t>
            </a:r>
            <a:r>
              <a:rPr lang="en-US" altLang="lv-LV" sz="2600" dirty="0" err="1" smtClean="0"/>
              <a:t>lai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maldinātu</a:t>
            </a:r>
            <a:r>
              <a:rPr lang="en-US" altLang="lv-LV" sz="2600" dirty="0" smtClean="0"/>
              <a:t>)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308449" y="629020"/>
            <a:ext cx="58848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3600" b="1" dirty="0" err="1"/>
              <a:t>Prioritātes</a:t>
            </a:r>
            <a:r>
              <a:rPr lang="en-US" altLang="lv-LV" sz="3600" b="1" dirty="0"/>
              <a:t> un </a:t>
            </a:r>
            <a:r>
              <a:rPr lang="en-US" altLang="lv-LV" sz="3600" b="1" dirty="0" err="1"/>
              <a:t>otršķirīgais</a:t>
            </a:r>
            <a:endParaRPr lang="fr-FR" sz="3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Procesu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kopsakarībā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jāredz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politiķiem</a:t>
            </a:r>
            <a:endParaRPr lang="lv-LV" altLang="lv-LV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lv-LV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Stratēģiju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nevar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veidot</a:t>
            </a:r>
            <a:r>
              <a:rPr lang="en-US" altLang="lv-LV" sz="2600" dirty="0"/>
              <a:t> no </a:t>
            </a:r>
            <a:r>
              <a:rPr lang="en-US" altLang="lv-LV" sz="2600" dirty="0" err="1"/>
              <a:t>vienas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nozares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vai</a:t>
            </a:r>
            <a:r>
              <a:rPr lang="en-US" altLang="lv-LV" sz="2600" dirty="0"/>
              <a:t> </a:t>
            </a:r>
            <a:r>
              <a:rPr lang="en-US" altLang="lv-LV" sz="2600" dirty="0" err="1"/>
              <a:t>viena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sektora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skatu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punkta</a:t>
            </a:r>
            <a:endParaRPr lang="lv-LV" altLang="lv-LV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lv-LV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lv-LV" sz="2600" dirty="0" err="1" smtClean="0"/>
              <a:t>Tiem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kas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pārstāv</a:t>
            </a:r>
            <a:r>
              <a:rPr lang="en-US" altLang="lv-LV" sz="2600" dirty="0"/>
              <a:t> </a:t>
            </a:r>
            <a:r>
              <a:rPr lang="en-US" altLang="lv-LV" sz="2600" dirty="0" err="1"/>
              <a:t>pašvaldību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stratēģijas</a:t>
            </a:r>
            <a:r>
              <a:rPr lang="en-US" altLang="lv-LV" sz="2600" dirty="0"/>
              <a:t> </a:t>
            </a:r>
            <a:r>
              <a:rPr lang="en-US" altLang="lv-LV" sz="2600" dirty="0" err="1" smtClean="0"/>
              <a:t>veidošanā</a:t>
            </a:r>
            <a:r>
              <a:rPr lang="lv-LV" altLang="lv-LV" sz="2600" dirty="0" smtClean="0"/>
              <a:t>,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jāspēj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izvērtēt</a:t>
            </a:r>
            <a:r>
              <a:rPr lang="en-US" altLang="lv-LV" sz="2600" dirty="0"/>
              <a:t> </a:t>
            </a:r>
            <a:r>
              <a:rPr lang="en-US" altLang="lv-LV" sz="2600" dirty="0" err="1"/>
              <a:t>aktivitāšu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mijiedarbību</a:t>
            </a:r>
            <a:r>
              <a:rPr lang="en-US" altLang="lv-LV" sz="2600" dirty="0"/>
              <a:t>, tai </a:t>
            </a:r>
            <a:r>
              <a:rPr lang="en-US" altLang="lv-LV" sz="2600" dirty="0" err="1"/>
              <a:t>skaitā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izmaksas</a:t>
            </a:r>
            <a:r>
              <a:rPr lang="en-US" altLang="lv-LV" sz="2600" dirty="0"/>
              <a:t> un </a:t>
            </a:r>
            <a:r>
              <a:rPr lang="en-US" altLang="lv-LV" sz="2600" dirty="0" err="1"/>
              <a:t>visu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resursu</a:t>
            </a:r>
            <a:r>
              <a:rPr lang="en-US" altLang="lv-LV" sz="2600" dirty="0"/>
              <a:t> </a:t>
            </a:r>
            <a:r>
              <a:rPr lang="en-US" altLang="lv-LV" sz="2600" dirty="0" err="1"/>
              <a:t>iesaistīšanu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564481" y="641212"/>
            <a:ext cx="5829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3600" b="1" dirty="0" smtClean="0"/>
              <a:t>V</a:t>
            </a:r>
            <a:r>
              <a:rPr lang="en-US" altLang="lv-LV" sz="3600" b="1" dirty="0" smtClean="0"/>
              <a:t>is</a:t>
            </a:r>
            <a:r>
              <a:rPr lang="lv-LV" altLang="lv-LV" sz="3600" b="1" dirty="0" smtClean="0"/>
              <a:t>s</a:t>
            </a:r>
            <a:r>
              <a:rPr lang="en-US" altLang="lv-LV" sz="3600" b="1" dirty="0" smtClean="0"/>
              <a:t> </a:t>
            </a:r>
            <a:r>
              <a:rPr lang="en-US" altLang="lv-LV" sz="3600" b="1" dirty="0" err="1" smtClean="0"/>
              <a:t>laukum</a:t>
            </a:r>
            <a:r>
              <a:rPr lang="lv-LV" altLang="lv-LV" sz="3600" b="1" dirty="0" smtClean="0"/>
              <a:t>s</a:t>
            </a:r>
            <a:endParaRPr lang="fr-FR" sz="3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0" y="2224521"/>
            <a:ext cx="7129463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lv-LV" sz="2800" dirty="0" err="1"/>
              <a:t>Budžeta</a:t>
            </a:r>
            <a:r>
              <a:rPr lang="en-US" altLang="lv-LV" sz="2800" dirty="0"/>
              <a:t> </a:t>
            </a:r>
            <a:r>
              <a:rPr lang="en-US" altLang="lv-LV" sz="2800" dirty="0" err="1" smtClean="0"/>
              <a:t>līdzekļi</a:t>
            </a:r>
            <a:endParaRPr lang="lv-LV" altLang="lv-LV" sz="2800" dirty="0" smtClean="0"/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lv-LV" sz="2800" dirty="0" err="1" smtClean="0"/>
              <a:t>Pašvaldības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īpašumi</a:t>
            </a:r>
            <a:endParaRPr lang="lv-LV" altLang="lv-LV" sz="2800" dirty="0" smtClean="0"/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lv-LV" sz="2800" dirty="0" err="1" smtClean="0"/>
              <a:t>Iespēja</a:t>
            </a:r>
            <a:r>
              <a:rPr lang="en-US" altLang="lv-LV" sz="2800" dirty="0" smtClean="0"/>
              <a:t> </a:t>
            </a:r>
            <a:r>
              <a:rPr lang="en-US" altLang="lv-LV" sz="2800" dirty="0" err="1"/>
              <a:t>radīt</a:t>
            </a:r>
            <a:r>
              <a:rPr lang="en-US" altLang="lv-LV" sz="2800" dirty="0"/>
              <a:t> </a:t>
            </a:r>
            <a:r>
              <a:rPr lang="en-US" altLang="lv-LV" sz="2800" dirty="0" err="1"/>
              <a:t>salīdzinošas</a:t>
            </a:r>
            <a:r>
              <a:rPr lang="en-US" altLang="lv-LV" sz="2800" dirty="0"/>
              <a:t> </a:t>
            </a:r>
            <a:r>
              <a:rPr lang="en-US" altLang="lv-LV" sz="2800" dirty="0" err="1"/>
              <a:t>priekšrocības</a:t>
            </a:r>
            <a:r>
              <a:rPr lang="en-US" altLang="lv-LV" sz="2800" dirty="0"/>
              <a:t> </a:t>
            </a:r>
            <a:r>
              <a:rPr lang="en-US" altLang="lv-LV" sz="2800" dirty="0" err="1"/>
              <a:t>noteiktām</a:t>
            </a:r>
            <a:r>
              <a:rPr lang="en-US" altLang="lv-LV" sz="2800" dirty="0"/>
              <a:t> </a:t>
            </a:r>
            <a:r>
              <a:rPr lang="en-US" altLang="lv-LV" sz="2800" dirty="0" err="1"/>
              <a:t>interešu</a:t>
            </a:r>
            <a:r>
              <a:rPr lang="en-US" altLang="lv-LV" sz="2800" dirty="0"/>
              <a:t> </a:t>
            </a:r>
            <a:r>
              <a:rPr lang="en-US" altLang="lv-LV" sz="2800" dirty="0" err="1" smtClean="0"/>
              <a:t>grupām</a:t>
            </a:r>
            <a:endParaRPr lang="lv-LV" altLang="lv-LV" sz="2800" dirty="0" smtClean="0"/>
          </a:p>
          <a:p>
            <a:pPr marL="457200" indent="-4572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lv-LV" sz="2800" dirty="0" err="1" smtClean="0"/>
              <a:t>Iespēja</a:t>
            </a:r>
            <a:r>
              <a:rPr lang="en-US" altLang="lv-LV" sz="2800" dirty="0" smtClean="0"/>
              <a:t> </a:t>
            </a:r>
            <a:r>
              <a:rPr lang="en-US" altLang="lv-LV" sz="2800" dirty="0" err="1"/>
              <a:t>veicināt</a:t>
            </a:r>
            <a:r>
              <a:rPr lang="en-US" altLang="lv-LV" sz="2800" dirty="0"/>
              <a:t> </a:t>
            </a:r>
            <a:r>
              <a:rPr lang="en-US" altLang="lv-LV" sz="2800" dirty="0" err="1"/>
              <a:t>privāto</a:t>
            </a:r>
            <a:r>
              <a:rPr lang="en-US" altLang="lv-LV" sz="2800" dirty="0"/>
              <a:t> un </a:t>
            </a:r>
            <a:r>
              <a:rPr lang="en-US" altLang="lv-LV" sz="2800" dirty="0" err="1"/>
              <a:t>publisko</a:t>
            </a:r>
            <a:r>
              <a:rPr lang="en-US" altLang="lv-LV" sz="2800" dirty="0"/>
              <a:t> </a:t>
            </a:r>
            <a:r>
              <a:rPr lang="en-US" altLang="lv-LV" sz="2800" dirty="0" err="1"/>
              <a:t>cilvēkresursu</a:t>
            </a:r>
            <a:r>
              <a:rPr lang="en-US" altLang="lv-LV" sz="2800" dirty="0"/>
              <a:t> </a:t>
            </a:r>
            <a:r>
              <a:rPr lang="en-US" altLang="lv-LV" sz="2800" dirty="0" err="1"/>
              <a:t>attīstību</a:t>
            </a:r>
            <a:endParaRPr lang="en-US" altLang="lv-LV" sz="28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941576" y="501100"/>
            <a:ext cx="5829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en-US" altLang="lv-LV" sz="3600" b="1" dirty="0" err="1" smtClean="0"/>
              <a:t>Resursi</a:t>
            </a:r>
            <a:endParaRPr lang="fr-FR" sz="36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8"/>
          <p:cNvSpPr txBox="1">
            <a:spLocks noChangeArrowheads="1"/>
          </p:cNvSpPr>
          <p:nvPr/>
        </p:nvSpPr>
        <p:spPr bwMode="auto">
          <a:xfrm>
            <a:off x="914401" y="2224521"/>
            <a:ext cx="234906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lv-LV" sz="2600" dirty="0" err="1"/>
              <a:t>Produkts</a:t>
            </a:r>
            <a:endParaRPr lang="en-US" altLang="lv-LV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lv-LV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lv-LV" altLang="lv-LV" sz="2600" dirty="0" smtClean="0"/>
              <a:t>C</a:t>
            </a:r>
            <a:r>
              <a:rPr lang="en-US" altLang="lv-LV" sz="2600" dirty="0" err="1" smtClean="0"/>
              <a:t>ena</a:t>
            </a:r>
            <a:endParaRPr lang="en-US" altLang="lv-LV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lv-LV" altLang="lv-LV" sz="2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lv-LV" sz="2600" dirty="0" err="1" smtClean="0"/>
              <a:t>Vieta</a:t>
            </a:r>
            <a:endParaRPr lang="en-US" altLang="lv-LV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lv-LV" altLang="lv-LV" sz="26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lv-LV" sz="2600" dirty="0" err="1" smtClean="0"/>
              <a:t>Virzīšana</a:t>
            </a:r>
            <a:r>
              <a:rPr lang="en-US" altLang="lv-LV" sz="2600" dirty="0" smtClean="0"/>
              <a:t> </a:t>
            </a:r>
            <a:r>
              <a:rPr lang="en-US" altLang="lv-LV" sz="2600" dirty="0" err="1"/>
              <a:t>tirgū</a:t>
            </a:r>
            <a:endParaRPr lang="en-US" altLang="lv-LV" sz="2600" dirty="0"/>
          </a:p>
        </p:txBody>
      </p:sp>
      <p:sp>
        <p:nvSpPr>
          <p:cNvPr id="3" name="ZoneTexte 8"/>
          <p:cNvSpPr txBox="1">
            <a:spLocks noChangeArrowheads="1"/>
          </p:cNvSpPr>
          <p:nvPr/>
        </p:nvSpPr>
        <p:spPr bwMode="auto">
          <a:xfrm>
            <a:off x="1024128" y="580458"/>
            <a:ext cx="61643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lv-LV" altLang="lv-LV" sz="2800" b="1" dirty="0" smtClean="0"/>
              <a:t>              </a:t>
            </a:r>
            <a:r>
              <a:rPr lang="en-US" altLang="lv-LV" sz="2800" b="1" dirty="0" smtClean="0"/>
              <a:t> </a:t>
            </a:r>
            <a:r>
              <a:rPr lang="lv-LV" altLang="lv-LV" sz="3200" b="1" dirty="0" smtClean="0"/>
              <a:t>M</a:t>
            </a:r>
            <a:r>
              <a:rPr lang="en-US" altLang="lv-LV" sz="3200" b="1" dirty="0" err="1" smtClean="0"/>
              <a:t>ārketinga</a:t>
            </a:r>
            <a:r>
              <a:rPr lang="en-US" altLang="lv-LV" sz="3200" b="1" dirty="0" smtClean="0"/>
              <a:t> </a:t>
            </a:r>
            <a:r>
              <a:rPr lang="en-US" altLang="lv-LV" sz="3200" b="1" dirty="0" err="1" smtClean="0"/>
              <a:t>modelis</a:t>
            </a:r>
            <a:endParaRPr lang="fr-FR" sz="3200" b="1" dirty="0">
              <a:latin typeface="Verdana" pitchFamily="34" charset="0"/>
            </a:endParaRPr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524703" y="2224521"/>
            <a:ext cx="4225160" cy="31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675"/>
              </a:spcBef>
            </a:pP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Esošie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potenciālie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klienti</a:t>
            </a:r>
            <a:endParaRPr lang="en-US" altLang="lv-LV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675"/>
              </a:spcBef>
            </a:pP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Esošie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potenciālie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konkurenti</a:t>
            </a:r>
            <a:endParaRPr lang="en-US" altLang="lv-LV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675"/>
              </a:spcBef>
            </a:pP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Salīdzinošo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iespēju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analīze</a:t>
            </a:r>
            <a:endParaRPr lang="en-US" altLang="lv-LV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675"/>
              </a:spcBef>
            </a:pP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Vīzijas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mērķu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uzdevumu</a:t>
            </a:r>
            <a:r>
              <a:rPr lang="en-US" altLang="lv-LV" sz="2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sz="2600" dirty="0" err="1">
                <a:ea typeface="Verdana" panose="020B0604030504040204" pitchFamily="34" charset="0"/>
                <a:cs typeface="Verdana" panose="020B0604030504040204" pitchFamily="34" charset="0"/>
              </a:rPr>
              <a:t>koriģēšana</a:t>
            </a:r>
            <a:endParaRPr lang="en-US" altLang="lv-LV" sz="2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F1890333-4479-4F92-BDFE-29245E582EEE}"/>
    </a:ext>
  </a:extLst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+template+-+curves+as+first+slide+(low+resolution) [Tikai lasāms]" id="{B8B3C0A7-3B77-4B5F-ABA2-7D9CE2446396}" vid="{95F42B52-8DB1-4505-AC89-E69E741DEBAE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ppt6908.tmp</Template>
  <TotalTime>44</TotalTime>
  <Words>553</Words>
  <Application>Microsoft Office PowerPoint</Application>
  <PresentationFormat>Slaidrāde ekrānā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2</vt:i4>
      </vt:variant>
      <vt:variant>
        <vt:lpstr>Slaidu virsraksti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Lucida Grande</vt:lpstr>
      <vt:lpstr>Verdana</vt:lpstr>
      <vt:lpstr>Verdana Bold</vt:lpstr>
      <vt:lpstr>Wingdings</vt:lpstr>
      <vt:lpstr>Thème Office</vt:lpstr>
      <vt:lpstr>Conception personnalisée</vt:lpstr>
      <vt:lpstr>PowerPoint prezentācija</vt:lpstr>
      <vt:lpstr>Divas pieejas</vt:lpstr>
      <vt:lpstr>PowerPoint prezentācija</vt:lpstr>
      <vt:lpstr>Vadības cikls</vt:lpstr>
      <vt:lpstr>Atšķirība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Izglītības fokusgrupas</vt:lpstr>
      <vt:lpstr>Izglītības fokusgrupas</vt:lpstr>
      <vt:lpstr>Izglītības vīzijas varianti</vt:lpstr>
      <vt:lpstr>Tīklu apspriešanai piedāvājamie produkti</vt:lpstr>
      <vt:lpstr>PowerPoint prezentācija</vt:lpstr>
      <vt:lpstr>Riski</vt:lpstr>
      <vt:lpstr>Domu apmaiņa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Ligita Pudža</dc:creator>
  <cp:keywords>Norway grants</cp:keywords>
  <cp:lastModifiedBy>Ligita Pudža</cp:lastModifiedBy>
  <cp:revision>6</cp:revision>
  <cp:lastPrinted>2011-12-02T12:25:53Z</cp:lastPrinted>
  <dcterms:created xsi:type="dcterms:W3CDTF">2014-10-07T10:26:17Z</dcterms:created>
  <dcterms:modified xsi:type="dcterms:W3CDTF">2014-10-07T19:28:03Z</dcterms:modified>
</cp:coreProperties>
</file>