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82" r:id="rId34"/>
    <p:sldId id="291" r:id="rId35"/>
    <p:sldId id="292" r:id="rId36"/>
    <p:sldId id="297" r:id="rId37"/>
    <p:sldId id="298" r:id="rId38"/>
    <p:sldId id="274" r:id="rId39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9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22/09/2014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22/09/2014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EB609A-F07F-4465-BFB4-78287CAC0606}" type="datetimeFigureOut">
              <a:rPr lang="fr-FR"/>
              <a:pPr>
                <a:defRPr/>
              </a:pPr>
              <a:t>22/09/2014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2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EEA83-6938-47E7-B37D-E31CCB4E4613}" type="datetimeFigureOut">
              <a:rPr lang="fr-FR"/>
              <a:pPr>
                <a:defRPr/>
              </a:pPr>
              <a:t>22/09/2014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2D234-23A2-43C6-AEA3-FF9C32F4C0A6}" type="datetimeFigureOut">
              <a:rPr lang="fr-FR"/>
              <a:pPr>
                <a:defRPr/>
              </a:pPr>
              <a:t>22/09/2014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78708-BFAA-4DE0-AD29-9D0D54E73097}" type="datetimeFigureOut">
              <a:rPr lang="fr-FR"/>
              <a:pPr>
                <a:defRPr/>
              </a:pPr>
              <a:t>22/09/2014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53F33A-E5A5-44EC-BEFD-4BB6A8139C91}" type="datetimeFigureOut">
              <a:rPr lang="fr-FR"/>
              <a:pPr>
                <a:defRPr/>
              </a:pPr>
              <a:t>22/09/2014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0451E-C596-4285-96E2-74CDC7B485EC}" type="datetimeFigureOut">
              <a:rPr lang="fr-FR"/>
              <a:pPr>
                <a:defRPr/>
              </a:pPr>
              <a:t>22/09/2014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6972C-2AA9-44DC-91D8-797F6F249D21}" type="datetimeFigureOut">
              <a:rPr lang="fr-FR"/>
              <a:pPr>
                <a:defRPr/>
              </a:pPr>
              <a:t>22/09/2014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1600" y="57600"/>
            <a:ext cx="6220800" cy="1360038"/>
          </a:xfrm>
          <a:prstGeom prst="rect">
            <a:avLst/>
          </a:prstGeo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DF6B-D000-4424-AB64-D710AAE5C964}" type="datetimeFigureOut">
              <a:rPr lang="fr-FR"/>
              <a:pPr>
                <a:defRPr/>
              </a:pPr>
              <a:t>22/09/2014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45C2-5B32-4DCF-A758-BB53B393D4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600" y="274638"/>
            <a:ext cx="6249600" cy="1143000"/>
          </a:xfrm>
          <a:prstGeom prst="rect">
            <a:avLst/>
          </a:prstGeo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7D23-EFA2-4C47-8DAC-47F813F27D7F}" type="datetimeFigureOut">
              <a:rPr lang="fr-FR"/>
              <a:pPr>
                <a:defRPr/>
              </a:pPr>
              <a:t>22/09/2014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8400" y="274638"/>
            <a:ext cx="624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67CD-015A-49AC-A2E3-46D340CDABDA}" type="datetimeFigureOut">
              <a:rPr lang="fr-FR"/>
              <a:pPr>
                <a:defRPr/>
              </a:pPr>
              <a:t>22/09/2014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891E97-7267-4B90-AC70-B3D6C4A349B7}" type="datetimeFigureOut">
              <a:rPr lang="fr-FR"/>
              <a:pPr>
                <a:defRPr/>
              </a:pPr>
              <a:t>22/09/2014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F162-C735-4FCB-9BD7-E8237A5626E0}" type="datetimeFigureOut">
              <a:rPr lang="fr-FR"/>
              <a:pPr>
                <a:defRPr/>
              </a:pPr>
              <a:t>22/09/2014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52F10-139D-4952-A377-B7FF08224CB1}" type="datetimeFigureOut">
              <a:rPr lang="fr-FR"/>
              <a:pPr>
                <a:defRPr/>
              </a:pPr>
              <a:t>22/09/2014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3C866-2730-4B54-9B91-ED466502DB0E}" type="datetimeFigureOut">
              <a:rPr lang="fr-FR"/>
              <a:pPr>
                <a:defRPr/>
              </a:pPr>
              <a:t>22/09/2014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5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9525" y="-33338"/>
            <a:ext cx="9163050" cy="692467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2" name="Attēls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25" y="-42863"/>
            <a:ext cx="9163050" cy="694372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768" y="639016"/>
            <a:ext cx="715394" cy="357697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822" y="531110"/>
            <a:ext cx="573507" cy="573507"/>
          </a:xfrm>
          <a:prstGeom prst="rect">
            <a:avLst/>
          </a:prstGeom>
        </p:spPr>
      </p:pic>
      <p:pic>
        <p:nvPicPr>
          <p:cNvPr id="11" name="Attēls 10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12" name="Attēls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is@lps.lv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ps.lv" TargetMode="External"/><Relationship Id="rId2" Type="http://schemas.openxmlformats.org/officeDocument/2006/relationships/hyperlink" Target="mailto:maris@lps.l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.lps.l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736600" y="2733675"/>
            <a:ext cx="6846614" cy="14700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en-US" altLang="lv-LV" sz="3200" b="1" dirty="0"/>
              <a:t>Mārketinga </a:t>
            </a:r>
            <a:r>
              <a:rPr lang="en-US" altLang="lv-LV" sz="3200" b="1" dirty="0" err="1"/>
              <a:t>izmantošanas</a:t>
            </a:r>
            <a:r>
              <a:rPr lang="en-US" altLang="lv-LV" sz="3200" b="1" dirty="0"/>
              <a:t> </a:t>
            </a:r>
            <a:r>
              <a:rPr lang="en-US" altLang="lv-LV" sz="3200" b="1" dirty="0" err="1"/>
              <a:t>pamati</a:t>
            </a:r>
            <a:r>
              <a:rPr lang="en-US" altLang="lv-LV" sz="3200" b="1" dirty="0"/>
              <a:t> </a:t>
            </a:r>
            <a:r>
              <a:rPr lang="en-US" altLang="lv-LV" sz="3200" b="1" dirty="0" err="1"/>
              <a:t>pašvaldības</a:t>
            </a:r>
            <a:r>
              <a:rPr lang="en-US" altLang="lv-LV" sz="3200" b="1" dirty="0"/>
              <a:t> </a:t>
            </a:r>
            <a:r>
              <a:rPr lang="en-US" altLang="lv-LV" sz="3200" b="1" dirty="0" err="1"/>
              <a:t>vadības</a:t>
            </a:r>
            <a:r>
              <a:rPr lang="en-US" altLang="lv-LV" sz="3200" b="1" dirty="0"/>
              <a:t> </a:t>
            </a:r>
            <a:r>
              <a:rPr lang="en-US" altLang="lv-LV" sz="3200" b="1" dirty="0" err="1" smtClean="0"/>
              <a:t>procesā</a:t>
            </a:r>
            <a:endParaRPr lang="fr-FR" sz="3200" b="1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4740275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39688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lv-LV" b="1" dirty="0"/>
              <a:t>Māris Pūķis, </a:t>
            </a:r>
          </a:p>
          <a:p>
            <a:pPr marL="39688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lv-LV" b="1" dirty="0" err="1"/>
              <a:t>Projekta</a:t>
            </a:r>
            <a:r>
              <a:rPr lang="en-US" altLang="lv-LV" b="1" dirty="0"/>
              <a:t> </a:t>
            </a:r>
            <a:r>
              <a:rPr lang="en-US" altLang="lv-LV" b="1" dirty="0" err="1"/>
              <a:t>vadošais</a:t>
            </a:r>
            <a:r>
              <a:rPr lang="en-US" altLang="lv-LV" b="1" dirty="0"/>
              <a:t> </a:t>
            </a:r>
            <a:r>
              <a:rPr lang="en-US" altLang="lv-LV" b="1" dirty="0" err="1"/>
              <a:t>eksperts</a:t>
            </a:r>
            <a:endParaRPr lang="en-US" altLang="lv-LV" b="1" dirty="0"/>
          </a:p>
          <a:p>
            <a:pPr marL="39688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lv-LV" b="1" dirty="0" err="1"/>
              <a:t>dr.oec</a:t>
            </a:r>
            <a:r>
              <a:rPr lang="en-US" altLang="lv-LV" b="1" dirty="0"/>
              <a:t>., </a:t>
            </a:r>
            <a:r>
              <a:rPr lang="en-US" altLang="lv-LV" b="1" dirty="0" err="1"/>
              <a:t>dr.phys</a:t>
            </a:r>
            <a:r>
              <a:rPr lang="en-US" altLang="lv-LV" b="1" dirty="0"/>
              <a:t>.,</a:t>
            </a:r>
          </a:p>
          <a:p>
            <a:pPr marL="39688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lv-LV" b="1" u="sng" dirty="0">
                <a:solidFill>
                  <a:srgbClr val="009999"/>
                </a:solidFill>
                <a:hlinkClick r:id="rId2"/>
              </a:rPr>
              <a:t>maris@lps.lv</a:t>
            </a:r>
            <a:r>
              <a:rPr lang="en-US" altLang="lv-LV" b="1" dirty="0"/>
              <a:t> , 29197602</a:t>
            </a:r>
            <a:endParaRPr lang="en-US" altLang="lv-LV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914400" y="2224521"/>
            <a:ext cx="712946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lv-LV" sz="2600" dirty="0" err="1"/>
              <a:t>Četras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lielās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fokusgrupu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klases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ļauj</a:t>
            </a:r>
            <a:r>
              <a:rPr lang="en-US" altLang="lv-LV" sz="2600" dirty="0"/>
              <a:t> </a:t>
            </a:r>
            <a:r>
              <a:rPr lang="en-US" altLang="lv-LV" sz="2600" dirty="0" err="1"/>
              <a:t>konkretizēt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pašvaldības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produktu</a:t>
            </a:r>
            <a:r>
              <a:rPr lang="en-US" altLang="lv-LV" sz="2600" dirty="0"/>
              <a:t>, </a:t>
            </a:r>
            <a:r>
              <a:rPr lang="en-US" altLang="lv-LV" sz="2600" dirty="0" err="1"/>
              <a:t>piesaistot</a:t>
            </a:r>
            <a:r>
              <a:rPr lang="en-US" altLang="lv-LV" sz="2600" dirty="0"/>
              <a:t> to </a:t>
            </a:r>
            <a:r>
              <a:rPr lang="en-US" altLang="lv-LV" sz="2600" dirty="0" err="1"/>
              <a:t>vēlamajām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pārmaiņām</a:t>
            </a:r>
            <a:r>
              <a:rPr lang="lv-LV" altLang="lv-LV" sz="2600" dirty="0" smtClean="0"/>
              <a:t>:</a:t>
            </a:r>
          </a:p>
          <a:p>
            <a:endParaRPr lang="en-US" altLang="lv-LV" sz="2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Teritorijas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iedzīvotāji</a:t>
            </a:r>
            <a:r>
              <a:rPr lang="lv-LV" altLang="lv-LV" sz="2600" dirty="0" smtClean="0"/>
              <a:t>,</a:t>
            </a:r>
            <a:endParaRPr lang="en-US" altLang="lv-LV" sz="2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Teritorijas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apmeklētāji</a:t>
            </a:r>
            <a:r>
              <a:rPr lang="lv-LV" altLang="lv-LV" sz="2600" dirty="0" smtClean="0"/>
              <a:t>,</a:t>
            </a:r>
            <a:endParaRPr lang="en-US" altLang="lv-LV" sz="2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Teritoriju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ietekmējošie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uzņēmēji</a:t>
            </a:r>
            <a:r>
              <a:rPr lang="lv-LV" altLang="lv-LV" sz="2600" dirty="0" smtClean="0"/>
              <a:t>,</a:t>
            </a:r>
            <a:endParaRPr lang="en-US" altLang="lv-LV" sz="2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Teritoriju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ietekmējošās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pilsoniskās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sabiedrības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organizācijas</a:t>
            </a:r>
            <a:r>
              <a:rPr lang="lv-LV" altLang="lv-LV" sz="2600" dirty="0" smtClean="0"/>
              <a:t>.</a:t>
            </a:r>
            <a:endParaRPr lang="en-US" altLang="lv-LV" sz="2600" dirty="0"/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661160" y="622406"/>
            <a:ext cx="5829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err="1"/>
              <a:t>Četras</a:t>
            </a:r>
            <a:r>
              <a:rPr lang="en-US" altLang="lv-LV" sz="2800" b="1" dirty="0"/>
              <a:t> </a:t>
            </a:r>
            <a:r>
              <a:rPr lang="lv-LV" altLang="lv-LV" sz="2800" b="1" dirty="0" err="1" smtClean="0"/>
              <a:t>fokusgrupu</a:t>
            </a:r>
            <a:r>
              <a:rPr lang="lv-LV" altLang="lv-LV" sz="2800" b="1" dirty="0" smtClean="0"/>
              <a:t> </a:t>
            </a:r>
            <a:r>
              <a:rPr lang="en-US" altLang="lv-LV" sz="2800" b="1" dirty="0" err="1" smtClean="0"/>
              <a:t>klases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914400" y="2224521"/>
            <a:ext cx="7129463" cy="290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457200">
              <a:lnSpc>
                <a:spcPct val="115000"/>
              </a:lnSpc>
            </a:pP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Vecuma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struktūra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: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45720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5.1.1.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Bērni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līdz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7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gadu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vecumam</a:t>
            </a:r>
            <a:r>
              <a:rPr lang="lv-LV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45720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5.1.2.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Jaunieši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7-18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gadu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vecumā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45720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5.1.3.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Pensijas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vecumu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sasniegušie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45720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5.1.4. Visi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iedzīvotāji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.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295400" y="702172"/>
            <a:ext cx="5829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err="1"/>
              <a:t>Iedzīvotāji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nav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homogēna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grupa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0" y="1866149"/>
            <a:ext cx="9144000" cy="411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457200"/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5.1.5.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Studenti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,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augstskolu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pasniedzēji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un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zinātnieki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457200"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5.1.6.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Zemnieki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457200"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5.1.7.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Inženieri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un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vadītāji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457200"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5.1.8.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Pedagoģiskie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darbinieki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457200"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5.1.9.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Sociālie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darbinieki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457200"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5.1.10.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Policisti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457200"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5.1.11.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Ārsti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un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vidējais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medicīniskais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personāls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.</a:t>
            </a:r>
          </a:p>
          <a:p>
            <a:pPr marL="457200" indent="45720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endParaRPr lang="en-US" altLang="lv-LV" sz="2000" dirty="0">
              <a:latin typeface="Lucida Grande" charset="0"/>
              <a:sym typeface="Lucida Grande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380744" y="641212"/>
            <a:ext cx="5829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err="1"/>
              <a:t>Īpaši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iezīmētas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profesiju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grupas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1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457200" y="1893445"/>
            <a:ext cx="7586663" cy="463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457200">
              <a:lnSpc>
                <a:spcPct val="115000"/>
              </a:lnSpc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5.1.12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Sievietes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45720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5.1.13.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Vīrieši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45720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5.1.14.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Invalīdi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45720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5.1.15.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Trūcīgie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45720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5.1.16.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Bezdarbnieki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45720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5.1.17.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Bezpajumtnieki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45720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5.1.18.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Agrāk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krimināli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sodītie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45720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5.1.19.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Smēķētāji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527048" y="604636"/>
            <a:ext cx="5829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err="1"/>
              <a:t>Citas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grupas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ar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īpatnēju</a:t>
            </a:r>
            <a:r>
              <a:rPr lang="en-US" altLang="lv-LV" sz="2800" b="1" dirty="0"/>
              <a:t> </a:t>
            </a:r>
            <a:r>
              <a:rPr lang="en-US" altLang="lv-LV" sz="2800" b="1" dirty="0" err="1" smtClean="0"/>
              <a:t>nozīmi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583324" y="2224521"/>
            <a:ext cx="7460539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82638" lvl="1"/>
            <a:r>
              <a:rPr lang="en-US" altLang="lv-LV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Tūristi</a:t>
            </a:r>
            <a:r>
              <a:rPr lang="en-US" alt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lv-LV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</a:t>
            </a:r>
            <a:r>
              <a:rPr lang="en-US" alt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ierodas</a:t>
            </a:r>
            <a:r>
              <a:rPr lang="en-US" alt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US" alt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laiku</a:t>
            </a:r>
            <a:r>
              <a:rPr lang="en-US" alt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altLang="lv-LV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apskata</a:t>
            </a:r>
            <a:r>
              <a:rPr lang="en-US" alt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pašvaldību</a:t>
            </a:r>
            <a:r>
              <a:rPr lang="en-US" alt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alt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tajā</a:t>
            </a:r>
            <a:r>
              <a:rPr lang="en-US" alt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atpūšas</a:t>
            </a:r>
            <a:endParaRPr lang="en-US" altLang="lv-LV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2638" lvl="1"/>
            <a:endParaRPr lang="en-US" altLang="lv-LV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2638" lvl="1">
              <a:lnSpc>
                <a:spcPct val="150000"/>
              </a:lnSpc>
            </a:pP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5.2.1.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Ārvalstu</a:t>
            </a: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tūristi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 smtClean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782638" lvl="1">
              <a:lnSpc>
                <a:spcPct val="150000"/>
              </a:lnSpc>
            </a:pPr>
            <a:r>
              <a:rPr lang="en-US" alt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5.2.2. </a:t>
            </a:r>
            <a:r>
              <a:rPr lang="en-US" altLang="lv-LV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Tūristi</a:t>
            </a:r>
            <a:r>
              <a:rPr lang="en-US" alt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altLang="lv-LV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Latvijas</a:t>
            </a:r>
            <a:r>
              <a:rPr lang="lv-LV" alt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altLang="lv-LV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2638" lvl="1">
              <a:lnSpc>
                <a:spcPct val="150000"/>
              </a:lnSpc>
            </a:pPr>
            <a:r>
              <a:rPr lang="en-US" alt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5.2.3. </a:t>
            </a:r>
            <a:r>
              <a:rPr lang="en-US" altLang="lv-LV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Kultūras</a:t>
            </a:r>
            <a:r>
              <a:rPr lang="en-US" alt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tūristi</a:t>
            </a:r>
            <a:r>
              <a:rPr lang="lv-LV" alt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altLang="lv-LV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2638" lvl="1">
              <a:lnSpc>
                <a:spcPct val="150000"/>
              </a:lnSpc>
            </a:pPr>
            <a:r>
              <a:rPr lang="en-US" alt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5.2.4. </a:t>
            </a:r>
            <a:r>
              <a:rPr lang="en-US" altLang="lv-LV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Dabas</a:t>
            </a:r>
            <a:r>
              <a:rPr lang="en-US" alt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tūristi</a:t>
            </a:r>
            <a:r>
              <a:rPr lang="lv-LV" alt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altLang="lv-LV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2638" lvl="1">
              <a:lnSpc>
                <a:spcPct val="150000"/>
              </a:lnSpc>
            </a:pPr>
            <a:r>
              <a:rPr lang="en-US" alt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5.2.5. </a:t>
            </a:r>
            <a:r>
              <a:rPr lang="en-US" altLang="lv-LV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Atpūtas</a:t>
            </a:r>
            <a:r>
              <a:rPr lang="en-US" alt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tūristi</a:t>
            </a:r>
            <a:r>
              <a:rPr lang="lv-LV" alt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altLang="lv-LV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2638" lvl="1">
              <a:lnSpc>
                <a:spcPct val="150000"/>
              </a:lnSpc>
            </a:pPr>
            <a:r>
              <a:rPr lang="en-US" alt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5.2.6. </a:t>
            </a:r>
            <a:r>
              <a:rPr lang="en-US" altLang="lv-LV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Ārstniecības</a:t>
            </a:r>
            <a:r>
              <a:rPr lang="en-US" alt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tūristi</a:t>
            </a:r>
            <a:r>
              <a:rPr lang="lv-LV" alt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295400" y="592444"/>
            <a:ext cx="62878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err="1"/>
              <a:t>Apmeklētāji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nav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homogēna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grupa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1" y="2224521"/>
            <a:ext cx="8296112" cy="361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82638" lvl="1">
              <a:lnSpc>
                <a:spcPct val="150000"/>
              </a:lnSpc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5.2.5.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Teritorijā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strādājošie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</a:p>
          <a:p>
            <a:pPr marL="782638" lvl="1">
              <a:lnSpc>
                <a:spcPct val="150000"/>
              </a:lnSpc>
            </a:pP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5.2.6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Teritorijā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studējošie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</a:p>
          <a:p>
            <a:pPr marL="782638" lvl="1">
              <a:lnSpc>
                <a:spcPct val="150000"/>
              </a:lnSpc>
            </a:pP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5.2.7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Vidējo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un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pamata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izglītību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apgūstošie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</a:p>
          <a:p>
            <a:pPr marL="782638" lvl="1">
              <a:lnSpc>
                <a:spcPct val="150000"/>
              </a:lnSpc>
            </a:pP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5.2.8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Pirmsskolas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iestādi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apmeklējošie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</a:p>
          <a:p>
            <a:pPr marL="782638" lvl="1">
              <a:lnSpc>
                <a:spcPct val="150000"/>
              </a:lnSpc>
            </a:pP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5.2.9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Kultūras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sporta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un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brīvā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laika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pasākumu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apmeklētāji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.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2144111" y="277764"/>
            <a:ext cx="64953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err="1"/>
              <a:t>Strādājošie</a:t>
            </a:r>
            <a:r>
              <a:rPr lang="en-US" altLang="lv-LV" sz="2800" b="1" dirty="0"/>
              <a:t> un </a:t>
            </a:r>
            <a:endParaRPr lang="lv-LV" altLang="lv-LV" sz="2800" b="1" dirty="0" smtClean="0"/>
          </a:p>
          <a:p>
            <a:pPr marL="342900" indent="-342900">
              <a:buFont typeface="Arial" charset="0"/>
              <a:buNone/>
            </a:pPr>
            <a:r>
              <a:rPr lang="en-US" altLang="lv-LV" sz="2800" b="1" dirty="0" err="1" smtClean="0"/>
              <a:t>regulārie</a:t>
            </a:r>
            <a:r>
              <a:rPr lang="en-US" altLang="lv-LV" sz="2800" b="1" dirty="0" smtClean="0"/>
              <a:t> </a:t>
            </a:r>
            <a:r>
              <a:rPr lang="en-US" altLang="lv-LV" sz="2800" b="1" dirty="0" err="1"/>
              <a:t>apmeklētāji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299546" y="2224521"/>
            <a:ext cx="774431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39838" lvl="1" indent="-457200">
              <a:buFont typeface="Courier New" panose="02070309020205020404" pitchFamily="49" charset="0"/>
              <a:buChar char="o"/>
            </a:pPr>
            <a:r>
              <a:rPr lang="en-US" altLang="lv-LV" sz="2600" dirty="0"/>
              <a:t>Ja </a:t>
            </a:r>
            <a:r>
              <a:rPr lang="en-US" altLang="lv-LV" sz="2600" dirty="0" err="1"/>
              <a:t>pašvaldība</a:t>
            </a:r>
            <a:r>
              <a:rPr lang="en-US" altLang="lv-LV" sz="2600" dirty="0"/>
              <a:t> “</a:t>
            </a:r>
            <a:r>
              <a:rPr lang="en-US" altLang="lv-LV" sz="2600" dirty="0" err="1"/>
              <a:t>ķer</a:t>
            </a:r>
            <a:r>
              <a:rPr lang="en-US" altLang="lv-LV" sz="2600" dirty="0"/>
              <a:t>” un </a:t>
            </a:r>
            <a:r>
              <a:rPr lang="en-US" altLang="lv-LV" sz="2600" dirty="0" err="1"/>
              <a:t>atbalsta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jebkuru</a:t>
            </a:r>
            <a:r>
              <a:rPr lang="en-US" altLang="lv-LV" sz="2600" dirty="0"/>
              <a:t>, </a:t>
            </a:r>
            <a:r>
              <a:rPr lang="en-US" altLang="lv-LV" sz="2600" dirty="0" err="1"/>
              <a:t>kurš</a:t>
            </a:r>
            <a:r>
              <a:rPr lang="en-US" altLang="lv-LV" sz="2600" dirty="0"/>
              <a:t> </a:t>
            </a:r>
            <a:r>
              <a:rPr lang="en-US" altLang="lv-LV" sz="2600" dirty="0" err="1"/>
              <a:t>rada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darbavietas</a:t>
            </a:r>
            <a:r>
              <a:rPr lang="en-US" altLang="lv-LV" sz="2600" dirty="0"/>
              <a:t>, </a:t>
            </a:r>
            <a:r>
              <a:rPr lang="en-US" altLang="lv-LV" sz="2600" dirty="0" err="1"/>
              <a:t>tas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ir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sociāls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mērķis</a:t>
            </a:r>
            <a:r>
              <a:rPr lang="en-US" altLang="lv-LV" sz="2600" dirty="0"/>
              <a:t>, </a:t>
            </a:r>
            <a:r>
              <a:rPr lang="en-US" altLang="lv-LV" sz="2600" dirty="0" err="1"/>
              <a:t>paņēmiens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sociālā</a:t>
            </a:r>
            <a:r>
              <a:rPr lang="en-US" altLang="lv-LV" sz="2600" dirty="0"/>
              <a:t> </a:t>
            </a:r>
            <a:r>
              <a:rPr lang="en-US" altLang="lv-LV" sz="2600" dirty="0" err="1"/>
              <a:t>dienesta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problēmu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risināšanā</a:t>
            </a:r>
            <a:endParaRPr lang="lv-LV" altLang="lv-LV" sz="2600" dirty="0" smtClean="0"/>
          </a:p>
          <a:p>
            <a:pPr marL="782638" lvl="1"/>
            <a:endParaRPr lang="en-US" altLang="lv-LV" sz="2600" dirty="0"/>
          </a:p>
          <a:p>
            <a:pPr marL="1239838" lvl="1" indent="-457200">
              <a:buFont typeface="Courier New" panose="02070309020205020404" pitchFamily="49" charset="0"/>
              <a:buChar char="o"/>
            </a:pPr>
            <a:r>
              <a:rPr lang="en-US" altLang="lv-LV" sz="2600" dirty="0"/>
              <a:t>Ja </a:t>
            </a:r>
            <a:r>
              <a:rPr lang="en-US" altLang="lv-LV" sz="2600" dirty="0" err="1"/>
              <a:t>pašvaldība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vēlas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kvalitatīvas</a:t>
            </a:r>
            <a:r>
              <a:rPr lang="en-US" altLang="lv-LV" sz="2600" dirty="0"/>
              <a:t> un </a:t>
            </a:r>
            <a:r>
              <a:rPr lang="en-US" altLang="lv-LV" sz="2600" dirty="0" err="1"/>
              <a:t>kvantitatīvas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pārmaiņas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savas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teritorijas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ekonomikas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struktūrā</a:t>
            </a:r>
            <a:r>
              <a:rPr lang="en-US" altLang="lv-LV" sz="2600" dirty="0"/>
              <a:t>, tad </a:t>
            </a:r>
            <a:r>
              <a:rPr lang="en-US" altLang="lv-LV" sz="2600" dirty="0" err="1"/>
              <a:t>svarīgi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saprast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savas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prioritātes</a:t>
            </a:r>
            <a:r>
              <a:rPr lang="en-US" altLang="lv-LV" sz="2600" dirty="0"/>
              <a:t>, </a:t>
            </a:r>
            <a:r>
              <a:rPr lang="en-US" altLang="lv-LV" sz="2600" dirty="0" err="1"/>
              <a:t>īpaši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sekmēt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vēlamo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struktūras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elementu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attīstību</a:t>
            </a:r>
            <a:endParaRPr lang="en-US" altLang="lv-LV" sz="2600" dirty="0"/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417320" y="641212"/>
            <a:ext cx="5829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err="1"/>
              <a:t>Uzņēmēji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nav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homogēna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grupa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0" y="2424576"/>
            <a:ext cx="8043863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82638" lvl="1">
              <a:lnSpc>
                <a:spcPct val="150000"/>
              </a:lnSpc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5.3.1.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Pašvaldības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teritorijā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reģistrētie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782638" lvl="1">
              <a:lnSpc>
                <a:spcPct val="150000"/>
              </a:lnSpc>
            </a:pPr>
            <a:r>
              <a:rPr lang="en-US" altLang="lv-LV" sz="2600" dirty="0">
                <a:latin typeface="Arial" panose="020B0604020202020204" pitchFamily="34" charset="0"/>
                <a:cs typeface="Arial" panose="020B0604020202020204" pitchFamily="34" charset="0"/>
              </a:rPr>
              <a:t>5.3.2. </a:t>
            </a:r>
            <a:r>
              <a:rPr lang="en-US" altLang="lv-LV" sz="2600" dirty="0" err="1">
                <a:latin typeface="Arial" panose="020B0604020202020204" pitchFamily="34" charset="0"/>
                <a:cs typeface="Arial" panose="020B0604020202020204" pitchFamily="34" charset="0"/>
              </a:rPr>
              <a:t>Citā</a:t>
            </a:r>
            <a:r>
              <a:rPr lang="en-US" altLang="lv-LV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cs typeface="Arial" panose="020B0604020202020204" pitchFamily="34" charset="0"/>
              </a:rPr>
              <a:t>Latvijas</a:t>
            </a:r>
            <a:r>
              <a:rPr lang="en-US" altLang="lv-LV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cs typeface="Arial" panose="020B0604020202020204" pitchFamily="34" charset="0"/>
              </a:rPr>
              <a:t>teritorijā</a:t>
            </a:r>
            <a:r>
              <a:rPr lang="en-US" altLang="lv-LV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reģistrētie</a:t>
            </a:r>
            <a:r>
              <a:rPr lang="lv-LV" alt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2638" lvl="1">
              <a:lnSpc>
                <a:spcPct val="150000"/>
              </a:lnSpc>
            </a:pPr>
            <a:r>
              <a:rPr lang="en-US" altLang="lv-LV" sz="2600" dirty="0">
                <a:latin typeface="Arial" panose="020B0604020202020204" pitchFamily="34" charset="0"/>
                <a:cs typeface="Arial" panose="020B0604020202020204" pitchFamily="34" charset="0"/>
              </a:rPr>
              <a:t>5.3.3. </a:t>
            </a:r>
            <a:r>
              <a:rPr lang="en-US" altLang="lv-LV" sz="2600" dirty="0" err="1">
                <a:latin typeface="Arial" panose="020B0604020202020204" pitchFamily="34" charset="0"/>
                <a:cs typeface="Arial" panose="020B0604020202020204" pitchFamily="34" charset="0"/>
              </a:rPr>
              <a:t>Ārvalstīs</a:t>
            </a:r>
            <a:r>
              <a:rPr lang="en-US" altLang="lv-LV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reģistrētie</a:t>
            </a:r>
            <a:r>
              <a:rPr lang="lv-LV" alt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2638" lvl="1"/>
            <a:r>
              <a:rPr lang="en-US" altLang="lv-LV" sz="2600" dirty="0">
                <a:latin typeface="Arial" panose="020B0604020202020204" pitchFamily="34" charset="0"/>
                <a:cs typeface="Arial" panose="020B0604020202020204" pitchFamily="34" charset="0"/>
              </a:rPr>
              <a:t>5.3.4. </a:t>
            </a:r>
            <a:r>
              <a:rPr lang="en-US" altLang="lv-LV" sz="2600" dirty="0" err="1">
                <a:latin typeface="Arial" panose="020B0604020202020204" pitchFamily="34" charset="0"/>
                <a:cs typeface="Arial" panose="020B0604020202020204" pitchFamily="34" charset="0"/>
              </a:rPr>
              <a:t>Iedzīvotāju</a:t>
            </a:r>
            <a:r>
              <a:rPr lang="en-US" altLang="lv-LV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cs typeface="Arial" panose="020B0604020202020204" pitchFamily="34" charset="0"/>
              </a:rPr>
              <a:t>ienākuma</a:t>
            </a:r>
            <a:r>
              <a:rPr lang="en-US" altLang="lv-LV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cs typeface="Arial" panose="020B0604020202020204" pitchFamily="34" charset="0"/>
              </a:rPr>
              <a:t>nodokļa</a:t>
            </a:r>
            <a:r>
              <a:rPr lang="en-US" altLang="lv-LV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cs typeface="Arial" panose="020B0604020202020204" pitchFamily="34" charset="0"/>
              </a:rPr>
              <a:t>maksātāji</a:t>
            </a:r>
            <a:r>
              <a:rPr lang="en-US" altLang="lv-LV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alt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lv-LV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pašvaldībai</a:t>
            </a:r>
            <a:r>
              <a:rPr lang="lv-LV" alt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2638" lvl="1"/>
            <a:r>
              <a:rPr lang="en-US" altLang="lv-LV" sz="2600" dirty="0">
                <a:latin typeface="Arial" panose="020B0604020202020204" pitchFamily="34" charset="0"/>
                <a:cs typeface="Arial" panose="020B0604020202020204" pitchFamily="34" charset="0"/>
              </a:rPr>
              <a:t>5.3.5. </a:t>
            </a:r>
            <a:r>
              <a:rPr lang="en-US" altLang="lv-LV" sz="2600" dirty="0" err="1">
                <a:latin typeface="Arial" panose="020B0604020202020204" pitchFamily="34" charset="0"/>
                <a:cs typeface="Arial" panose="020B0604020202020204" pitchFamily="34" charset="0"/>
              </a:rPr>
              <a:t>Nekustamā</a:t>
            </a:r>
            <a:r>
              <a:rPr lang="en-US" altLang="lv-LV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cs typeface="Arial" panose="020B0604020202020204" pitchFamily="34" charset="0"/>
              </a:rPr>
              <a:t>īpašuma</a:t>
            </a:r>
            <a:r>
              <a:rPr lang="en-US" altLang="lv-LV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cs typeface="Arial" panose="020B0604020202020204" pitchFamily="34" charset="0"/>
              </a:rPr>
              <a:t>nodokļa</a:t>
            </a:r>
            <a:r>
              <a:rPr lang="en-US" altLang="lv-LV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cs typeface="Arial" panose="020B0604020202020204" pitchFamily="34" charset="0"/>
              </a:rPr>
              <a:t>maksātāji</a:t>
            </a:r>
            <a:r>
              <a:rPr lang="en-US" altLang="lv-LV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pašvaldībai</a:t>
            </a:r>
            <a:r>
              <a:rPr lang="lv-LV" alt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095798" y="139658"/>
            <a:ext cx="631934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err="1"/>
              <a:t>Grupējums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pēc</a:t>
            </a:r>
            <a:r>
              <a:rPr lang="en-US" altLang="lv-LV" sz="2800" b="1" dirty="0"/>
              <a:t> </a:t>
            </a:r>
            <a:r>
              <a:rPr lang="en-US" altLang="lv-LV" sz="2800" b="1" dirty="0" err="1" smtClean="0"/>
              <a:t>juridiskās</a:t>
            </a:r>
            <a:endParaRPr lang="lv-LV" altLang="lv-LV" sz="2800" b="1" dirty="0" smtClean="0"/>
          </a:p>
          <a:p>
            <a:pPr marL="342900" indent="-342900">
              <a:buFont typeface="Arial" charset="0"/>
              <a:buNone/>
            </a:pPr>
            <a:r>
              <a:rPr lang="en-US" altLang="lv-LV" sz="2800" b="1" dirty="0" err="1" smtClean="0"/>
              <a:t>reģistrācijas</a:t>
            </a:r>
            <a:r>
              <a:rPr lang="en-US" altLang="lv-LV" sz="2800" b="1" dirty="0" smtClean="0"/>
              <a:t> </a:t>
            </a:r>
            <a:r>
              <a:rPr lang="en-US" altLang="lv-LV" sz="2800" b="1" dirty="0" err="1"/>
              <a:t>vietas</a:t>
            </a:r>
            <a:r>
              <a:rPr lang="en-US" altLang="lv-LV" sz="2800" b="1" dirty="0"/>
              <a:t> un </a:t>
            </a:r>
            <a:r>
              <a:rPr lang="en-US" altLang="lv-LV" sz="2800" b="1" dirty="0" err="1"/>
              <a:t>ietekmes</a:t>
            </a:r>
            <a:r>
              <a:rPr lang="en-US" altLang="lv-LV" sz="2800" b="1" dirty="0"/>
              <a:t> </a:t>
            </a:r>
            <a:r>
              <a:rPr lang="en-US" altLang="lv-LV" sz="2800" b="1" dirty="0" err="1" smtClean="0"/>
              <a:t>uz</a:t>
            </a:r>
            <a:endParaRPr lang="lv-LV" altLang="lv-LV" sz="2800" b="1" dirty="0" smtClean="0"/>
          </a:p>
          <a:p>
            <a:pPr marL="342900" indent="-342900">
              <a:buFont typeface="Arial" charset="0"/>
              <a:buNone/>
            </a:pPr>
            <a:r>
              <a:rPr lang="en-US" altLang="lv-LV" sz="2800" b="1" dirty="0" err="1" smtClean="0"/>
              <a:t>pašvaldības</a:t>
            </a:r>
            <a:r>
              <a:rPr lang="en-US" altLang="lv-LV" sz="2800" b="1" dirty="0" smtClean="0"/>
              <a:t> </a:t>
            </a:r>
            <a:r>
              <a:rPr lang="en-US" altLang="lv-LV" sz="2800" b="1" dirty="0" err="1"/>
              <a:t>budžetu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472966" y="2224521"/>
            <a:ext cx="8198068" cy="411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5.3.6.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Uzņēmumā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dominē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zemas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produktivitātes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darbaspēks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5.3.7.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Uzņēmums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pamatā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strādā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uz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publiskajiem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iepirkumiem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5.3.8.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Uzņēmums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pamatā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pārstāv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ārvalstu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kapitāla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intereses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Latvijā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5.3.9.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Uzņēmums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veic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sociālās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uzņēmējdarbības</a:t>
            </a: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funkcijas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.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564481" y="416921"/>
            <a:ext cx="5829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err="1"/>
              <a:t>Grupējums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pēc</a:t>
            </a:r>
            <a:r>
              <a:rPr lang="en-US" altLang="lv-LV" sz="2800" b="1" dirty="0"/>
              <a:t> </a:t>
            </a:r>
            <a:r>
              <a:rPr lang="en-US" altLang="lv-LV" sz="2800" b="1" dirty="0" err="1" smtClean="0"/>
              <a:t>vietas</a:t>
            </a:r>
            <a:endParaRPr lang="lv-LV" altLang="lv-LV" sz="2800" b="1" dirty="0" smtClean="0"/>
          </a:p>
          <a:p>
            <a:pPr marL="342900" indent="-342900">
              <a:buFont typeface="Arial" charset="0"/>
              <a:buNone/>
            </a:pPr>
            <a:r>
              <a:rPr lang="en-US" altLang="lv-LV" sz="2800" b="1" dirty="0" err="1" smtClean="0"/>
              <a:t>ekonomikas</a:t>
            </a:r>
            <a:r>
              <a:rPr lang="en-US" altLang="lv-LV" sz="2800" b="1" dirty="0" smtClean="0"/>
              <a:t> </a:t>
            </a:r>
            <a:r>
              <a:rPr lang="en-US" altLang="lv-LV" sz="2800" b="1" dirty="0" err="1"/>
              <a:t>struktūrā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914400" y="2224521"/>
            <a:ext cx="7129463" cy="277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5.3.10.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Mikrouzņēmums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5.3.11.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Mazais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uzņēmums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5.3.12.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Vidējais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uzņēmums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5.3.13.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Uzņēmums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kurā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mazāk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kā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 50%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kapitāla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pieder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valstij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un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pašvaldībai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.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914400" y="143786"/>
            <a:ext cx="65584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lv-LV" altLang="lv-LV" sz="2800" b="1" dirty="0" smtClean="0"/>
              <a:t>   </a:t>
            </a:r>
            <a:r>
              <a:rPr lang="en-US" altLang="lv-LV" sz="2800" b="1" dirty="0" err="1" smtClean="0"/>
              <a:t>Grupējums</a:t>
            </a:r>
            <a:r>
              <a:rPr lang="en-US" altLang="lv-LV" sz="2800" b="1" dirty="0" smtClean="0"/>
              <a:t> </a:t>
            </a:r>
            <a:r>
              <a:rPr lang="en-US" altLang="lv-LV" sz="2800" b="1" dirty="0" err="1"/>
              <a:t>pēc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mēroga</a:t>
            </a:r>
            <a:r>
              <a:rPr lang="en-US" altLang="lv-LV" sz="2800" b="1" dirty="0"/>
              <a:t> </a:t>
            </a:r>
            <a:r>
              <a:rPr lang="en-US" altLang="lv-LV" sz="2800" b="1" dirty="0" err="1" smtClean="0"/>
              <a:t>vai</a:t>
            </a:r>
            <a:r>
              <a:rPr lang="lv-LV" altLang="lv-LV" sz="2800" b="1" dirty="0" smtClean="0"/>
              <a:t> p</a:t>
            </a:r>
            <a:r>
              <a:rPr lang="en-US" altLang="lv-LV" sz="2800" b="1" dirty="0" err="1" smtClean="0"/>
              <a:t>ašvaldības</a:t>
            </a:r>
            <a:r>
              <a:rPr lang="lv-LV" altLang="lv-LV" sz="2800" b="1" dirty="0" smtClean="0"/>
              <a:t> </a:t>
            </a:r>
            <a:r>
              <a:rPr lang="en-US" altLang="lv-LV" sz="2800" b="1" dirty="0" smtClean="0"/>
              <a:t>(</a:t>
            </a:r>
            <a:r>
              <a:rPr lang="en-US" altLang="lv-LV" sz="2800" b="1" dirty="0" err="1" smtClean="0"/>
              <a:t>valsts</a:t>
            </a:r>
            <a:r>
              <a:rPr lang="en-US" altLang="lv-LV" sz="2800" b="1" dirty="0"/>
              <a:t>) </a:t>
            </a:r>
            <a:r>
              <a:rPr lang="en-US" altLang="lv-LV" sz="2800" b="1" dirty="0" err="1"/>
              <a:t>iesaistīšanās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pakāpes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955181" y="1841242"/>
            <a:ext cx="712946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lv-LV" altLang="lv-LV" sz="2800" dirty="0" smtClean="0"/>
              <a:t>Pašvaldībai ir duāla daba -</a:t>
            </a:r>
            <a:r>
              <a:rPr lang="lv-LV" altLang="lv-LV" sz="2400" dirty="0" smtClean="0"/>
              <a:t> </a:t>
            </a:r>
          </a:p>
          <a:p>
            <a:pPr marL="1125538" lvl="1" indent="-342900">
              <a:buFont typeface="Arial" panose="020B0604020202020204" pitchFamily="34" charset="0"/>
              <a:buChar char="•"/>
            </a:pPr>
            <a:r>
              <a:rPr lang="lv-LV" altLang="lv-LV" sz="2400" dirty="0" smtClean="0"/>
              <a:t>autonomās kompetences jomā tā līdzīga privātīpašniekam, kas dara ko grib likuma ietvaros;</a:t>
            </a:r>
          </a:p>
          <a:p>
            <a:pPr marL="1125538" lvl="1" indent="-342900">
              <a:buFont typeface="Arial" panose="020B0604020202020204" pitchFamily="34" charset="0"/>
              <a:buChar char="•"/>
            </a:pPr>
            <a:r>
              <a:rPr lang="lv-LV" altLang="lv-LV" sz="2400" dirty="0" smtClean="0"/>
              <a:t>valsts deleģētās kompetences jomā tā līdzīga ierēdnim, kas dara to ko kungs (valsts) grib saskaņā ar kunga politiku</a:t>
            </a:r>
          </a:p>
          <a:p>
            <a:pPr marL="782638" lvl="1"/>
            <a:endParaRPr lang="lv-LV" altLang="lv-LV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lv-LV" altLang="lv-LV" sz="2800" dirty="0" smtClean="0"/>
              <a:t>Mūsu stratēģiskās vadīšanas process ir domāts savu lēmumu pieņemšanai,  </a:t>
            </a:r>
            <a:r>
              <a:rPr lang="lv-LV" altLang="lv-LV" sz="2400" dirty="0" smtClean="0"/>
              <a:t>balstoties uz faktu analīzi elastīgā un optimālā veidā</a:t>
            </a:r>
          </a:p>
          <a:p>
            <a:endParaRPr lang="fr-FR" sz="2000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040525" y="261993"/>
            <a:ext cx="62431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lv-LV" altLang="lv-LV" sz="2400" dirty="0" smtClean="0"/>
              <a:t>    </a:t>
            </a:r>
            <a:r>
              <a:rPr lang="en-US" altLang="lv-LV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altLang="lv-LV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alt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atšķiras</a:t>
            </a:r>
            <a:r>
              <a:rPr lang="en-US" alt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mūsu</a:t>
            </a:r>
            <a:r>
              <a:rPr lang="en-US" alt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tīkla</a:t>
            </a:r>
            <a:r>
              <a:rPr lang="en-US" alt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stratēģiskā</a:t>
            </a:r>
            <a:r>
              <a:rPr lang="en-US" alt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vadīšana</a:t>
            </a:r>
            <a:r>
              <a:rPr lang="en-US" alt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kā</a:t>
            </a:r>
            <a:r>
              <a:rPr lang="en-US" alt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 process no </a:t>
            </a:r>
            <a:r>
              <a:rPr lang="en-US" altLang="lv-LV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tradicionālās</a:t>
            </a:r>
            <a:r>
              <a:rPr lang="en-US" alt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pieejas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914400" y="2224521"/>
            <a:ext cx="7129463" cy="332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Privātajām</a:t>
            </a: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organizācijām</a:t>
            </a: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ir</a:t>
            </a: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dažāda</a:t>
            </a: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ietekme</a:t>
            </a: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uz</a:t>
            </a: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pašvaldību</a:t>
            </a: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:</a:t>
            </a:r>
            <a:endParaRPr lang="en-US" altLang="lv-LV" sz="2600" dirty="0" smtClean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5.4.1.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Biedrība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 smtClean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5.4.2.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Profesionāla</a:t>
            </a: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asociācija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 smtClean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5.4.3.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Arodbiedrība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 smtClean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5.4.4.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Draudze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.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295400" y="482716"/>
            <a:ext cx="5829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lv-LV" altLang="lv-LV" sz="2800" b="1" dirty="0" smtClean="0"/>
              <a:t>   </a:t>
            </a:r>
            <a:r>
              <a:rPr lang="en-US" altLang="lv-LV" sz="2800" b="1" dirty="0" err="1" smtClean="0"/>
              <a:t>Organizētā</a:t>
            </a:r>
            <a:r>
              <a:rPr lang="en-US" altLang="lv-LV" sz="2800" b="1" dirty="0" smtClean="0"/>
              <a:t> </a:t>
            </a:r>
            <a:r>
              <a:rPr lang="en-US" altLang="lv-LV" sz="2800" b="1" dirty="0" err="1"/>
              <a:t>pilsoniskā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sabiedrība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ir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daudzveidīga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8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315310" y="2224521"/>
            <a:ext cx="7898524" cy="231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5.4.7.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Politiskās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partijas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teritoriālā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organizācija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5.4.8.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Politiskā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partija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vai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partiju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apvienība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5.4.9.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Nodibinājums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5.4.10.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Cita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pilsoniskās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sabiedrības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persona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.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106214" y="524547"/>
            <a:ext cx="58293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lv-LV" altLang="lv-LV" sz="2600" b="1" dirty="0" smtClean="0"/>
              <a:t>    </a:t>
            </a:r>
            <a:r>
              <a:rPr lang="en-US" altLang="lv-LV" sz="2600" b="1" dirty="0" err="1" smtClean="0"/>
              <a:t>Organizācijas</a:t>
            </a:r>
            <a:r>
              <a:rPr lang="en-US" altLang="lv-LV" sz="2600" b="1" dirty="0" smtClean="0"/>
              <a:t> </a:t>
            </a:r>
            <a:r>
              <a:rPr lang="en-US" altLang="lv-LV" sz="2600" b="1" dirty="0" err="1"/>
              <a:t>ar</a:t>
            </a:r>
            <a:r>
              <a:rPr lang="en-US" altLang="lv-LV" sz="2600" b="1" dirty="0"/>
              <a:t> </a:t>
            </a:r>
            <a:r>
              <a:rPr lang="en-US" altLang="lv-LV" sz="2600" b="1" dirty="0" err="1"/>
              <a:t>ideoloģiskiem</a:t>
            </a:r>
            <a:r>
              <a:rPr lang="en-US" altLang="lv-LV" sz="2600" b="1" dirty="0"/>
              <a:t> (</a:t>
            </a:r>
            <a:r>
              <a:rPr lang="en-US" altLang="lv-LV" sz="2600" b="1" dirty="0" err="1" smtClean="0"/>
              <a:t>vai</a:t>
            </a:r>
            <a:r>
              <a:rPr lang="lv-LV" altLang="lv-LV" sz="2600" b="1" dirty="0" smtClean="0"/>
              <a:t> </a:t>
            </a:r>
            <a:r>
              <a:rPr lang="en-US" altLang="lv-LV" sz="2600" b="1" dirty="0" err="1" smtClean="0"/>
              <a:t>citiem</a:t>
            </a:r>
            <a:r>
              <a:rPr lang="en-US" altLang="lv-LV" sz="2600" b="1" dirty="0" smtClean="0"/>
              <a:t> </a:t>
            </a:r>
            <a:r>
              <a:rPr lang="en-US" altLang="lv-LV" sz="2600" b="1" dirty="0" err="1"/>
              <a:t>specifiskiem</a:t>
            </a:r>
            <a:r>
              <a:rPr lang="en-US" altLang="lv-LV" sz="2600" b="1" dirty="0"/>
              <a:t>) </a:t>
            </a:r>
            <a:r>
              <a:rPr lang="en-US" altLang="lv-LV" sz="2600" b="1" dirty="0" err="1"/>
              <a:t>mērķiem</a:t>
            </a:r>
            <a:endParaRPr lang="fr-FR" sz="26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6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268014" y="1814617"/>
            <a:ext cx="777584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457200">
              <a:buSzPct val="125000"/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Pašvaldība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strukturēti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izvērtē</a:t>
            </a:r>
            <a:r>
              <a:rPr lang="en-US" altLang="lv-LV" sz="2600" dirty="0"/>
              <a:t> </a:t>
            </a:r>
            <a:r>
              <a:rPr lang="en-US" altLang="lv-LV" sz="2600" dirty="0" err="1"/>
              <a:t>labuma</a:t>
            </a:r>
            <a:r>
              <a:rPr lang="en-US" altLang="lv-LV" sz="2600" dirty="0"/>
              <a:t> (</a:t>
            </a:r>
            <a:r>
              <a:rPr lang="en-US" altLang="lv-LV" sz="2600" dirty="0" err="1"/>
              <a:t>jaunu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pakalpojumu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jomā</a:t>
            </a:r>
            <a:r>
              <a:rPr lang="en-US" altLang="lv-LV" sz="2600" dirty="0"/>
              <a:t>) </a:t>
            </a:r>
            <a:r>
              <a:rPr lang="en-US" altLang="lv-LV" sz="2600" dirty="0" err="1"/>
              <a:t>vai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sliktuma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saņēmējus</a:t>
            </a:r>
            <a:r>
              <a:rPr lang="lv-LV" altLang="lv-LV" sz="2600" dirty="0" smtClean="0"/>
              <a:t>,</a:t>
            </a:r>
          </a:p>
          <a:p>
            <a:pPr marL="285750" lvl="1">
              <a:buSzPct val="125000"/>
            </a:pPr>
            <a:endParaRPr lang="en-US" altLang="lv-LV" sz="2600" dirty="0"/>
          </a:p>
          <a:p>
            <a:pPr marL="742950" lvl="1" indent="-457200">
              <a:buSzPct val="125000"/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Var</a:t>
            </a:r>
            <a:r>
              <a:rPr lang="en-US" altLang="lv-LV" sz="2600" dirty="0"/>
              <a:t> </a:t>
            </a:r>
            <a:r>
              <a:rPr lang="en-US" altLang="lv-LV" sz="2600" dirty="0" err="1"/>
              <a:t>mērķtiecīgi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strādāt</a:t>
            </a:r>
            <a:r>
              <a:rPr lang="en-US" altLang="lv-LV" sz="2600" dirty="0"/>
              <a:t>, </a:t>
            </a:r>
            <a:r>
              <a:rPr lang="en-US" altLang="lv-LV" sz="2600" dirty="0" err="1"/>
              <a:t>lai</a:t>
            </a:r>
            <a:r>
              <a:rPr lang="en-US" altLang="lv-LV" sz="2600" dirty="0"/>
              <a:t> </a:t>
            </a:r>
            <a:r>
              <a:rPr lang="en-US" altLang="lv-LV" sz="2600" dirty="0" err="1"/>
              <a:t>būtiskākās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vēlētāju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grupas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saglabātu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vai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paplašinātu</a:t>
            </a:r>
            <a:r>
              <a:rPr lang="lv-LV" altLang="lv-LV" sz="2600" dirty="0" smtClean="0"/>
              <a:t>,</a:t>
            </a:r>
          </a:p>
          <a:p>
            <a:pPr marL="285750" lvl="1">
              <a:buSzPct val="125000"/>
            </a:pPr>
            <a:endParaRPr lang="en-US" altLang="lv-LV" sz="2600" dirty="0"/>
          </a:p>
          <a:p>
            <a:pPr marL="742950" lvl="1" indent="-457200">
              <a:buSzPct val="125000"/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Ir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pamats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strukturētai</a:t>
            </a:r>
            <a:r>
              <a:rPr lang="en-US" altLang="lv-LV" sz="2600" dirty="0"/>
              <a:t> </a:t>
            </a:r>
            <a:r>
              <a:rPr lang="en-US" altLang="lv-LV" sz="2600" dirty="0" err="1"/>
              <a:t>grupu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interešu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precizēšanai</a:t>
            </a:r>
            <a:r>
              <a:rPr lang="lv-LV" altLang="lv-LV" sz="2600" dirty="0" smtClean="0"/>
              <a:t>,</a:t>
            </a:r>
          </a:p>
          <a:p>
            <a:pPr marL="285750" lvl="1">
              <a:buSzPct val="125000"/>
            </a:pPr>
            <a:endParaRPr lang="en-US" altLang="lv-LV" sz="2600" dirty="0"/>
          </a:p>
          <a:p>
            <a:pPr marL="742950" lvl="1" indent="-457200">
              <a:buSzPct val="125000"/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Var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salīdzin</a:t>
            </a:r>
            <a:r>
              <a:rPr lang="lv-LV" altLang="lv-LV" sz="2600" dirty="0" smtClean="0"/>
              <a:t>ā</a:t>
            </a:r>
            <a:r>
              <a:rPr lang="en-US" altLang="lv-LV" sz="2600" dirty="0" smtClean="0"/>
              <a:t>t </a:t>
            </a:r>
            <a:r>
              <a:rPr lang="en-US" altLang="lv-LV" sz="2600" dirty="0" err="1"/>
              <a:t>plānošanas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periodā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pieejamos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resursus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ar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izvirzāmajiem</a:t>
            </a:r>
            <a:r>
              <a:rPr lang="en-US" altLang="lv-LV" sz="2600" dirty="0"/>
              <a:t> </a:t>
            </a:r>
            <a:r>
              <a:rPr lang="en-US" altLang="lv-LV" sz="2600" dirty="0" err="1"/>
              <a:t>uzdevumiem</a:t>
            </a:r>
            <a:r>
              <a:rPr lang="en-US" altLang="lv-LV" sz="2600" dirty="0"/>
              <a:t>, </a:t>
            </a:r>
            <a:r>
              <a:rPr lang="en-US" altLang="lv-LV" sz="2600" dirty="0" err="1"/>
              <a:t>koriģēt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vīziju</a:t>
            </a:r>
            <a:r>
              <a:rPr lang="en-US" altLang="lv-LV" sz="2600" dirty="0"/>
              <a:t>, </a:t>
            </a:r>
            <a:r>
              <a:rPr lang="en-US" altLang="lv-LV" sz="2600" dirty="0" err="1"/>
              <a:t>mērķus</a:t>
            </a:r>
            <a:r>
              <a:rPr lang="en-US" altLang="lv-LV" sz="2600" dirty="0"/>
              <a:t> un </a:t>
            </a:r>
            <a:r>
              <a:rPr lang="en-US" altLang="lv-LV" sz="2600" dirty="0" err="1"/>
              <a:t>uzdevumus</a:t>
            </a:r>
            <a:endParaRPr lang="en-US" altLang="lv-LV" sz="2600" dirty="0"/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295400" y="482716"/>
            <a:ext cx="5829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lv-LV" altLang="lv-LV" sz="2800" b="1" dirty="0" smtClean="0"/>
              <a:t>    </a:t>
            </a:r>
            <a:r>
              <a:rPr lang="en-US" altLang="lv-LV" sz="2800" b="1" dirty="0" err="1" smtClean="0"/>
              <a:t>Ko</a:t>
            </a:r>
            <a:r>
              <a:rPr lang="en-US" altLang="lv-LV" sz="2800" b="1" dirty="0" smtClean="0"/>
              <a:t> </a:t>
            </a:r>
            <a:r>
              <a:rPr lang="en-US" altLang="lv-LV" sz="2800" b="1" dirty="0" err="1"/>
              <a:t>dod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prioritāro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tirgus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segmentu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noteikšana</a:t>
            </a:r>
            <a:r>
              <a:rPr lang="en-US" altLang="lv-LV" sz="2800" b="1" dirty="0"/>
              <a:t>?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756745" y="1830383"/>
            <a:ext cx="7129463" cy="481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457200">
              <a:lnSpc>
                <a:spcPct val="150000"/>
              </a:lnSpc>
              <a:buSzPct val="125000"/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Politikas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organizēšana</a:t>
            </a:r>
            <a:r>
              <a:rPr lang="en-US" altLang="lv-LV" sz="2600" dirty="0"/>
              <a:t> un </a:t>
            </a:r>
            <a:r>
              <a:rPr lang="en-US" altLang="lv-LV" sz="2600" dirty="0" err="1"/>
              <a:t>saturs</a:t>
            </a:r>
            <a:endParaRPr lang="en-US" altLang="lv-LV" sz="2600" dirty="0"/>
          </a:p>
          <a:p>
            <a:pPr marL="742950" lvl="1" indent="-457200">
              <a:lnSpc>
                <a:spcPct val="150000"/>
              </a:lnSpc>
              <a:buSzPct val="125000"/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Pakalpojums</a:t>
            </a:r>
            <a:endParaRPr lang="en-US" altLang="lv-LV" sz="2600" dirty="0"/>
          </a:p>
          <a:p>
            <a:pPr marL="742950" lvl="1" indent="-457200">
              <a:lnSpc>
                <a:spcPct val="150000"/>
              </a:lnSpc>
              <a:buSzPct val="125000"/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Administrēšana</a:t>
            </a:r>
            <a:endParaRPr lang="en-US" altLang="lv-LV" sz="2600" dirty="0"/>
          </a:p>
          <a:p>
            <a:pPr marL="742950" lvl="1" indent="-457200">
              <a:lnSpc>
                <a:spcPct val="150000"/>
              </a:lnSpc>
              <a:buSzPct val="125000"/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Veicināšana</a:t>
            </a:r>
            <a:endParaRPr lang="en-US" altLang="lv-LV" sz="2600" dirty="0"/>
          </a:p>
          <a:p>
            <a:pPr marL="742950" lvl="1" indent="-457200">
              <a:lnSpc>
                <a:spcPct val="150000"/>
              </a:lnSpc>
              <a:buSzPct val="125000"/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Apsaimniekošana</a:t>
            </a:r>
            <a:r>
              <a:rPr lang="en-US" altLang="lv-LV" sz="2600" dirty="0"/>
              <a:t> (</a:t>
            </a:r>
            <a:r>
              <a:rPr lang="en-US" altLang="lv-LV" sz="2600" dirty="0" err="1"/>
              <a:t>pašvaldības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sociālā</a:t>
            </a:r>
            <a:r>
              <a:rPr lang="en-US" altLang="lv-LV" sz="2600" dirty="0"/>
              <a:t> </a:t>
            </a:r>
            <a:r>
              <a:rPr lang="en-US" altLang="lv-LV" sz="2600" dirty="0" err="1"/>
              <a:t>uzņēmējdarbība</a:t>
            </a:r>
            <a:r>
              <a:rPr lang="en-US" altLang="lv-LV" sz="2600" dirty="0"/>
              <a:t>)</a:t>
            </a:r>
          </a:p>
          <a:p>
            <a:pPr marL="742950" lvl="1" indent="-457200">
              <a:lnSpc>
                <a:spcPct val="150000"/>
              </a:lnSpc>
              <a:buSzPct val="125000"/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Uzņēmējdarbība</a:t>
            </a:r>
            <a:endParaRPr lang="en-US" altLang="lv-LV" sz="2600" dirty="0"/>
          </a:p>
          <a:p>
            <a:pPr marL="742950" lvl="1" indent="-457200">
              <a:lnSpc>
                <a:spcPct val="150000"/>
              </a:lnSpc>
              <a:buSzPct val="125000"/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Atbalsta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funkciju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organizēšana</a:t>
            </a:r>
            <a:endParaRPr lang="en-US" altLang="lv-LV" sz="2600" dirty="0"/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756745" y="120109"/>
            <a:ext cx="62103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lv-LV" altLang="lv-LV" sz="2800" b="1" dirty="0" smtClean="0"/>
              <a:t>   </a:t>
            </a:r>
            <a:r>
              <a:rPr lang="en-US" altLang="lv-LV" sz="2800" b="1" dirty="0" err="1" smtClean="0"/>
              <a:t>Pašvaldība</a:t>
            </a:r>
            <a:r>
              <a:rPr lang="en-US" altLang="lv-LV" sz="2800" b="1" dirty="0" smtClean="0"/>
              <a:t> </a:t>
            </a:r>
            <a:r>
              <a:rPr lang="en-US" altLang="lv-LV" sz="2800" b="1" dirty="0" err="1"/>
              <a:t>nav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tikai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pakalpojumu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sniedzēja</a:t>
            </a:r>
            <a:r>
              <a:rPr lang="en-US" altLang="lv-LV" sz="2800" b="1" dirty="0"/>
              <a:t> </a:t>
            </a:r>
            <a:r>
              <a:rPr lang="en-US" altLang="lv-LV" sz="2800" b="1" dirty="0" smtClean="0"/>
              <a:t>– </a:t>
            </a:r>
            <a:r>
              <a:rPr lang="en-US" altLang="lv-LV" sz="2800" b="1" dirty="0" err="1" smtClean="0"/>
              <a:t>tā</a:t>
            </a:r>
            <a:r>
              <a:rPr lang="en-US" altLang="lv-LV" sz="2800" b="1" dirty="0" smtClean="0"/>
              <a:t> </a:t>
            </a:r>
            <a:r>
              <a:rPr lang="en-US" altLang="lv-LV" sz="2800" b="1" dirty="0" err="1"/>
              <a:t>tas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ir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tikai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totalitārā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valstī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630621" y="2224521"/>
            <a:ext cx="807194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0">
              <a:buFont typeface="Wingdings" panose="05000000000000000000" pitchFamily="2" charset="2"/>
              <a:buNone/>
            </a:pPr>
            <a:r>
              <a:rPr lang="en-US" altLang="lv-LV" sz="2600" dirty="0" smtClean="0"/>
              <a:t>3.1.</a:t>
            </a:r>
            <a:r>
              <a:rPr lang="lv-LV" altLang="lv-LV" sz="2600" dirty="0" smtClean="0"/>
              <a:t>1.</a:t>
            </a:r>
            <a:r>
              <a:rPr lang="en-US" altLang="lv-LV" sz="2600" dirty="0" smtClean="0"/>
              <a:t> </a:t>
            </a:r>
            <a:r>
              <a:rPr lang="en-US" altLang="lv-LV" sz="2600" dirty="0" err="1"/>
              <a:t>Mērķu</a:t>
            </a:r>
            <a:r>
              <a:rPr lang="en-US" altLang="lv-LV" sz="2600" dirty="0"/>
              <a:t>, </a:t>
            </a:r>
            <a:r>
              <a:rPr lang="en-US" altLang="lv-LV" sz="2600" dirty="0" err="1"/>
              <a:t>vīzijas</a:t>
            </a:r>
            <a:r>
              <a:rPr lang="en-US" altLang="lv-LV" sz="2600" dirty="0"/>
              <a:t>, </a:t>
            </a:r>
            <a:r>
              <a:rPr lang="en-US" altLang="lv-LV" sz="2600" dirty="0" err="1"/>
              <a:t>atbilstošo</a:t>
            </a:r>
            <a:r>
              <a:rPr lang="en-US" altLang="lv-LV" sz="2600" dirty="0"/>
              <a:t> </a:t>
            </a:r>
            <a:r>
              <a:rPr lang="en-US" altLang="lv-LV" sz="2600" dirty="0" err="1"/>
              <a:t>rezultatīvo</a:t>
            </a:r>
            <a:r>
              <a:rPr lang="en-US" altLang="lv-LV" sz="2600" dirty="0"/>
              <a:t> </a:t>
            </a:r>
            <a:r>
              <a:rPr lang="en-US" altLang="lv-LV" sz="2600" dirty="0" err="1"/>
              <a:t>rādītāju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formulēšana</a:t>
            </a:r>
            <a:endParaRPr lang="en-US" altLang="lv-LV" sz="2600" dirty="0"/>
          </a:p>
          <a:p>
            <a:pPr marL="0" lvl="1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lv-LV" sz="2600" dirty="0"/>
              <a:t>3.1.2. </a:t>
            </a:r>
            <a:r>
              <a:rPr lang="en-US" altLang="lv-LV" sz="2600" dirty="0" err="1"/>
              <a:t>Procesa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organizēšana</a:t>
            </a:r>
            <a:endParaRPr lang="en-US" altLang="lv-LV" sz="2600" dirty="0"/>
          </a:p>
          <a:p>
            <a:pPr marL="0" lvl="1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lv-LV" sz="2600" dirty="0"/>
              <a:t>3.1.3. </a:t>
            </a:r>
            <a:r>
              <a:rPr lang="en-US" altLang="lv-LV" sz="2600" dirty="0" err="1"/>
              <a:t>Iesaistīšana</a:t>
            </a:r>
            <a:endParaRPr lang="en-US" altLang="lv-LV" sz="2600" dirty="0"/>
          </a:p>
          <a:p>
            <a:pPr marL="0" lvl="1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lv-LV" sz="2600" dirty="0"/>
              <a:t>3.1.4. </a:t>
            </a:r>
            <a:r>
              <a:rPr lang="en-US" altLang="lv-LV" sz="2600" dirty="0" err="1"/>
              <a:t>Konsultēšanās</a:t>
            </a:r>
            <a:endParaRPr lang="en-US" altLang="lv-LV" sz="2600" dirty="0"/>
          </a:p>
          <a:p>
            <a:pPr marL="0" lvl="1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lv-LV" sz="2600" dirty="0"/>
              <a:t>3.1.5. </a:t>
            </a:r>
            <a:r>
              <a:rPr lang="en-US" altLang="lv-LV" sz="2600" dirty="0" err="1"/>
              <a:t>Lobēšana</a:t>
            </a:r>
            <a:endParaRPr lang="en-US" altLang="lv-LV" sz="2600" dirty="0"/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295715" y="604636"/>
            <a:ext cx="61956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err="1"/>
              <a:t>Politikas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organizēšana</a:t>
            </a:r>
            <a:r>
              <a:rPr lang="en-US" altLang="lv-LV" sz="2800" b="1" dirty="0"/>
              <a:t> un </a:t>
            </a:r>
            <a:r>
              <a:rPr lang="en-US" altLang="lv-LV" sz="2800" b="1" dirty="0" err="1"/>
              <a:t>saturs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8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378373" y="1893445"/>
            <a:ext cx="8529144" cy="428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3.2.1.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Budžeta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finansēts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individuālais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pakalpojums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bez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līdzdalības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pienākuma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3.2.2.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Budžeta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finansēts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individuālais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pakalpojums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ar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līdzdalības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pienākumu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3.2.3.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Klienta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līdzfinansēts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individuālais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pakalpojums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3.2.4.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Noteiktai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mērķauditorijai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pieejams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publiskais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pakalpojums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(„ service of general interest</a:t>
            </a: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”)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3.2.5.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Katram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pieejams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publiskais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pakalpojums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878724" y="569427"/>
            <a:ext cx="5829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err="1"/>
              <a:t>Pakalpojums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914400" y="2224521"/>
            <a:ext cx="7129463" cy="286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3.3.1.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Normatīvā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regulēšana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3.3.2.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Novērošana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3.3.3.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Saskaņošana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vai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atļaujas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došana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3.3.4.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Atbilstības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apstiprināšana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3.3.5.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Darbības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pārtraukšana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564481" y="592444"/>
            <a:ext cx="5829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err="1"/>
              <a:t>Administrēšana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457200" y="2224521"/>
            <a:ext cx="8056179" cy="395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3.4.1.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Cilvēkresursu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pieejamība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3.4.2.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Dabas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resursu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pieejamība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3.4.3.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Publiskās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infrastruktūras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pieejamība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3.4.4.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Dotēšana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subsidēšana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nodokļu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un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nodevu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atlaides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3.4.5.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Līdzdalība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uzņēmumos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vai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biedrībās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3.4.6.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Privāto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interešu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lobēšana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2036379" y="580252"/>
            <a:ext cx="5829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err="1"/>
              <a:t>Veicināšana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472966" y="2224521"/>
            <a:ext cx="7977351" cy="249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3.5.1.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Publiskās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infrastruktūras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apsaimniekošana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3.5.2.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Privātā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īpašuma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apsaimniekošana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3.5.3.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Cits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apsaimniekošanas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veids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0" lvl="1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endParaRPr lang="en-US" altLang="lv-LV" sz="3600" dirty="0"/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705303" y="482716"/>
            <a:ext cx="5829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err="1"/>
              <a:t>Apsaimniekošana</a:t>
            </a:r>
            <a:r>
              <a:rPr lang="en-US" altLang="lv-LV" sz="2800" b="1" dirty="0"/>
              <a:t> (</a:t>
            </a:r>
            <a:r>
              <a:rPr lang="en-US" altLang="lv-LV" sz="2800" b="1" dirty="0" err="1" smtClean="0"/>
              <a:t>pašvaldības</a:t>
            </a:r>
            <a:endParaRPr lang="lv-LV" altLang="lv-LV" sz="2800" b="1" dirty="0" smtClean="0"/>
          </a:p>
          <a:p>
            <a:pPr marL="342900" indent="-342900">
              <a:buFont typeface="Arial" charset="0"/>
              <a:buNone/>
            </a:pPr>
            <a:r>
              <a:rPr lang="en-US" altLang="lv-LV" sz="2800" b="1" dirty="0" err="1" smtClean="0"/>
              <a:t>sociālā</a:t>
            </a:r>
            <a:r>
              <a:rPr lang="en-US" altLang="lv-LV" sz="2800" b="1" dirty="0" smtClean="0"/>
              <a:t> </a:t>
            </a:r>
            <a:r>
              <a:rPr lang="en-US" altLang="lv-LV" sz="2800" b="1" dirty="0" err="1"/>
              <a:t>uzņēmējdarbība</a:t>
            </a:r>
            <a:r>
              <a:rPr lang="en-US" altLang="lv-LV" sz="2800" b="1" dirty="0"/>
              <a:t>)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378372" y="2224521"/>
            <a:ext cx="7961587" cy="428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3.6.1.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Uzņēmējdarbība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nodrošinot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pašvaldības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pakalpojumus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3.6.2.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Uzņēmējdarbība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īstenojot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administrēšanas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funkcijas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3.6.3.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Uzņēmējdarbība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vairojot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pašvaldības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resursus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3.6.4.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Uzņēmējdarbība</a:t>
            </a: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sniedzot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sociālo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atbalstu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3.6.5.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Cits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pašvaldības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uzņēmējdarbības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veids</a:t>
            </a:r>
            <a:endParaRPr lang="fr-FR" sz="26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444515" y="568060"/>
            <a:ext cx="5829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err="1"/>
              <a:t>Uzņēmējdarbība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1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914400" y="2224521"/>
            <a:ext cx="770933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Savas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kompetences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jomā</a:t>
            </a:r>
            <a:r>
              <a:rPr lang="en-US" altLang="lv-LV" sz="2600" dirty="0"/>
              <a:t> </a:t>
            </a:r>
            <a:r>
              <a:rPr lang="en-US" altLang="lv-LV" sz="2600" dirty="0" err="1"/>
              <a:t>mērķiem</a:t>
            </a:r>
            <a:r>
              <a:rPr lang="en-US" altLang="lv-LV" sz="2600" dirty="0"/>
              <a:t> </a:t>
            </a:r>
            <a:r>
              <a:rPr lang="en-US" altLang="lv-LV" sz="2600" dirty="0" err="1"/>
              <a:t>jābūt</a:t>
            </a:r>
            <a:r>
              <a:rPr lang="en-US" altLang="lv-LV" sz="2600" dirty="0"/>
              <a:t>:</a:t>
            </a:r>
          </a:p>
          <a:p>
            <a:pPr marL="1239838" lvl="1" indent="-457200">
              <a:buFont typeface="Arial" panose="020B0604020202020204" pitchFamily="34" charset="0"/>
              <a:buChar char="•"/>
            </a:pPr>
            <a:r>
              <a:rPr lang="en-US" altLang="lv-LV" sz="2600" dirty="0" err="1"/>
              <a:t>Specifiskiem</a:t>
            </a:r>
            <a:endParaRPr lang="en-US" altLang="lv-LV" sz="2600" dirty="0"/>
          </a:p>
          <a:p>
            <a:pPr marL="1239838" lvl="1" indent="-457200">
              <a:buFont typeface="Arial" panose="020B0604020202020204" pitchFamily="34" charset="0"/>
              <a:buChar char="•"/>
            </a:pPr>
            <a:r>
              <a:rPr lang="en-US" altLang="lv-LV" sz="2600" dirty="0" err="1"/>
              <a:t>Izmērāmiem</a:t>
            </a:r>
            <a:endParaRPr lang="en-US" altLang="lv-LV" sz="2600" dirty="0"/>
          </a:p>
          <a:p>
            <a:pPr marL="1239838" lvl="1" indent="-457200">
              <a:buFont typeface="Arial" panose="020B0604020202020204" pitchFamily="34" charset="0"/>
              <a:buChar char="•"/>
            </a:pPr>
            <a:r>
              <a:rPr lang="en-US" altLang="lv-LV" sz="2600" dirty="0" err="1"/>
              <a:t>Sasniedzamiem</a:t>
            </a:r>
            <a:endParaRPr lang="en-US" altLang="lv-LV" sz="2600" dirty="0"/>
          </a:p>
          <a:p>
            <a:pPr marL="1239838" lvl="1" indent="-457200">
              <a:buFont typeface="Arial" panose="020B0604020202020204" pitchFamily="34" charset="0"/>
              <a:buChar char="•"/>
            </a:pPr>
            <a:r>
              <a:rPr lang="en-US" altLang="lv-LV" sz="2600" dirty="0" err="1"/>
              <a:t>Galvenokārt</a:t>
            </a:r>
            <a:r>
              <a:rPr lang="en-US" altLang="lv-LV" sz="2600" dirty="0"/>
              <a:t> </a:t>
            </a:r>
            <a:r>
              <a:rPr lang="en-US" altLang="lv-LV" sz="2600" dirty="0" err="1"/>
              <a:t>atkarīgiem</a:t>
            </a:r>
            <a:r>
              <a:rPr lang="en-US" altLang="lv-LV" sz="2600" dirty="0"/>
              <a:t> no </a:t>
            </a:r>
            <a:r>
              <a:rPr lang="en-US" altLang="lv-LV" sz="2600" dirty="0" err="1"/>
              <a:t>pašu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pūliņiem</a:t>
            </a:r>
            <a:endParaRPr lang="en-US" altLang="lv-LV" sz="2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Cikls</a:t>
            </a:r>
            <a:r>
              <a:rPr lang="en-US" altLang="lv-LV" sz="2600" dirty="0"/>
              <a:t>, </a:t>
            </a:r>
            <a:r>
              <a:rPr lang="en-US" altLang="lv-LV" sz="2600" dirty="0" err="1"/>
              <a:t>kas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atkārtojas</a:t>
            </a:r>
            <a:r>
              <a:rPr lang="en-US" altLang="lv-LV" sz="2600" dirty="0"/>
              <a:t>:</a:t>
            </a:r>
          </a:p>
          <a:p>
            <a:pPr marL="1239838" lvl="1" indent="-457200">
              <a:buFont typeface="Arial" panose="020B0604020202020204" pitchFamily="34" charset="0"/>
              <a:buChar char="•"/>
            </a:pPr>
            <a:r>
              <a:rPr lang="en-US" altLang="lv-LV" sz="2600" dirty="0" err="1"/>
              <a:t>Situācijas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analīze</a:t>
            </a:r>
            <a:endParaRPr lang="en-US" altLang="lv-LV" sz="2600" dirty="0"/>
          </a:p>
          <a:p>
            <a:pPr marL="1239838" lvl="1" indent="-457200">
              <a:buFont typeface="Arial" panose="020B0604020202020204" pitchFamily="34" charset="0"/>
              <a:buChar char="•"/>
            </a:pPr>
            <a:r>
              <a:rPr lang="en-US" altLang="lv-LV" sz="2600" dirty="0" err="1"/>
              <a:t>Plānošana</a:t>
            </a:r>
            <a:endParaRPr lang="en-US" altLang="lv-LV" sz="2600" dirty="0"/>
          </a:p>
          <a:p>
            <a:pPr marL="1239838" lvl="1" indent="-457200">
              <a:buFont typeface="Arial" panose="020B0604020202020204" pitchFamily="34" charset="0"/>
              <a:buChar char="•"/>
            </a:pPr>
            <a:r>
              <a:rPr lang="en-US" altLang="lv-LV" sz="2600" dirty="0" err="1"/>
              <a:t>Ieviešana</a:t>
            </a:r>
            <a:endParaRPr lang="en-US" altLang="lv-LV" sz="2600" dirty="0"/>
          </a:p>
          <a:p>
            <a:pPr marL="1239838" lvl="1" indent="-457200">
              <a:buFont typeface="Arial" panose="020B0604020202020204" pitchFamily="34" charset="0"/>
              <a:buChar char="•"/>
            </a:pPr>
            <a:r>
              <a:rPr lang="en-US" altLang="lv-LV" sz="2600" dirty="0" err="1"/>
              <a:t>Rezultātu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mērīšana</a:t>
            </a:r>
            <a:endParaRPr lang="en-US" altLang="lv-LV" sz="2600" dirty="0"/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466088" y="629020"/>
            <a:ext cx="5829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err="1"/>
              <a:t>Stratēģija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kā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ciklisks</a:t>
            </a:r>
            <a:r>
              <a:rPr lang="en-US" altLang="lv-LV" sz="2800" b="1" dirty="0"/>
              <a:t> process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914400" y="2224521"/>
            <a:ext cx="7129463" cy="466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3.7.1. 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Budžeta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un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finanšu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vadība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3.7.2.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Grāmatvedība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3.7.3.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Lietvedība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3.7.4.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Juridiskais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atbalsts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3.7.5.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Informātikas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atbalsts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3.7.6.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Tehniskais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atbalsts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3.7.7.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Pašvaldības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ēku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apsaimniekošana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0" lvl="1" indent="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endParaRPr lang="en-US" altLang="lv-LV" sz="2800" dirty="0"/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295400" y="568060"/>
            <a:ext cx="5829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err="1"/>
              <a:t>Atbalsta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funkciju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organizēšana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914400" y="2224521"/>
            <a:ext cx="712946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0">
              <a:buFont typeface="Wingdings" panose="05000000000000000000" pitchFamily="2" charset="2"/>
              <a:buNone/>
            </a:pPr>
            <a:r>
              <a:rPr lang="en-US" altLang="lv-LV" sz="2600" dirty="0" err="1"/>
              <a:t>Analīzes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ceļš</a:t>
            </a:r>
            <a:r>
              <a:rPr lang="en-US" altLang="lv-LV" sz="2600" dirty="0" smtClean="0"/>
              <a:t>:</a:t>
            </a:r>
            <a:endParaRPr lang="en-US" altLang="lv-LV" sz="2600" dirty="0"/>
          </a:p>
          <a:p>
            <a:pPr marL="1360488" lvl="2" indent="-457200">
              <a:buFont typeface="Arial" panose="020B0604020202020204" pitchFamily="34" charset="0"/>
              <a:buChar char="•"/>
            </a:pPr>
            <a:r>
              <a:rPr lang="lv-LV" altLang="lv-LV" sz="2600" dirty="0" err="1" smtClean="0"/>
              <a:t>v</a:t>
            </a:r>
            <a:r>
              <a:rPr lang="en-US" altLang="lv-LV" sz="2600" dirty="0" err="1" smtClean="0"/>
              <a:t>ajadzīgās</a:t>
            </a:r>
            <a:r>
              <a:rPr lang="en-US" altLang="lv-LV" sz="2600" dirty="0" smtClean="0"/>
              <a:t> </a:t>
            </a:r>
            <a:r>
              <a:rPr lang="en-US" altLang="lv-LV" sz="2600" dirty="0" err="1"/>
              <a:t>fokusgrupas</a:t>
            </a:r>
            <a:r>
              <a:rPr lang="en-US" altLang="lv-LV" sz="2600" dirty="0"/>
              <a:t>, </a:t>
            </a:r>
            <a:endParaRPr lang="lv-LV" altLang="lv-LV" sz="2600" dirty="0" smtClean="0"/>
          </a:p>
          <a:p>
            <a:pPr marL="1360488" lvl="2" indent="-457200">
              <a:buFont typeface="Arial" panose="020B0604020202020204" pitchFamily="34" charset="0"/>
              <a:buChar char="•"/>
            </a:pPr>
            <a:r>
              <a:rPr lang="en-US" altLang="lv-LV" sz="2600" dirty="0" err="1" smtClean="0"/>
              <a:t>šo</a:t>
            </a:r>
            <a:r>
              <a:rPr lang="en-US" altLang="lv-LV" sz="2600" dirty="0" smtClean="0"/>
              <a:t> </a:t>
            </a:r>
            <a:r>
              <a:rPr lang="en-US" altLang="lv-LV" sz="2600" dirty="0" err="1"/>
              <a:t>grupu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vajadzības</a:t>
            </a:r>
            <a:r>
              <a:rPr lang="en-US" altLang="lv-LV" sz="2600" dirty="0"/>
              <a:t>, </a:t>
            </a:r>
            <a:endParaRPr lang="lv-LV" altLang="lv-LV" sz="2600" dirty="0" smtClean="0"/>
          </a:p>
          <a:p>
            <a:pPr marL="1360488" lvl="2" indent="-457200">
              <a:buFont typeface="Arial" panose="020B0604020202020204" pitchFamily="34" charset="0"/>
              <a:buChar char="•"/>
            </a:pPr>
            <a:r>
              <a:rPr lang="en-US" altLang="lv-LV" sz="2600" dirty="0" err="1" smtClean="0"/>
              <a:t>kādam</a:t>
            </a:r>
            <a:r>
              <a:rPr lang="en-US" altLang="lv-LV" sz="2600" dirty="0" smtClean="0"/>
              <a:t> </a:t>
            </a:r>
            <a:r>
              <a:rPr lang="en-US" altLang="lv-LV" sz="2600" dirty="0" err="1"/>
              <a:t>funkcijas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veidam</a:t>
            </a:r>
            <a:r>
              <a:rPr lang="en-US" altLang="lv-LV" sz="2600" dirty="0"/>
              <a:t> </a:t>
            </a:r>
            <a:r>
              <a:rPr lang="en-US" altLang="lv-LV" sz="2600" dirty="0" err="1"/>
              <a:t>atbilst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vajadzīgās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darbības</a:t>
            </a:r>
            <a:r>
              <a:rPr lang="en-US" altLang="lv-LV" sz="2600" dirty="0"/>
              <a:t>, </a:t>
            </a:r>
            <a:endParaRPr lang="lv-LV" altLang="lv-LV" sz="2600" dirty="0" smtClean="0"/>
          </a:p>
          <a:p>
            <a:pPr marL="1360488" lvl="2" indent="-457200">
              <a:buFont typeface="Arial" panose="020B0604020202020204" pitchFamily="34" charset="0"/>
              <a:buChar char="•"/>
            </a:pPr>
            <a:r>
              <a:rPr lang="en-US" altLang="lv-LV" sz="2600" dirty="0" err="1" smtClean="0"/>
              <a:t>kādas</a:t>
            </a:r>
            <a:r>
              <a:rPr lang="en-US" altLang="lv-LV" sz="2600" dirty="0" smtClean="0"/>
              <a:t> </a:t>
            </a:r>
            <a:r>
              <a:rPr lang="en-US" altLang="lv-LV" sz="2600" dirty="0" err="1"/>
              <a:t>ir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ir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pašvaldības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priekšrocības</a:t>
            </a:r>
            <a:r>
              <a:rPr lang="en-US" altLang="lv-LV" sz="2600" dirty="0"/>
              <a:t> un </a:t>
            </a:r>
            <a:r>
              <a:rPr lang="en-US" altLang="lv-LV" sz="2600" dirty="0" err="1" smtClean="0"/>
              <a:t>trūkumi</a:t>
            </a:r>
            <a:endParaRPr lang="lv-LV" altLang="lv-LV" sz="2600" dirty="0" smtClean="0"/>
          </a:p>
          <a:p>
            <a:pPr marL="903288" lvl="2" indent="0">
              <a:buFont typeface="Wingdings" panose="05000000000000000000" pitchFamily="2" charset="2"/>
              <a:buNone/>
            </a:pPr>
            <a:endParaRPr lang="en-US" altLang="lv-LV" sz="2600" dirty="0"/>
          </a:p>
          <a:p>
            <a:pPr marL="0" lvl="1" indent="0">
              <a:buFont typeface="Wingdings" panose="05000000000000000000" pitchFamily="2" charset="2"/>
              <a:buNone/>
            </a:pPr>
            <a:r>
              <a:rPr lang="en-US" altLang="lv-LV" sz="2600" dirty="0" err="1"/>
              <a:t>Konkurentu</a:t>
            </a:r>
            <a:r>
              <a:rPr lang="en-US" altLang="lv-LV" sz="2600" dirty="0"/>
              <a:t> un </a:t>
            </a:r>
            <a:r>
              <a:rPr lang="en-US" altLang="lv-LV" sz="2600" dirty="0" err="1"/>
              <a:t>sabiedroto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analīze</a:t>
            </a:r>
            <a:endParaRPr lang="en-US" altLang="lv-LV" sz="2600" dirty="0"/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295400" y="341307"/>
            <a:ext cx="5829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lv-LV" altLang="lv-LV" sz="2800" b="1" dirty="0" smtClean="0"/>
              <a:t>   </a:t>
            </a:r>
            <a:r>
              <a:rPr lang="en-US" altLang="lv-LV" sz="2800" b="1" dirty="0" err="1" smtClean="0"/>
              <a:t>Sasaiste</a:t>
            </a:r>
            <a:r>
              <a:rPr lang="en-US" altLang="lv-LV" sz="2800" b="1" dirty="0" smtClean="0"/>
              <a:t> </a:t>
            </a:r>
            <a:r>
              <a:rPr lang="en-US" altLang="lv-LV" sz="2800" b="1" dirty="0" err="1"/>
              <a:t>starp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fokusgrupu</a:t>
            </a:r>
            <a:r>
              <a:rPr lang="en-US" altLang="lv-LV" sz="2800" b="1" dirty="0"/>
              <a:t> </a:t>
            </a:r>
            <a:r>
              <a:rPr lang="en-US" altLang="lv-LV" sz="2800" b="1" dirty="0" smtClean="0"/>
              <a:t>un</a:t>
            </a:r>
            <a:r>
              <a:rPr lang="lv-LV" altLang="lv-LV" sz="2800" b="1" dirty="0" smtClean="0"/>
              <a:t> </a:t>
            </a:r>
            <a:r>
              <a:rPr lang="en-US" altLang="lv-LV" sz="2800" b="1" dirty="0" err="1" smtClean="0"/>
              <a:t>funkcijas</a:t>
            </a:r>
            <a:r>
              <a:rPr lang="en-US" altLang="lv-LV" sz="2800" b="1" dirty="0" smtClean="0"/>
              <a:t> </a:t>
            </a:r>
            <a:r>
              <a:rPr lang="en-US" altLang="lv-LV" sz="2800" b="1" dirty="0" err="1"/>
              <a:t>veidu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7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378372" y="1767321"/>
            <a:ext cx="8119242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lv-LV" sz="2600" dirty="0"/>
              <a:t>4.1. </a:t>
            </a:r>
            <a:r>
              <a:rPr lang="en-US" altLang="lv-LV" sz="2600" dirty="0" err="1"/>
              <a:t>Izglītība</a:t>
            </a:r>
            <a:r>
              <a:rPr lang="en-US" altLang="lv-LV" sz="2600" dirty="0"/>
              <a:t> un </a:t>
            </a:r>
            <a:r>
              <a:rPr lang="en-US" altLang="lv-LV" sz="2600" dirty="0" err="1"/>
              <a:t>zinātne</a:t>
            </a:r>
            <a:endParaRPr lang="en-US" altLang="lv-LV" sz="2600" dirty="0"/>
          </a:p>
          <a:p>
            <a:pPr marL="0" lvl="1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lv-LV" sz="2600" dirty="0"/>
              <a:t>4.2. </a:t>
            </a:r>
            <a:r>
              <a:rPr lang="en-US" altLang="lv-LV" sz="2600" dirty="0" err="1"/>
              <a:t>Kultūra</a:t>
            </a:r>
            <a:r>
              <a:rPr lang="en-US" altLang="lv-LV" sz="2600" dirty="0"/>
              <a:t> un </a:t>
            </a:r>
            <a:r>
              <a:rPr lang="en-US" altLang="lv-LV" sz="2600" dirty="0" err="1"/>
              <a:t>brīvais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laiks</a:t>
            </a:r>
            <a:endParaRPr lang="en-US" altLang="lv-LV" sz="2600" dirty="0"/>
          </a:p>
          <a:p>
            <a:pPr marL="0" lvl="1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lv-LV" sz="2600" dirty="0"/>
              <a:t>4.3. </a:t>
            </a:r>
            <a:r>
              <a:rPr lang="en-US" altLang="lv-LV" sz="2600" dirty="0" err="1"/>
              <a:t>Sociālā</a:t>
            </a:r>
            <a:r>
              <a:rPr lang="en-US" altLang="lv-LV" sz="2600" dirty="0"/>
              <a:t> </a:t>
            </a:r>
            <a:r>
              <a:rPr lang="en-US" altLang="lv-LV" sz="2600" dirty="0" err="1"/>
              <a:t>drošība</a:t>
            </a:r>
            <a:endParaRPr lang="en-US" altLang="lv-LV" sz="2600" dirty="0"/>
          </a:p>
          <a:p>
            <a:pPr marL="0" lvl="1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lv-LV" sz="2600" dirty="0"/>
              <a:t>4.4. </a:t>
            </a:r>
            <a:r>
              <a:rPr lang="en-US" altLang="lv-LV" sz="2600" dirty="0" err="1"/>
              <a:t>Veselības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aizsardzība</a:t>
            </a:r>
            <a:endParaRPr lang="en-US" altLang="lv-LV" sz="2600" dirty="0"/>
          </a:p>
          <a:p>
            <a:pPr marL="0" lvl="1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lv-LV" sz="2600" dirty="0"/>
              <a:t>4.5. </a:t>
            </a:r>
            <a:r>
              <a:rPr lang="en-US" altLang="lv-LV" sz="2600" dirty="0" err="1"/>
              <a:t>Sabiedriskā</a:t>
            </a:r>
            <a:r>
              <a:rPr lang="en-US" altLang="lv-LV" sz="2600" dirty="0"/>
              <a:t> </a:t>
            </a:r>
            <a:r>
              <a:rPr lang="en-US" altLang="lv-LV" sz="2600" dirty="0" err="1"/>
              <a:t>kārtība</a:t>
            </a:r>
            <a:r>
              <a:rPr lang="en-US" altLang="lv-LV" sz="2600" dirty="0"/>
              <a:t> un </a:t>
            </a:r>
            <a:r>
              <a:rPr lang="en-US" altLang="lv-LV" sz="2600" dirty="0" err="1"/>
              <a:t>tiesiskums</a:t>
            </a:r>
            <a:endParaRPr lang="en-US" altLang="lv-LV" sz="2600" dirty="0"/>
          </a:p>
          <a:p>
            <a:pPr marL="0" lvl="1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lv-LV" sz="2600" dirty="0"/>
              <a:t>4.6. </a:t>
            </a:r>
            <a:r>
              <a:rPr lang="en-US" altLang="lv-LV" sz="2600" dirty="0" err="1"/>
              <a:t>Avārijas</a:t>
            </a:r>
            <a:r>
              <a:rPr lang="en-US" altLang="lv-LV" sz="2600" dirty="0"/>
              <a:t> un </a:t>
            </a:r>
            <a:r>
              <a:rPr lang="en-US" altLang="lv-LV" sz="2600" dirty="0" err="1"/>
              <a:t>krīzes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situācijas</a:t>
            </a:r>
            <a:endParaRPr lang="en-US" altLang="lv-LV" sz="2600" dirty="0"/>
          </a:p>
          <a:p>
            <a:pPr marL="0" lvl="1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lv-LV" sz="2600" dirty="0"/>
              <a:t>4.7. </a:t>
            </a:r>
            <a:r>
              <a:rPr lang="en-US" altLang="lv-LV" sz="2600" dirty="0" err="1"/>
              <a:t>Telpiskās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plānošanas</a:t>
            </a:r>
            <a:r>
              <a:rPr lang="en-US" altLang="lv-LV" sz="2600" dirty="0"/>
              <a:t> un </a:t>
            </a:r>
            <a:r>
              <a:rPr lang="en-US" altLang="lv-LV" sz="2600" dirty="0" err="1"/>
              <a:t>būvniecības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uzraudzība</a:t>
            </a:r>
            <a:endParaRPr lang="en-US" altLang="lv-LV" sz="2600" dirty="0"/>
          </a:p>
          <a:p>
            <a:pPr marL="0" lvl="1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lv-LV" sz="2600" dirty="0"/>
              <a:t>4.8. </a:t>
            </a:r>
            <a:r>
              <a:rPr lang="en-US" altLang="lv-LV" sz="2600" dirty="0" err="1"/>
              <a:t>Komunālie</a:t>
            </a:r>
            <a:r>
              <a:rPr lang="en-US" altLang="lv-LV" sz="2600" dirty="0"/>
              <a:t> pakalpojumi (“public utilities”)</a:t>
            </a:r>
          </a:p>
          <a:p>
            <a:pPr marL="0"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lv-LV" dirty="0"/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523343" y="580252"/>
            <a:ext cx="5829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err="1"/>
              <a:t>Pārvaldāmās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nozares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788276" y="1656963"/>
            <a:ext cx="781969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0">
              <a:buFont typeface="Wingdings" panose="05000000000000000000" pitchFamily="2" charset="2"/>
              <a:buNone/>
            </a:pPr>
            <a:r>
              <a:rPr lang="en-US" altLang="lv-LV" sz="2600" dirty="0" smtClean="0"/>
              <a:t>4.9. </a:t>
            </a:r>
            <a:r>
              <a:rPr lang="en-US" altLang="lv-LV" sz="2600" dirty="0" err="1" smtClean="0"/>
              <a:t>Ceļi</a:t>
            </a:r>
            <a:r>
              <a:rPr lang="en-US" altLang="lv-LV" sz="2600" dirty="0" smtClean="0"/>
              <a:t> un </a:t>
            </a:r>
            <a:r>
              <a:rPr lang="en-US" altLang="lv-LV" sz="2600" dirty="0" err="1" smtClean="0"/>
              <a:t>ielas</a:t>
            </a:r>
            <a:endParaRPr lang="en-US" altLang="lv-LV" sz="2600" dirty="0" smtClean="0"/>
          </a:p>
          <a:p>
            <a:pPr marL="0" lvl="1" indent="0">
              <a:buFont typeface="Wingdings" panose="05000000000000000000" pitchFamily="2" charset="2"/>
              <a:buNone/>
            </a:pPr>
            <a:r>
              <a:rPr lang="en-US" altLang="lv-LV" sz="2600" dirty="0" smtClean="0"/>
              <a:t>4.10. </a:t>
            </a:r>
            <a:r>
              <a:rPr lang="en-US" altLang="lv-LV" sz="2600" dirty="0" err="1" smtClean="0"/>
              <a:t>Ostas</a:t>
            </a:r>
            <a:r>
              <a:rPr lang="en-US" altLang="lv-LV" sz="2600" dirty="0" smtClean="0"/>
              <a:t> un </a:t>
            </a:r>
            <a:r>
              <a:rPr lang="en-US" altLang="lv-LV" sz="2600" dirty="0" err="1" smtClean="0"/>
              <a:t>lidostas</a:t>
            </a:r>
            <a:endParaRPr lang="en-US" altLang="lv-LV" sz="2600" dirty="0" smtClean="0"/>
          </a:p>
          <a:p>
            <a:pPr marL="0" lvl="1" indent="0">
              <a:buFont typeface="Wingdings" panose="05000000000000000000" pitchFamily="2" charset="2"/>
              <a:buNone/>
            </a:pPr>
            <a:r>
              <a:rPr lang="en-US" altLang="lv-LV" sz="2600" dirty="0" smtClean="0"/>
              <a:t>4.11. </a:t>
            </a:r>
            <a:r>
              <a:rPr lang="en-US" altLang="lv-LV" sz="2600" dirty="0" err="1" smtClean="0"/>
              <a:t>Pieminekļi</a:t>
            </a:r>
            <a:r>
              <a:rPr lang="en-US" altLang="lv-LV" sz="2600" dirty="0" smtClean="0"/>
              <a:t> un </a:t>
            </a:r>
            <a:r>
              <a:rPr lang="en-US" altLang="lv-LV" sz="2600" dirty="0" err="1" smtClean="0"/>
              <a:t>sabiedriskā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infrastruktūra</a:t>
            </a:r>
            <a:endParaRPr lang="en-US" altLang="lv-LV" sz="2600" dirty="0" smtClean="0"/>
          </a:p>
          <a:p>
            <a:pPr marL="457200" lvl="2">
              <a:buFont typeface="Wingdings" panose="05000000000000000000" pitchFamily="2" charset="2"/>
              <a:buNone/>
            </a:pPr>
            <a:r>
              <a:rPr lang="en-US" altLang="lv-LV" sz="2000" dirty="0" smtClean="0"/>
              <a:t>4.11.1. </a:t>
            </a:r>
            <a:r>
              <a:rPr lang="en-US" altLang="lv-LV" sz="2000" dirty="0" err="1" smtClean="0"/>
              <a:t>Muzeji</a:t>
            </a:r>
            <a:endParaRPr lang="en-US" altLang="lv-LV" sz="2000" dirty="0" smtClean="0"/>
          </a:p>
          <a:p>
            <a:pPr marL="457200" lvl="2">
              <a:buFont typeface="Wingdings" panose="05000000000000000000" pitchFamily="2" charset="2"/>
              <a:buNone/>
            </a:pPr>
            <a:r>
              <a:rPr lang="en-US" altLang="lv-LV" sz="2000" dirty="0" smtClean="0"/>
              <a:t>4.11.2. </a:t>
            </a:r>
            <a:r>
              <a:rPr lang="en-US" altLang="lv-LV" sz="2000" dirty="0" err="1" smtClean="0"/>
              <a:t>Bibliotēkas</a:t>
            </a:r>
            <a:endParaRPr lang="en-US" altLang="lv-LV" sz="2000" dirty="0" smtClean="0"/>
          </a:p>
          <a:p>
            <a:pPr marL="457200" lvl="2">
              <a:buFont typeface="Wingdings" panose="05000000000000000000" pitchFamily="2" charset="2"/>
              <a:buNone/>
            </a:pPr>
            <a:r>
              <a:rPr lang="en-US" altLang="lv-LV" sz="2000" dirty="0" smtClean="0"/>
              <a:t>4.11.3. </a:t>
            </a:r>
            <a:r>
              <a:rPr lang="en-US" altLang="lv-LV" sz="2000" dirty="0" err="1" smtClean="0"/>
              <a:t>Koncertzāles</a:t>
            </a:r>
            <a:endParaRPr lang="en-US" altLang="lv-LV" sz="2000" dirty="0" smtClean="0"/>
          </a:p>
          <a:p>
            <a:pPr marL="457200" lvl="2">
              <a:buFont typeface="Wingdings" panose="05000000000000000000" pitchFamily="2" charset="2"/>
              <a:buNone/>
            </a:pPr>
            <a:r>
              <a:rPr lang="en-US" altLang="lv-LV" sz="2000" dirty="0" smtClean="0"/>
              <a:t>4.11.4. </a:t>
            </a:r>
            <a:r>
              <a:rPr lang="en-US" altLang="lv-LV" sz="2000" dirty="0" err="1" smtClean="0"/>
              <a:t>Teātri</a:t>
            </a:r>
            <a:endParaRPr lang="en-US" altLang="lv-LV" sz="2000" dirty="0" smtClean="0"/>
          </a:p>
          <a:p>
            <a:pPr marL="457200" lvl="2">
              <a:buFont typeface="Wingdings" panose="05000000000000000000" pitchFamily="2" charset="2"/>
              <a:buNone/>
            </a:pPr>
            <a:r>
              <a:rPr lang="en-US" altLang="lv-LV" sz="2000" dirty="0" smtClean="0"/>
              <a:t>4.11.5. </a:t>
            </a:r>
            <a:r>
              <a:rPr lang="en-US" altLang="lv-LV" sz="2000" dirty="0" err="1" smtClean="0"/>
              <a:t>Stadioni</a:t>
            </a:r>
            <a:r>
              <a:rPr lang="en-US" altLang="lv-LV" sz="2000" dirty="0" smtClean="0"/>
              <a:t> un </a:t>
            </a:r>
            <a:r>
              <a:rPr lang="en-US" altLang="lv-LV" sz="2000" dirty="0" err="1" smtClean="0"/>
              <a:t>sporta</a:t>
            </a:r>
            <a:r>
              <a:rPr lang="en-US" altLang="lv-LV" sz="2000" dirty="0" smtClean="0"/>
              <a:t> </a:t>
            </a:r>
            <a:r>
              <a:rPr lang="en-US" altLang="lv-LV" sz="2000" dirty="0" err="1" smtClean="0"/>
              <a:t>zāles</a:t>
            </a:r>
            <a:endParaRPr lang="en-US" altLang="lv-LV" sz="2000" dirty="0" smtClean="0"/>
          </a:p>
          <a:p>
            <a:pPr marL="0" lvl="1" indent="0">
              <a:buFont typeface="Wingdings" panose="05000000000000000000" pitchFamily="2" charset="2"/>
              <a:buNone/>
            </a:pPr>
            <a:r>
              <a:rPr lang="en-US" altLang="lv-LV" sz="2600" dirty="0" smtClean="0"/>
              <a:t>4.12. </a:t>
            </a:r>
            <a:r>
              <a:rPr lang="en-US" altLang="lv-LV" sz="2600" dirty="0" err="1" smtClean="0"/>
              <a:t>Dārzi</a:t>
            </a:r>
            <a:r>
              <a:rPr lang="en-US" altLang="lv-LV" sz="2600" dirty="0" smtClean="0"/>
              <a:t>, </a:t>
            </a:r>
            <a:r>
              <a:rPr lang="en-US" altLang="lv-LV" sz="2600" dirty="0" err="1" smtClean="0"/>
              <a:t>parki</a:t>
            </a:r>
            <a:r>
              <a:rPr lang="en-US" altLang="lv-LV" sz="2600" dirty="0" smtClean="0"/>
              <a:t> un </a:t>
            </a:r>
            <a:r>
              <a:rPr lang="en-US" altLang="lv-LV" sz="2600" dirty="0" err="1" smtClean="0"/>
              <a:t>kapsētas</a:t>
            </a:r>
            <a:endParaRPr lang="en-US" altLang="lv-LV" sz="2600" dirty="0" smtClean="0"/>
          </a:p>
          <a:p>
            <a:pPr marL="0" lvl="1" indent="0">
              <a:buFont typeface="Wingdings" panose="05000000000000000000" pitchFamily="2" charset="2"/>
              <a:buNone/>
            </a:pPr>
            <a:r>
              <a:rPr lang="en-US" altLang="lv-LV" sz="2600" dirty="0" smtClean="0"/>
              <a:t>4.13. </a:t>
            </a:r>
            <a:r>
              <a:rPr lang="en-US" altLang="lv-LV" sz="2600" dirty="0" err="1" smtClean="0"/>
              <a:t>Sabiedriskais</a:t>
            </a:r>
            <a:r>
              <a:rPr lang="en-US" altLang="lv-LV" sz="2600" dirty="0" smtClean="0"/>
              <a:t> transports</a:t>
            </a:r>
          </a:p>
          <a:p>
            <a:pPr marL="0" lvl="1" indent="0">
              <a:buFont typeface="Wingdings" panose="05000000000000000000" pitchFamily="2" charset="2"/>
              <a:buNone/>
            </a:pPr>
            <a:r>
              <a:rPr lang="en-US" altLang="lv-LV" sz="2600" dirty="0" smtClean="0"/>
              <a:t>4.14. </a:t>
            </a:r>
            <a:r>
              <a:rPr lang="en-US" altLang="lv-LV" sz="2600" dirty="0" err="1" smtClean="0"/>
              <a:t>Preču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ražošana</a:t>
            </a:r>
            <a:r>
              <a:rPr lang="en-US" altLang="lv-LV" sz="2600" dirty="0" smtClean="0"/>
              <a:t> un </a:t>
            </a:r>
            <a:r>
              <a:rPr lang="en-US" altLang="lv-LV" sz="2600" dirty="0" err="1" smtClean="0"/>
              <a:t>tirdzniecība</a:t>
            </a:r>
            <a:endParaRPr lang="en-US" altLang="lv-LV" sz="2600" dirty="0" smtClean="0"/>
          </a:p>
          <a:p>
            <a:pPr marL="0" lvl="1" indent="0">
              <a:buFont typeface="Wingdings" panose="05000000000000000000" pitchFamily="2" charset="2"/>
              <a:buNone/>
            </a:pPr>
            <a:r>
              <a:rPr lang="en-US" altLang="lv-LV" sz="2600" dirty="0" smtClean="0"/>
              <a:t>4.15. </a:t>
            </a:r>
            <a:r>
              <a:rPr lang="en-US" altLang="lv-LV" sz="2600" dirty="0" err="1" smtClean="0"/>
              <a:t>Pilnas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maksas</a:t>
            </a:r>
            <a:r>
              <a:rPr lang="en-US" altLang="lv-LV" sz="2600" dirty="0" smtClean="0"/>
              <a:t> (</a:t>
            </a:r>
            <a:r>
              <a:rPr lang="en-US" altLang="lv-LV" sz="2600" dirty="0" err="1" smtClean="0"/>
              <a:t>nesubsidētu</a:t>
            </a:r>
            <a:r>
              <a:rPr lang="en-US" altLang="lv-LV" sz="2600" dirty="0" smtClean="0"/>
              <a:t>) </a:t>
            </a:r>
            <a:r>
              <a:rPr lang="en-US" altLang="lv-LV" sz="2600" dirty="0" err="1" smtClean="0"/>
              <a:t>pakalpojumu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sniegšana</a:t>
            </a:r>
            <a:endParaRPr lang="en-US" altLang="lv-LV" sz="2600" dirty="0" smtClean="0"/>
          </a:p>
          <a:p>
            <a:pPr marL="0" lvl="1" indent="0">
              <a:buFont typeface="Wingdings" panose="05000000000000000000" pitchFamily="2" charset="2"/>
              <a:buNone/>
            </a:pPr>
            <a:r>
              <a:rPr lang="en-US" altLang="lv-LV" sz="2600" dirty="0" smtClean="0"/>
              <a:t>4.16. </a:t>
            </a:r>
            <a:r>
              <a:rPr lang="en-US" altLang="lv-LV" sz="2600" dirty="0" err="1" smtClean="0"/>
              <a:t>Kreditēšana</a:t>
            </a:r>
            <a:r>
              <a:rPr lang="en-US" altLang="lv-LV" sz="2600" dirty="0" smtClean="0"/>
              <a:t> un </a:t>
            </a:r>
            <a:r>
              <a:rPr lang="en-US" altLang="lv-LV" sz="2600" dirty="0" err="1" smtClean="0"/>
              <a:t>garantēšana</a:t>
            </a:r>
            <a:endParaRPr lang="en-US" altLang="lv-LV" sz="2600" dirty="0" smtClean="0"/>
          </a:p>
          <a:p>
            <a:pPr marL="0" lvl="1" indent="0">
              <a:buFont typeface="Wingdings" panose="05000000000000000000" pitchFamily="2" charset="2"/>
              <a:buNone/>
            </a:pPr>
            <a:r>
              <a:rPr lang="en-US" altLang="lv-LV" sz="2600" dirty="0" smtClean="0"/>
              <a:t>4.17. </a:t>
            </a:r>
            <a:r>
              <a:rPr lang="en-US" altLang="lv-LV" sz="2600" dirty="0" err="1" smtClean="0"/>
              <a:t>Dabas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resursu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ieguve</a:t>
            </a:r>
            <a:r>
              <a:rPr lang="en-US" altLang="lv-LV" sz="2600" dirty="0" smtClean="0"/>
              <a:t> un </a:t>
            </a:r>
            <a:r>
              <a:rPr lang="en-US" altLang="lv-LV" sz="2600" dirty="0" err="1" smtClean="0"/>
              <a:t>tirdzniecība</a:t>
            </a:r>
            <a:endParaRPr lang="fr-FR" sz="2600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612497" y="604636"/>
            <a:ext cx="547170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lv-LV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Pārvaldāmās</a:t>
            </a:r>
            <a:r>
              <a:rPr lang="en-US" altLang="lv-LV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nozares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None/>
            </a:pPr>
            <a:r>
              <a:rPr lang="fr-FR" sz="2400" dirty="0" smtClean="0">
                <a:latin typeface="Verdana" pitchFamily="34" charset="0"/>
              </a:rPr>
              <a:t> </a:t>
            </a:r>
            <a:endParaRPr lang="fr-F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7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551794" y="1940742"/>
            <a:ext cx="780393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Fokusgrupu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vēlmes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atteicas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uz</a:t>
            </a:r>
            <a:r>
              <a:rPr lang="en-US" altLang="lv-LV" sz="2600" dirty="0"/>
              <a:t> </a:t>
            </a:r>
            <a:r>
              <a:rPr lang="en-US" altLang="lv-LV" sz="2600" dirty="0" err="1"/>
              <a:t>noteiktām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nozarēm</a:t>
            </a:r>
            <a:endParaRPr lang="lv-LV" altLang="lv-LV" sz="2600" dirty="0" smtClean="0"/>
          </a:p>
          <a:p>
            <a:pPr marL="0" lvl="1"/>
            <a:endParaRPr lang="en-US" altLang="lv-LV" sz="2600" dirty="0"/>
          </a:p>
          <a:p>
            <a:pPr lvl="1" indent="-4572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Katrā</a:t>
            </a:r>
            <a:r>
              <a:rPr lang="en-US" altLang="lv-LV" sz="2600" dirty="0"/>
              <a:t> </a:t>
            </a:r>
            <a:r>
              <a:rPr lang="en-US" altLang="lv-LV" sz="2600" dirty="0" err="1"/>
              <a:t>nozarē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iespējams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salīdzināt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savu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sasniegumu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līmeni</a:t>
            </a:r>
            <a:r>
              <a:rPr lang="en-US" altLang="lv-LV" sz="2600" dirty="0"/>
              <a:t> </a:t>
            </a:r>
            <a:r>
              <a:rPr lang="en-US" altLang="lv-LV" sz="2600" dirty="0" err="1"/>
              <a:t>ar</a:t>
            </a:r>
            <a:r>
              <a:rPr lang="en-US" altLang="lv-LV" sz="2600" dirty="0"/>
              <a:t> </a:t>
            </a:r>
            <a:r>
              <a:rPr lang="en-US" altLang="lv-LV" sz="2600" dirty="0" err="1"/>
              <a:t>kaimiņpašvaldību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līmeni</a:t>
            </a:r>
            <a:endParaRPr lang="lv-LV" altLang="lv-LV" sz="2600" dirty="0" smtClean="0"/>
          </a:p>
          <a:p>
            <a:pPr marL="0" lvl="1"/>
            <a:endParaRPr lang="en-US" altLang="lv-LV" sz="2600" dirty="0"/>
          </a:p>
          <a:p>
            <a:pPr lvl="1" indent="-4572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Nozari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iespējams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sasaistīt</a:t>
            </a:r>
            <a:r>
              <a:rPr lang="en-US" altLang="lv-LV" sz="2600" dirty="0"/>
              <a:t> </a:t>
            </a:r>
            <a:r>
              <a:rPr lang="en-US" altLang="lv-LV" sz="2600" dirty="0" err="1"/>
              <a:t>ar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pašvaldības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pārvaldes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struktūru</a:t>
            </a:r>
            <a:r>
              <a:rPr lang="en-US" altLang="lv-LV" sz="2600" dirty="0"/>
              <a:t>:</a:t>
            </a:r>
          </a:p>
          <a:p>
            <a:pPr marL="1589088" lvl="2" indent="-457200">
              <a:buSzPct val="125000"/>
              <a:buFont typeface="Arial" panose="020B0604020202020204" pitchFamily="34" charset="0"/>
              <a:buChar char="•"/>
            </a:pPr>
            <a:r>
              <a:rPr lang="en-US" altLang="lv-LV" sz="2600" dirty="0" smtClean="0"/>
              <a:t>novada </a:t>
            </a:r>
            <a:r>
              <a:rPr lang="en-US" altLang="lv-LV" sz="2600" dirty="0" err="1" smtClean="0"/>
              <a:t>pagasti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vai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pilsētas</a:t>
            </a:r>
            <a:endParaRPr lang="en-US" altLang="lv-LV" sz="2600" dirty="0" smtClean="0"/>
          </a:p>
          <a:p>
            <a:pPr marL="1589088" lvl="2" indent="-457200">
              <a:buSzPct val="125000"/>
              <a:buFont typeface="Arial" panose="020B0604020202020204" pitchFamily="34" charset="0"/>
              <a:buChar char="•"/>
            </a:pPr>
            <a:r>
              <a:rPr lang="en-US" altLang="lv-LV" sz="2600" dirty="0" err="1" smtClean="0"/>
              <a:t>apdzīvotas</a:t>
            </a:r>
            <a:r>
              <a:rPr lang="en-US" altLang="lv-LV" sz="2600" dirty="0" smtClean="0"/>
              <a:t> </a:t>
            </a:r>
            <a:r>
              <a:rPr lang="en-US" altLang="lv-LV" sz="2600" dirty="0" err="1"/>
              <a:t>vietas</a:t>
            </a:r>
            <a:r>
              <a:rPr lang="en-US" altLang="lv-LV" sz="2600" dirty="0"/>
              <a:t> un </a:t>
            </a:r>
            <a:r>
              <a:rPr lang="en-US" altLang="lv-LV" sz="2600" dirty="0" err="1"/>
              <a:t>ciemi</a:t>
            </a:r>
            <a:endParaRPr lang="en-US" altLang="lv-LV" sz="2600" dirty="0"/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392936" y="629020"/>
            <a:ext cx="5829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err="1"/>
              <a:t>Sasaiste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ar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pašvaldības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nozari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914400" y="2224521"/>
            <a:ext cx="712946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57200">
              <a:buFont typeface="Courier New" panose="02070309020205020404" pitchFamily="49" charset="0"/>
              <a:buChar char="o"/>
            </a:pPr>
            <a:r>
              <a:rPr lang="en-US" altLang="lv-LV" sz="2600" dirty="0" err="1" smtClean="0"/>
              <a:t>Var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ietekmēt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tik</a:t>
            </a:r>
            <a:r>
              <a:rPr lang="lv-LV" altLang="lv-LV" sz="2600" dirty="0" smtClean="0"/>
              <a:t>a</a:t>
            </a:r>
            <a:r>
              <a:rPr lang="en-US" altLang="lv-LV" sz="2600" dirty="0" err="1" smtClean="0"/>
              <a:t>i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daļēji</a:t>
            </a:r>
            <a:endParaRPr lang="lv-LV" altLang="lv-LV" sz="2600" dirty="0" smtClean="0"/>
          </a:p>
          <a:p>
            <a:pPr marL="0" lvl="1"/>
            <a:endParaRPr lang="en-US" altLang="lv-LV" sz="2600" dirty="0" smtClean="0"/>
          </a:p>
          <a:p>
            <a:pPr lvl="1" indent="-457200">
              <a:buFont typeface="Courier New" panose="02070309020205020404" pitchFamily="49" charset="0"/>
              <a:buChar char="o"/>
            </a:pPr>
            <a:r>
              <a:rPr lang="en-US" altLang="lv-LV" sz="2600" dirty="0" err="1" smtClean="0"/>
              <a:t>Uzdev</a:t>
            </a:r>
            <a:r>
              <a:rPr lang="lv-LV" altLang="lv-LV" sz="2600" dirty="0" smtClean="0"/>
              <a:t>u</a:t>
            </a:r>
            <a:r>
              <a:rPr lang="en-US" altLang="lv-LV" sz="2600" dirty="0" err="1" smtClean="0"/>
              <a:t>ms</a:t>
            </a:r>
            <a:r>
              <a:rPr lang="en-US" altLang="lv-LV" sz="2600" dirty="0" smtClean="0"/>
              <a:t>: </a:t>
            </a:r>
            <a:r>
              <a:rPr lang="en-US" altLang="lv-LV" sz="2600" dirty="0" err="1" smtClean="0"/>
              <a:t>arvien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vairāk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iepazīstoties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ar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tēmu</a:t>
            </a:r>
            <a:r>
              <a:rPr lang="lv-LV" altLang="lv-LV" sz="2600" dirty="0" smtClean="0"/>
              <a:t>,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novērtēt</a:t>
            </a:r>
            <a:r>
              <a:rPr lang="lv-LV" altLang="lv-LV" sz="2600" dirty="0" smtClean="0"/>
              <a:t>,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cik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lielā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mērā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pašvaldība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varēs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šos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ārējos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faktorus</a:t>
            </a:r>
            <a:r>
              <a:rPr lang="en-US" altLang="lv-LV" sz="2600" dirty="0" smtClean="0"/>
              <a:t> (</a:t>
            </a:r>
            <a:r>
              <a:rPr lang="en-US" altLang="lv-LV" sz="2600" dirty="0" err="1" smtClean="0"/>
              <a:t>pati</a:t>
            </a:r>
            <a:r>
              <a:rPr lang="en-US" altLang="lv-LV" sz="2600" dirty="0" smtClean="0"/>
              <a:t> un </a:t>
            </a:r>
            <a:r>
              <a:rPr lang="en-US" altLang="lv-LV" sz="2600" dirty="0" err="1" smtClean="0"/>
              <a:t>caur</a:t>
            </a:r>
            <a:r>
              <a:rPr lang="en-US" altLang="lv-LV" sz="2600" dirty="0" smtClean="0"/>
              <a:t> </a:t>
            </a:r>
            <a:r>
              <a:rPr lang="lv-LV" altLang="lv-LV" sz="2600" dirty="0" smtClean="0"/>
              <a:t>LPS</a:t>
            </a:r>
            <a:r>
              <a:rPr lang="en-US" altLang="lv-LV" sz="2600" dirty="0" smtClean="0"/>
              <a:t>) IETEKMĒT</a:t>
            </a:r>
          </a:p>
          <a:p>
            <a:endParaRPr lang="fr-FR" sz="2000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564481" y="592444"/>
            <a:ext cx="5829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err="1"/>
              <a:t>Ārējie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faktori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4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977463" y="2492536"/>
            <a:ext cx="712946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lv-LV" sz="2600" dirty="0" err="1"/>
              <a:t>Problēma</a:t>
            </a:r>
            <a:r>
              <a:rPr lang="en-US" altLang="lv-LV" sz="2600" dirty="0"/>
              <a:t>, </a:t>
            </a:r>
            <a:r>
              <a:rPr lang="en-US" altLang="lv-LV" sz="2600" dirty="0" err="1"/>
              <a:t>izvēlēties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tos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uzdevumus</a:t>
            </a:r>
            <a:r>
              <a:rPr lang="en-US" altLang="lv-LV" sz="2600" dirty="0"/>
              <a:t>, </a:t>
            </a:r>
            <a:r>
              <a:rPr lang="en-US" altLang="lv-LV" sz="2600" dirty="0" err="1"/>
              <a:t>kurus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vairāk</a:t>
            </a:r>
            <a:r>
              <a:rPr lang="lv-LV" altLang="lv-LV" sz="2600" dirty="0" smtClean="0"/>
              <a:t> </a:t>
            </a:r>
            <a:r>
              <a:rPr lang="en-US" altLang="lv-LV" sz="2600" dirty="0" err="1" smtClean="0"/>
              <a:t>ietekmē</a:t>
            </a:r>
            <a:r>
              <a:rPr lang="en-US" altLang="lv-LV" sz="2600" dirty="0" smtClean="0"/>
              <a:t> </a:t>
            </a:r>
            <a:r>
              <a:rPr lang="en-US" altLang="lv-LV" sz="2600" dirty="0" err="1"/>
              <a:t>iekšējie</a:t>
            </a:r>
            <a:r>
              <a:rPr lang="en-US" altLang="lv-LV" sz="2600" dirty="0"/>
              <a:t> </a:t>
            </a:r>
            <a:r>
              <a:rPr lang="en-US" altLang="lv-LV" sz="2600" dirty="0" err="1"/>
              <a:t>faktori</a:t>
            </a:r>
            <a:endParaRPr lang="en-US" altLang="lv-LV" sz="2600" dirty="0"/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490472" y="641212"/>
            <a:ext cx="5829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err="1"/>
              <a:t>Iekšējie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faktori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914400" y="2618659"/>
            <a:ext cx="7129463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0" algn="ctr">
              <a:buFont typeface="Wingdings" panose="05000000000000000000" pitchFamily="2" charset="2"/>
              <a:buNone/>
            </a:pPr>
            <a:r>
              <a:rPr lang="en-US" altLang="lv-LV" sz="2600" dirty="0" err="1"/>
              <a:t>Paldies</a:t>
            </a:r>
            <a:r>
              <a:rPr lang="en-US" altLang="lv-LV" sz="2600" dirty="0"/>
              <a:t> par </a:t>
            </a:r>
            <a:r>
              <a:rPr lang="en-US" altLang="lv-LV" sz="2600" dirty="0" err="1"/>
              <a:t>uzmanību</a:t>
            </a:r>
            <a:r>
              <a:rPr lang="en-US" altLang="lv-LV" sz="2600" dirty="0"/>
              <a:t>!</a:t>
            </a:r>
          </a:p>
          <a:p>
            <a:pPr marL="0" lvl="1" indent="0" algn="ctr">
              <a:buFont typeface="Wingdings" panose="05000000000000000000" pitchFamily="2" charset="2"/>
              <a:buNone/>
            </a:pPr>
            <a:endParaRPr lang="en-US" altLang="lv-LV" dirty="0"/>
          </a:p>
          <a:p>
            <a:pPr marL="0" lvl="1" indent="0" algn="ctr">
              <a:buFont typeface="Wingdings" panose="05000000000000000000" pitchFamily="2" charset="2"/>
              <a:buNone/>
            </a:pPr>
            <a:r>
              <a:rPr lang="en-US" altLang="lv-LV" sz="2600" u="sng" dirty="0">
                <a:hlinkClick r:id="rId2"/>
              </a:rPr>
              <a:t>maris@lps.lv</a:t>
            </a:r>
            <a:endParaRPr lang="en-US" altLang="lv-LV" sz="2600" dirty="0"/>
          </a:p>
          <a:p>
            <a:pPr marL="0" lvl="1" indent="0" algn="ctr">
              <a:buFont typeface="Wingdings" panose="05000000000000000000" pitchFamily="2" charset="2"/>
              <a:buNone/>
            </a:pPr>
            <a:r>
              <a:rPr lang="en-US" altLang="lv-LV" sz="2600" dirty="0"/>
              <a:t>+37129197602</a:t>
            </a:r>
          </a:p>
          <a:p>
            <a:pPr marL="0" lvl="1" indent="0" algn="ctr">
              <a:buFont typeface="Wingdings" panose="05000000000000000000" pitchFamily="2" charset="2"/>
              <a:buNone/>
            </a:pPr>
            <a:endParaRPr lang="en-US" altLang="lv-LV" sz="2600" dirty="0"/>
          </a:p>
          <a:p>
            <a:pPr marL="0" lvl="1" indent="0" algn="ctr">
              <a:buFont typeface="Wingdings" panose="05000000000000000000" pitchFamily="2" charset="2"/>
              <a:buNone/>
            </a:pPr>
            <a:r>
              <a:rPr lang="en-US" altLang="lv-LV" sz="2600" u="sng" dirty="0">
                <a:hlinkClick r:id="rId3"/>
              </a:rPr>
              <a:t>www.lps.lv</a:t>
            </a:r>
            <a:endParaRPr lang="en-US" altLang="lv-LV" sz="2600" dirty="0"/>
          </a:p>
          <a:p>
            <a:pPr marL="0" lvl="1" indent="0" algn="ctr">
              <a:buFont typeface="Wingdings" panose="05000000000000000000" pitchFamily="2" charset="2"/>
              <a:buNone/>
            </a:pPr>
            <a:r>
              <a:rPr lang="en-US" altLang="lv-LV" sz="2600" u="sng" dirty="0">
                <a:hlinkClick r:id="rId4"/>
              </a:rPr>
              <a:t>www.ms.lps.lv</a:t>
            </a:r>
            <a:endParaRPr lang="en-US" altLang="lv-LV" sz="2600" dirty="0"/>
          </a:p>
        </p:txBody>
      </p:sp>
    </p:spTree>
    <p:extLst>
      <p:ext uri="{BB962C8B-B14F-4D97-AF65-F5344CB8AC3E}">
        <p14:creationId xmlns:p14="http://schemas.microsoft.com/office/powerpoint/2010/main" val="317077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914400" y="1858761"/>
            <a:ext cx="7129463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lv-LV" sz="2600" dirty="0"/>
              <a:t>Pareto </a:t>
            </a:r>
            <a:r>
              <a:rPr lang="en-US" altLang="lv-LV" sz="2600" dirty="0" err="1" smtClean="0"/>
              <a:t>princips</a:t>
            </a:r>
            <a:r>
              <a:rPr lang="en-US" altLang="lv-LV" sz="2600" dirty="0" smtClean="0"/>
              <a:t>:</a:t>
            </a:r>
            <a:r>
              <a:rPr lang="lv-LV" altLang="lv-LV" sz="2600" dirty="0" smtClean="0"/>
              <a:t>    </a:t>
            </a:r>
          </a:p>
          <a:p>
            <a:r>
              <a:rPr lang="lv-LV" altLang="lv-LV" sz="2600" dirty="0"/>
              <a:t>	</a:t>
            </a:r>
            <a:r>
              <a:rPr lang="en-US" altLang="lv-LV" sz="2600" dirty="0" smtClean="0"/>
              <a:t>20</a:t>
            </a:r>
            <a:r>
              <a:rPr lang="en-US" altLang="lv-LV" sz="2600" dirty="0"/>
              <a:t>% </a:t>
            </a:r>
            <a:r>
              <a:rPr lang="en-US" altLang="lv-LV" sz="2600" dirty="0" err="1"/>
              <a:t>faktoru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ietekmē</a:t>
            </a:r>
            <a:r>
              <a:rPr lang="en-US" altLang="lv-LV" sz="2600" dirty="0"/>
              <a:t> 80% </a:t>
            </a:r>
            <a:r>
              <a:rPr lang="en-US" altLang="lv-LV" sz="2600" dirty="0" err="1" smtClean="0"/>
              <a:t>rezultāta</a:t>
            </a:r>
            <a:endParaRPr lang="lv-LV" altLang="lv-LV" sz="2600" dirty="0" smtClean="0"/>
          </a:p>
          <a:p>
            <a:endParaRPr lang="en-US" altLang="lv-LV" sz="2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Veidojot</a:t>
            </a:r>
            <a:r>
              <a:rPr lang="en-US" altLang="lv-LV" sz="2600" dirty="0"/>
              <a:t> un </a:t>
            </a:r>
            <a:r>
              <a:rPr lang="en-US" altLang="lv-LV" sz="2600" dirty="0" err="1"/>
              <a:t>elastīgi</a:t>
            </a:r>
            <a:r>
              <a:rPr lang="en-US" altLang="lv-LV" sz="2600" dirty="0"/>
              <a:t> </a:t>
            </a:r>
            <a:r>
              <a:rPr lang="en-US" altLang="lv-LV" sz="2600" dirty="0" err="1"/>
              <a:t>koriģējot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savu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stratēģiju</a:t>
            </a:r>
            <a:r>
              <a:rPr lang="en-US" altLang="lv-LV" sz="2600" dirty="0"/>
              <a:t> un </a:t>
            </a:r>
            <a:r>
              <a:rPr lang="en-US" altLang="lv-LV" sz="2600" dirty="0" err="1"/>
              <a:t>taktiku</a:t>
            </a:r>
            <a:r>
              <a:rPr lang="en-US" altLang="lv-LV" sz="2600" dirty="0"/>
              <a:t>, </a:t>
            </a:r>
            <a:r>
              <a:rPr lang="en-US" altLang="lv-LV" sz="2600" dirty="0" err="1" smtClean="0"/>
              <a:t>attīstību</a:t>
            </a:r>
            <a:r>
              <a:rPr lang="lv-LV" altLang="lv-LV" sz="2600" dirty="0" smtClean="0"/>
              <a:t>,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pirmkārt</a:t>
            </a:r>
            <a:r>
              <a:rPr lang="lv-LV" altLang="lv-LV" sz="2600" dirty="0" smtClean="0"/>
              <a:t>,</a:t>
            </a:r>
            <a:r>
              <a:rPr lang="en-US" altLang="lv-LV" sz="2600" dirty="0" smtClean="0"/>
              <a:t> </a:t>
            </a:r>
            <a:r>
              <a:rPr lang="en-US" altLang="lv-LV" sz="2600" dirty="0" err="1"/>
              <a:t>jāvirza</a:t>
            </a:r>
            <a:r>
              <a:rPr lang="en-US" altLang="lv-LV" sz="2600" dirty="0"/>
              <a:t> to 20% </a:t>
            </a:r>
            <a:r>
              <a:rPr lang="en-US" altLang="lv-LV" sz="2600" dirty="0" err="1"/>
              <a:t>faktoru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ietekmēšanai</a:t>
            </a:r>
            <a:r>
              <a:rPr lang="en-US" altLang="lv-LV" sz="2600" dirty="0"/>
              <a:t>, no </a:t>
            </a:r>
            <a:r>
              <a:rPr lang="en-US" altLang="lv-LV" sz="2600" dirty="0" err="1"/>
              <a:t>kuriem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vairāk</a:t>
            </a:r>
            <a:r>
              <a:rPr lang="en-US" altLang="lv-LV" sz="2600" dirty="0"/>
              <a:t> </a:t>
            </a:r>
            <a:r>
              <a:rPr lang="en-US" altLang="lv-LV" sz="2600" dirty="0" err="1"/>
              <a:t>atkarīgi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rezultāti</a:t>
            </a:r>
            <a:endParaRPr lang="lv-LV" altLang="lv-LV" sz="2600" dirty="0" smtClean="0"/>
          </a:p>
          <a:p>
            <a:endParaRPr lang="en-US" altLang="lv-LV" sz="2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Visbiežāk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sastopamā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izvēle</a:t>
            </a:r>
            <a:r>
              <a:rPr lang="en-US" altLang="lv-LV" sz="2600" dirty="0"/>
              <a:t> - </a:t>
            </a:r>
            <a:r>
              <a:rPr lang="en-US" altLang="lv-LV" sz="2600" dirty="0" err="1"/>
              <a:t>valdība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nodarbojas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ar</a:t>
            </a:r>
            <a:r>
              <a:rPr lang="en-US" altLang="lv-LV" sz="2600" dirty="0"/>
              <a:t> </a:t>
            </a:r>
            <a:r>
              <a:rPr lang="en-US" altLang="lv-LV" sz="2600" dirty="0" err="1"/>
              <a:t>otršķirīgiem</a:t>
            </a:r>
            <a:r>
              <a:rPr lang="en-US" altLang="lv-LV" sz="2600" dirty="0"/>
              <a:t> </a:t>
            </a:r>
            <a:r>
              <a:rPr lang="en-US" altLang="lv-LV" sz="2600" dirty="0" err="1"/>
              <a:t>faktoriem</a:t>
            </a:r>
            <a:r>
              <a:rPr lang="en-US" altLang="lv-LV" sz="2600" dirty="0"/>
              <a:t> (</a:t>
            </a:r>
            <a:r>
              <a:rPr lang="en-US" altLang="lv-LV" sz="2600" dirty="0" err="1"/>
              <a:t>kļūdas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dēļ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vai</a:t>
            </a:r>
            <a:r>
              <a:rPr lang="en-US" altLang="lv-LV" sz="2600" dirty="0"/>
              <a:t> </a:t>
            </a:r>
            <a:r>
              <a:rPr lang="lv-LV" altLang="lv-LV" sz="2600" dirty="0" smtClean="0"/>
              <a:t>tādēļ, </a:t>
            </a:r>
            <a:r>
              <a:rPr lang="en-US" altLang="lv-LV" sz="2600" dirty="0" err="1" smtClean="0"/>
              <a:t>lai</a:t>
            </a:r>
            <a:r>
              <a:rPr lang="en-US" altLang="lv-LV" sz="2600" dirty="0" smtClean="0"/>
              <a:t> </a:t>
            </a:r>
            <a:r>
              <a:rPr lang="en-US" altLang="lv-LV" sz="2600" dirty="0" err="1"/>
              <a:t>maldinātu</a:t>
            </a:r>
            <a:r>
              <a:rPr lang="en-US" altLang="lv-LV" sz="2600" dirty="0" smtClean="0"/>
              <a:t>)</a:t>
            </a:r>
            <a:endParaRPr lang="en-US" altLang="lv-LV" sz="2600" dirty="0"/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564481" y="629020"/>
            <a:ext cx="5829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err="1"/>
              <a:t>Prioritātes</a:t>
            </a:r>
            <a:r>
              <a:rPr lang="en-US" altLang="lv-LV" sz="2800" b="1" dirty="0"/>
              <a:t> un </a:t>
            </a:r>
            <a:r>
              <a:rPr lang="en-US" altLang="lv-LV" sz="2800" b="1" dirty="0" err="1"/>
              <a:t>otršķirīgais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914400" y="2224521"/>
            <a:ext cx="712946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Procesu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kopsakarībā</a:t>
            </a:r>
            <a:r>
              <a:rPr lang="en-US" altLang="lv-LV" sz="2600" dirty="0"/>
              <a:t> </a:t>
            </a:r>
            <a:r>
              <a:rPr lang="en-US" altLang="lv-LV" sz="2600" dirty="0" err="1"/>
              <a:t>jāredz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politiķiem</a:t>
            </a:r>
            <a:endParaRPr lang="lv-LV" altLang="lv-LV" sz="2600" dirty="0" smtClean="0"/>
          </a:p>
          <a:p>
            <a:endParaRPr lang="en-US" altLang="lv-LV" sz="2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Stratēģiju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nevar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veidot</a:t>
            </a:r>
            <a:r>
              <a:rPr lang="en-US" altLang="lv-LV" sz="2600" dirty="0"/>
              <a:t> no </a:t>
            </a:r>
            <a:r>
              <a:rPr lang="en-US" altLang="lv-LV" sz="2600" dirty="0" err="1"/>
              <a:t>vienas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nozares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vai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viena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sektora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skatu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punkta</a:t>
            </a:r>
            <a:endParaRPr lang="lv-LV" altLang="lv-LV" sz="2600" dirty="0" smtClean="0"/>
          </a:p>
          <a:p>
            <a:endParaRPr lang="en-US" altLang="lv-LV" sz="2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lv-LV" sz="2600" dirty="0" err="1" smtClean="0"/>
              <a:t>Tiem</a:t>
            </a:r>
            <a:r>
              <a:rPr lang="lv-LV" altLang="lv-LV" sz="2600" dirty="0" smtClean="0"/>
              <a:t>,</a:t>
            </a:r>
            <a:r>
              <a:rPr lang="en-US" altLang="lv-LV" sz="2600" dirty="0" smtClean="0"/>
              <a:t> </a:t>
            </a:r>
            <a:r>
              <a:rPr lang="en-US" altLang="lv-LV" sz="2600" dirty="0" err="1"/>
              <a:t>kas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pārstāv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pašvaldību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stratēģijas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veidošanā</a:t>
            </a:r>
            <a:r>
              <a:rPr lang="lv-LV" altLang="lv-LV" sz="2600" dirty="0" smtClean="0"/>
              <a:t>,</a:t>
            </a:r>
            <a:r>
              <a:rPr lang="en-US" altLang="lv-LV" sz="2600" dirty="0" smtClean="0"/>
              <a:t> </a:t>
            </a:r>
            <a:r>
              <a:rPr lang="en-US" altLang="lv-LV" sz="2600" dirty="0" err="1"/>
              <a:t>jāspēj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izvērtēt</a:t>
            </a:r>
            <a:r>
              <a:rPr lang="en-US" altLang="lv-LV" sz="2600" dirty="0"/>
              <a:t> </a:t>
            </a:r>
            <a:r>
              <a:rPr lang="en-US" altLang="lv-LV" sz="2600" dirty="0" err="1"/>
              <a:t>aktivitāšu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mijiedarbību</a:t>
            </a:r>
            <a:r>
              <a:rPr lang="en-US" altLang="lv-LV" sz="2600" dirty="0"/>
              <a:t>, tai </a:t>
            </a:r>
            <a:r>
              <a:rPr lang="en-US" altLang="lv-LV" sz="2600" dirty="0" err="1"/>
              <a:t>skaitā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izmaksas</a:t>
            </a:r>
            <a:r>
              <a:rPr lang="en-US" altLang="lv-LV" sz="2600" dirty="0"/>
              <a:t> un </a:t>
            </a:r>
            <a:r>
              <a:rPr lang="en-US" altLang="lv-LV" sz="2600" dirty="0" err="1"/>
              <a:t>visu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resursu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iesaistīšanu</a:t>
            </a:r>
            <a:endParaRPr lang="en-US" altLang="lv-LV" sz="2600" dirty="0"/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564481" y="641212"/>
            <a:ext cx="5829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err="1"/>
              <a:t>Stratēģim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jāredz</a:t>
            </a:r>
            <a:r>
              <a:rPr lang="en-US" altLang="lv-LV" sz="2800" b="1" dirty="0"/>
              <a:t> </a:t>
            </a:r>
            <a:r>
              <a:rPr lang="en-US" altLang="lv-LV" sz="2800" b="1" dirty="0" smtClean="0"/>
              <a:t>vis</a:t>
            </a:r>
            <a:r>
              <a:rPr lang="lv-LV" altLang="lv-LV" sz="2800" b="1" dirty="0" smtClean="0"/>
              <a:t>s</a:t>
            </a:r>
            <a:r>
              <a:rPr lang="en-US" altLang="lv-LV" sz="2800" b="1" dirty="0" smtClean="0"/>
              <a:t> </a:t>
            </a:r>
            <a:r>
              <a:rPr lang="en-US" altLang="lv-LV" sz="2800" b="1" dirty="0" err="1" smtClean="0"/>
              <a:t>laukum</a:t>
            </a:r>
            <a:r>
              <a:rPr lang="lv-LV" altLang="lv-LV" sz="2800" b="1" dirty="0" smtClean="0"/>
              <a:t>s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914400" y="2224521"/>
            <a:ext cx="7129463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Tas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nozīmē</a:t>
            </a:r>
            <a:r>
              <a:rPr lang="en-US" altLang="lv-LV" sz="2600" dirty="0"/>
              <a:t>, </a:t>
            </a:r>
            <a:r>
              <a:rPr lang="en-US" altLang="lv-LV" sz="2600" dirty="0" err="1"/>
              <a:t>ka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pārējiem</a:t>
            </a:r>
            <a:r>
              <a:rPr lang="lv-LV" altLang="lv-LV" sz="2600" dirty="0" smtClean="0"/>
              <a:t> </a:t>
            </a:r>
            <a:r>
              <a:rPr lang="en-US" altLang="lv-LV" sz="2600" dirty="0" err="1" smtClean="0"/>
              <a:t>pašvaldības</a:t>
            </a:r>
            <a:r>
              <a:rPr lang="en-US" altLang="lv-LV" sz="2600" dirty="0" smtClean="0"/>
              <a:t> </a:t>
            </a:r>
            <a:r>
              <a:rPr lang="en-US" altLang="lv-LV" sz="2600" dirty="0" err="1"/>
              <a:t>pārstāvjiem</a:t>
            </a:r>
            <a:r>
              <a:rPr lang="en-US" altLang="lv-LV" sz="2600" dirty="0"/>
              <a:t> </a:t>
            </a:r>
            <a:r>
              <a:rPr lang="en-US" altLang="lv-LV" sz="2600" dirty="0" err="1"/>
              <a:t>jādomā</a:t>
            </a:r>
            <a:r>
              <a:rPr lang="en-US" altLang="lv-LV" sz="2600" dirty="0"/>
              <a:t> par “</a:t>
            </a:r>
            <a:r>
              <a:rPr lang="en-US" altLang="lv-LV" sz="2600" dirty="0" err="1"/>
              <a:t>visu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laukumu</a:t>
            </a:r>
            <a:r>
              <a:rPr lang="en-US" altLang="lv-LV" sz="2600" dirty="0" smtClean="0"/>
              <a:t>”</a:t>
            </a:r>
            <a:endParaRPr lang="lv-LV" altLang="lv-LV" sz="2600" dirty="0" smtClean="0"/>
          </a:p>
          <a:p>
            <a:endParaRPr lang="en-US" altLang="lv-LV" sz="2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Domāšana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vienas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nozares</a:t>
            </a:r>
            <a:r>
              <a:rPr lang="en-US" altLang="lv-LV" sz="2600" dirty="0"/>
              <a:t> (</a:t>
            </a:r>
            <a:r>
              <a:rPr lang="en-US" altLang="lv-LV" sz="2600" dirty="0" err="1"/>
              <a:t>funkcijas</a:t>
            </a:r>
            <a:r>
              <a:rPr lang="en-US" altLang="lv-LV" sz="2600" dirty="0"/>
              <a:t>, </a:t>
            </a:r>
            <a:r>
              <a:rPr lang="en-US" altLang="lv-LV" sz="2600" dirty="0" err="1"/>
              <a:t>kompetences</a:t>
            </a:r>
            <a:r>
              <a:rPr lang="en-US" altLang="lv-LV" sz="2600" dirty="0"/>
              <a:t>) </a:t>
            </a:r>
            <a:r>
              <a:rPr lang="en-US" altLang="lv-LV" sz="2600" dirty="0" err="1"/>
              <a:t>ietvaros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nav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vēlama</a:t>
            </a:r>
            <a:r>
              <a:rPr lang="lv-LV" altLang="lv-LV" sz="2600" dirty="0" smtClean="0"/>
              <a:t>;</a:t>
            </a:r>
            <a:r>
              <a:rPr lang="en-US" altLang="lv-LV" sz="2600" dirty="0" smtClean="0"/>
              <a:t> </a:t>
            </a:r>
            <a:r>
              <a:rPr lang="en-US" altLang="lv-LV" sz="2600" dirty="0" err="1"/>
              <a:t>iespējamās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aktivitātes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jāsasaista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ar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visiem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iespējamajiem</a:t>
            </a:r>
            <a:r>
              <a:rPr lang="en-US" altLang="lv-LV" sz="2600" dirty="0"/>
              <a:t> </a:t>
            </a:r>
            <a:r>
              <a:rPr lang="en-US" altLang="lv-LV" sz="2600" dirty="0" err="1"/>
              <a:t>resursiem</a:t>
            </a:r>
            <a:endParaRPr lang="en-US" altLang="lv-LV" sz="2600" dirty="0"/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097070" y="641212"/>
            <a:ext cx="62113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/>
              <a:t>Ja domes </a:t>
            </a:r>
            <a:r>
              <a:rPr lang="en-US" altLang="lv-LV" sz="2800" b="1" dirty="0" err="1"/>
              <a:t>priekšsēdētājs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neierodas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914400" y="2224521"/>
            <a:ext cx="712946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Budžeta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līdzekļi</a:t>
            </a:r>
            <a:endParaRPr lang="lv-LV" altLang="lv-LV" sz="2600" dirty="0" smtClean="0"/>
          </a:p>
          <a:p>
            <a:endParaRPr lang="en-US" altLang="lv-LV" sz="2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Pašvaldības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īpašumi</a:t>
            </a:r>
            <a:endParaRPr lang="lv-LV" altLang="lv-LV" sz="2600" dirty="0" smtClean="0"/>
          </a:p>
          <a:p>
            <a:endParaRPr lang="en-US" altLang="lv-LV" sz="2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Iespēja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radīt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salīdzinošas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priekšrocības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noteiktām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interešu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grupām</a:t>
            </a:r>
            <a:endParaRPr lang="lv-LV" altLang="lv-LV" sz="2600" dirty="0" smtClean="0"/>
          </a:p>
          <a:p>
            <a:endParaRPr lang="en-US" altLang="lv-LV" sz="2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Iespēja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veicināt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privāto</a:t>
            </a:r>
            <a:r>
              <a:rPr lang="en-US" altLang="lv-LV" sz="2600" dirty="0"/>
              <a:t> un </a:t>
            </a:r>
            <a:r>
              <a:rPr lang="en-US" altLang="lv-LV" sz="2600" dirty="0" err="1"/>
              <a:t>publisko</a:t>
            </a:r>
            <a:r>
              <a:rPr lang="en-US" altLang="lv-LV" sz="2600" dirty="0"/>
              <a:t> </a:t>
            </a:r>
            <a:r>
              <a:rPr lang="en-US" altLang="lv-LV" sz="2600" dirty="0" err="1"/>
              <a:t>cilvēkresursu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attīstību</a:t>
            </a:r>
            <a:endParaRPr lang="en-US" altLang="lv-LV" sz="2600" dirty="0"/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941576" y="501100"/>
            <a:ext cx="5829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err="1"/>
              <a:t>Resursi</a:t>
            </a:r>
            <a:r>
              <a:rPr lang="en-US" altLang="lv-LV" sz="2800" b="1" dirty="0"/>
              <a:t>: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0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914401" y="2224521"/>
            <a:ext cx="234906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Produkts</a:t>
            </a:r>
            <a:endParaRPr lang="en-US" altLang="lv-LV" sz="2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altLang="lv-LV" sz="2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altLang="lv-LV" sz="2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altLang="lv-LV" sz="2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Cena</a:t>
            </a:r>
            <a:endParaRPr lang="en-US" altLang="lv-LV" sz="2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Vieta</a:t>
            </a:r>
            <a:endParaRPr lang="en-US" altLang="lv-LV" sz="2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Virzīšana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tirgū</a:t>
            </a:r>
            <a:endParaRPr lang="en-US" altLang="lv-LV" sz="2600" dirty="0"/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024128" y="580458"/>
            <a:ext cx="61643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lv-LV" altLang="lv-LV" sz="2800" b="1" dirty="0" smtClean="0"/>
              <a:t>    </a:t>
            </a:r>
            <a:r>
              <a:rPr lang="en-US" altLang="lv-LV" sz="2800" b="1" dirty="0" err="1" smtClean="0"/>
              <a:t>Vienkāršākais</a:t>
            </a:r>
            <a:r>
              <a:rPr lang="en-US" altLang="lv-LV" sz="2800" b="1" dirty="0" smtClean="0"/>
              <a:t> </a:t>
            </a:r>
            <a:r>
              <a:rPr lang="en-US" altLang="lv-LV" sz="2800" b="1" dirty="0"/>
              <a:t>(</a:t>
            </a:r>
            <a:r>
              <a:rPr lang="en-US" altLang="lv-LV" sz="2800" b="1" dirty="0" err="1"/>
              <a:t>privātā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sektora</a:t>
            </a:r>
            <a:r>
              <a:rPr lang="en-US" altLang="lv-LV" sz="2800" b="1" dirty="0"/>
              <a:t>) mārketinga </a:t>
            </a:r>
            <a:r>
              <a:rPr lang="en-US" altLang="lv-LV" sz="2800" b="1" dirty="0" err="1"/>
              <a:t>modelis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pašvaldībai</a:t>
            </a:r>
            <a:endParaRPr lang="fr-FR" sz="2800" b="1" dirty="0">
              <a:latin typeface="Verdana" pitchFamily="34" charset="0"/>
            </a:endParaRPr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4524703" y="2224521"/>
            <a:ext cx="4225160" cy="316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75"/>
              </a:spcBef>
            </a:pP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Esošie</a:t>
            </a:r>
            <a:r>
              <a:rPr lang="en-US" altLang="lv-LV" sz="2600" dirty="0"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potenciālie</a:t>
            </a:r>
            <a:r>
              <a:rPr lang="en-US" altLang="lv-LV" sz="2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klienti</a:t>
            </a:r>
            <a:endParaRPr lang="en-US" altLang="lv-LV" sz="2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75"/>
              </a:spcBef>
            </a:pP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Esošie</a:t>
            </a:r>
            <a:r>
              <a:rPr lang="en-US" altLang="lv-LV" sz="2600" dirty="0"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potenciālie</a:t>
            </a:r>
            <a:r>
              <a:rPr lang="en-US" altLang="lv-LV" sz="2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konkurenti</a:t>
            </a:r>
            <a:endParaRPr lang="en-US" altLang="lv-LV" sz="2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75"/>
              </a:spcBef>
            </a:pP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Salīdzinošo</a:t>
            </a:r>
            <a:r>
              <a:rPr lang="en-US" altLang="lv-LV" sz="2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iespēju</a:t>
            </a:r>
            <a:r>
              <a:rPr lang="en-US" altLang="lv-LV" sz="2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analīze</a:t>
            </a:r>
            <a:endParaRPr lang="en-US" altLang="lv-LV" sz="2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75"/>
              </a:spcBef>
            </a:pP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Vīzijas</a:t>
            </a:r>
            <a:r>
              <a:rPr lang="en-US" altLang="lv-LV" sz="26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mērķu</a:t>
            </a:r>
            <a:r>
              <a:rPr lang="en-US" altLang="lv-LV" sz="2600" dirty="0"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uzdevumu</a:t>
            </a:r>
            <a:r>
              <a:rPr lang="en-US" altLang="lv-LV" sz="2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koriģēšana</a:t>
            </a:r>
            <a:endParaRPr lang="en-US" altLang="lv-LV" sz="2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1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645318" y="2366411"/>
            <a:ext cx="766311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Katra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konkrēta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aktivitāte</a:t>
            </a:r>
            <a:r>
              <a:rPr lang="en-US" altLang="lv-LV" sz="2600" dirty="0"/>
              <a:t> </a:t>
            </a:r>
            <a:r>
              <a:rPr lang="en-US" altLang="lv-LV" sz="2600" dirty="0" err="1"/>
              <a:t>uzlabo</a:t>
            </a:r>
            <a:r>
              <a:rPr lang="en-US" altLang="lv-LV" sz="2600" dirty="0"/>
              <a:t> </a:t>
            </a:r>
            <a:r>
              <a:rPr lang="en-US" altLang="lv-LV" sz="2600" dirty="0" err="1"/>
              <a:t>noteiktas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fokusgrupas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situāciju</a:t>
            </a:r>
            <a:r>
              <a:rPr lang="en-US" altLang="lv-LV" sz="2600" dirty="0"/>
              <a:t> (</a:t>
            </a:r>
            <a:r>
              <a:rPr lang="en-US" altLang="lv-LV" sz="2600" dirty="0" err="1"/>
              <a:t>vai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izpilda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šīs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fokusgrupas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vēlmes</a:t>
            </a:r>
            <a:r>
              <a:rPr lang="en-US" altLang="lv-LV" sz="2600" dirty="0" smtClean="0"/>
              <a:t>)</a:t>
            </a:r>
            <a:endParaRPr lang="lv-LV" altLang="lv-LV" sz="2600" dirty="0" smtClean="0"/>
          </a:p>
          <a:p>
            <a:endParaRPr lang="en-US" altLang="lv-LV" sz="2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Racionāli</a:t>
            </a:r>
            <a:r>
              <a:rPr lang="en-US" altLang="lv-LV" sz="2600" dirty="0"/>
              <a:t> </a:t>
            </a:r>
            <a:r>
              <a:rPr lang="en-US" altLang="lv-LV" sz="2600" dirty="0" err="1"/>
              <a:t>domājot</a:t>
            </a:r>
            <a:r>
              <a:rPr lang="en-US" altLang="lv-LV" sz="2600" dirty="0"/>
              <a:t> - </a:t>
            </a:r>
            <a:r>
              <a:rPr lang="en-US" altLang="lv-LV" sz="2600" dirty="0" err="1"/>
              <a:t>izmantojot</a:t>
            </a:r>
            <a:r>
              <a:rPr lang="en-US" altLang="lv-LV" sz="2600" dirty="0"/>
              <a:t> </a:t>
            </a:r>
            <a:r>
              <a:rPr lang="en-US" altLang="lv-LV" sz="2600" dirty="0" err="1"/>
              <a:t>resursus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konkrētai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fokusgrupai</a:t>
            </a:r>
            <a:r>
              <a:rPr lang="lv-LV" altLang="lv-LV" sz="2600" dirty="0" smtClean="0"/>
              <a:t>,</a:t>
            </a:r>
            <a:r>
              <a:rPr lang="en-US" altLang="lv-LV" sz="2600" dirty="0" smtClean="0"/>
              <a:t> </a:t>
            </a:r>
            <a:r>
              <a:rPr lang="en-US" altLang="lv-LV" sz="2600" dirty="0" err="1"/>
              <a:t>pārējie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ir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zaudētāji</a:t>
            </a:r>
            <a:endParaRPr lang="lv-LV" altLang="lv-LV" sz="2600" dirty="0" smtClean="0"/>
          </a:p>
          <a:p>
            <a:endParaRPr lang="en-US" altLang="lv-LV" sz="2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lv-LV" sz="2600" dirty="0" err="1"/>
              <a:t>Irracionāli</a:t>
            </a:r>
            <a:r>
              <a:rPr lang="en-US" altLang="lv-LV" sz="2600" dirty="0"/>
              <a:t> </a:t>
            </a:r>
            <a:r>
              <a:rPr lang="en-US" altLang="lv-LV" sz="2600" dirty="0" err="1"/>
              <a:t>domājot</a:t>
            </a:r>
            <a:r>
              <a:rPr lang="en-US" altLang="lv-LV" sz="2600" dirty="0"/>
              <a:t> - </a:t>
            </a:r>
            <a:r>
              <a:rPr lang="en-US" altLang="lv-LV" sz="2600" dirty="0" err="1"/>
              <a:t>darbība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noteiktas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fokusgrupas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labā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var</a:t>
            </a:r>
            <a:r>
              <a:rPr lang="en-US" altLang="lv-LV" sz="2600" dirty="0"/>
              <a:t> </a:t>
            </a:r>
            <a:r>
              <a:rPr lang="en-US" altLang="lv-LV" sz="2600" dirty="0" err="1"/>
              <a:t>būt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pārējiem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pieņemama</a:t>
            </a:r>
            <a:r>
              <a:rPr lang="en-US" altLang="lv-LV" sz="2600" dirty="0"/>
              <a:t>, jo </a:t>
            </a:r>
            <a:r>
              <a:rPr lang="en-US" altLang="lv-LV" sz="2600" dirty="0" err="1"/>
              <a:t>atbilst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priekšstatiem</a:t>
            </a:r>
            <a:r>
              <a:rPr lang="en-US" altLang="lv-LV" sz="2600" dirty="0"/>
              <a:t> par “</a:t>
            </a:r>
            <a:r>
              <a:rPr lang="en-US" altLang="lv-LV" sz="2600" dirty="0" err="1"/>
              <a:t>labu</a:t>
            </a:r>
            <a:r>
              <a:rPr lang="en-US" altLang="lv-LV" sz="2600" dirty="0"/>
              <a:t>” </a:t>
            </a:r>
            <a:r>
              <a:rPr lang="en-US" altLang="lv-LV" sz="2600" dirty="0" err="1"/>
              <a:t>rīcību</a:t>
            </a:r>
            <a:endParaRPr lang="en-US" altLang="lv-LV" sz="2600" dirty="0"/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295400" y="360796"/>
            <a:ext cx="5829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2800" b="1" dirty="0" smtClean="0"/>
              <a:t>“</a:t>
            </a:r>
            <a:r>
              <a:rPr lang="en-US" altLang="lv-LV" sz="2800" b="1" dirty="0" err="1" smtClean="0"/>
              <a:t>Tirgus</a:t>
            </a:r>
            <a:r>
              <a:rPr lang="en-US" altLang="lv-LV" sz="2800" b="1" dirty="0"/>
              <a:t>” </a:t>
            </a:r>
            <a:endParaRPr lang="lv-LV" altLang="lv-LV" sz="2800" b="1" dirty="0" smtClean="0"/>
          </a:p>
          <a:p>
            <a:pPr marL="342900" indent="-342900">
              <a:buFont typeface="Arial" charset="0"/>
              <a:buNone/>
            </a:pPr>
            <a:r>
              <a:rPr lang="en-US" altLang="lv-LV" sz="2800" b="1" dirty="0" smtClean="0"/>
              <a:t>(</a:t>
            </a:r>
            <a:r>
              <a:rPr lang="en-US" altLang="lv-LV" sz="2800" b="1" dirty="0" err="1"/>
              <a:t>pašvaldības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produkta</a:t>
            </a:r>
            <a:r>
              <a:rPr lang="en-US" altLang="lv-LV" sz="2800" b="1" dirty="0"/>
              <a:t> </a:t>
            </a:r>
            <a:r>
              <a:rPr lang="en-US" altLang="lv-LV" sz="2800" b="1" dirty="0" err="1"/>
              <a:t>patērētāji</a:t>
            </a:r>
            <a:r>
              <a:rPr lang="en-US" altLang="lv-LV" sz="2800" b="1" dirty="0"/>
              <a:t>)</a:t>
            </a:r>
            <a:endParaRPr lang="fr-F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+template+-+curves+as+first+slide+(low+resolution) [Tikai lasāms]" id="{B8B3C0A7-3B77-4B5F-ABA2-7D9CE2446396}" vid="{F1890333-4479-4F92-BDFE-29245E582EEE}"/>
    </a:ext>
  </a:extLst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+template+-+curves+as+first+slide+(low+resolution) [Tikai lasāms]" id="{B8B3C0A7-3B77-4B5F-ABA2-7D9CE2446396}" vid="{95F42B52-8DB1-4505-AC89-E69E741DEBAE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NorwayGrants</Template>
  <TotalTime>99</TotalTime>
  <Words>1334</Words>
  <Application>Microsoft Office PowerPoint</Application>
  <PresentationFormat>Slaidrāde ekrānā (4:3)</PresentationFormat>
  <Paragraphs>260</Paragraphs>
  <Slides>37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37</vt:i4>
      </vt:variant>
    </vt:vector>
  </HeadingPairs>
  <TitlesOfParts>
    <vt:vector size="45" baseType="lpstr">
      <vt:lpstr>Arial</vt:lpstr>
      <vt:lpstr>Calibri</vt:lpstr>
      <vt:lpstr>Courier New</vt:lpstr>
      <vt:lpstr>Lucida Grande</vt:lpstr>
      <vt:lpstr>Verdana</vt:lpstr>
      <vt:lpstr>Wingdings</vt:lpstr>
      <vt:lpstr>Thème Office</vt:lpstr>
      <vt:lpstr>Conception personnalisée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Ligita Pudža</dc:creator>
  <cp:keywords>Norway grants</cp:keywords>
  <cp:lastModifiedBy>Ligita Pudža</cp:lastModifiedBy>
  <cp:revision>12</cp:revision>
  <cp:lastPrinted>2011-12-02T12:25:53Z</cp:lastPrinted>
  <dcterms:created xsi:type="dcterms:W3CDTF">2014-09-22T19:43:35Z</dcterms:created>
  <dcterms:modified xsi:type="dcterms:W3CDTF">2014-09-22T21:45:11Z</dcterms:modified>
</cp:coreProperties>
</file>