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1"/>
  </p:notesMasterIdLst>
  <p:handoutMasterIdLst>
    <p:handoutMasterId r:id="rId52"/>
  </p:handoutMasterIdLst>
  <p:sldIdLst>
    <p:sldId id="260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99" r:id="rId14"/>
    <p:sldId id="300" r:id="rId15"/>
    <p:sldId id="301" r:id="rId16"/>
    <p:sldId id="302" r:id="rId17"/>
    <p:sldId id="261" r:id="rId18"/>
    <p:sldId id="262" r:id="rId19"/>
    <p:sldId id="263" r:id="rId20"/>
    <p:sldId id="294" r:id="rId21"/>
    <p:sldId id="295" r:id="rId22"/>
    <p:sldId id="296" r:id="rId23"/>
    <p:sldId id="297" r:id="rId24"/>
    <p:sldId id="264" r:id="rId25"/>
    <p:sldId id="265" r:id="rId26"/>
    <p:sldId id="266" r:id="rId27"/>
    <p:sldId id="267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8" r:id="rId49"/>
    <p:sldId id="293" r:id="rId50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3E851E4-B65D-47B3-AF3A-436FBA91828F}" type="slidenum">
              <a:rPr lang="lv-LV" smtClean="0"/>
              <a:pPr eaLnBrk="1" hangingPunct="1">
                <a:defRPr/>
              </a:pPr>
              <a:t>11</a:t>
            </a:fld>
            <a:endParaRPr lang="lv-LV" smtClean="0"/>
          </a:p>
        </p:txBody>
      </p:sp>
    </p:spTree>
    <p:extLst>
      <p:ext uri="{BB962C8B-B14F-4D97-AF65-F5344CB8AC3E}">
        <p14:creationId xmlns:p14="http://schemas.microsoft.com/office/powerpoint/2010/main" val="310780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4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930" y="338667"/>
            <a:ext cx="6220800" cy="778934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8067"/>
            <a:ext cx="8229600" cy="477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17/06/2014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E5042E-6C95-4EC7-A374-8D8C144C12C3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362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359AE7-FE95-40B3-8D13-2B04EB4F9D59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116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93F92B-89C0-4196-BDDF-F49850F9C299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653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CED43E-5F73-4B1F-B16B-2BECCF3BFCC8}" type="slidenum">
              <a:rPr lang="lv-LV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051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  <p:pic>
        <p:nvPicPr>
          <p:cNvPr id="5" name="Attēls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56" y="473511"/>
            <a:ext cx="573507" cy="573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96" r:id="rId6"/>
    <p:sldLayoutId id="2147483698" r:id="rId7"/>
    <p:sldLayoutId id="2147483699" r:id="rId8"/>
    <p:sldLayoutId id="2147483700" r:id="rId9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822" y="531110"/>
            <a:ext cx="573507" cy="57350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4.jpeg"/><Relationship Id="rId7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11" Type="http://schemas.openxmlformats.org/officeDocument/2006/relationships/image" Target="../media/image40.jpeg"/><Relationship Id="rId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5.jpeg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12800" y="2002904"/>
            <a:ext cx="7772400" cy="2035696"/>
          </a:xfrm>
        </p:spPr>
        <p:txBody>
          <a:bodyPr/>
          <a:lstStyle/>
          <a:p>
            <a:r>
              <a:rPr lang="lv-LV" sz="4000" b="1" dirty="0"/>
              <a:t>RAIM informācijas sistēmas izmantošana pašvaldību darba analīzē un stratēģiskajā </a:t>
            </a:r>
            <a:r>
              <a:rPr lang="lv-LV" sz="4000" b="1" dirty="0" smtClean="0"/>
              <a:t>vadīšanā</a:t>
            </a:r>
            <a:r>
              <a:rPr lang="lv-LV" sz="4000" b="1" dirty="0" smtClean="0">
                <a:latin typeface="+mn-lt"/>
              </a:rPr>
              <a:t> </a:t>
            </a:r>
            <a:endParaRPr lang="lv-LV" sz="4000" b="1" dirty="0">
              <a:latin typeface="+mn-lt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lv-LV" sz="2800" dirty="0"/>
              <a:t>Jānis Bruņenieks,</a:t>
            </a:r>
          </a:p>
          <a:p>
            <a:pPr algn="r">
              <a:lnSpc>
                <a:spcPct val="80000"/>
              </a:lnSpc>
            </a:pPr>
            <a:r>
              <a:rPr lang="lv-LV" sz="2800" dirty="0"/>
              <a:t>vadošais pētnieks,</a:t>
            </a:r>
          </a:p>
          <a:p>
            <a:pPr algn="r">
              <a:lnSpc>
                <a:spcPct val="80000"/>
              </a:lnSpc>
            </a:pPr>
            <a:r>
              <a:rPr lang="lv-LV" sz="2800" dirty="0"/>
              <a:t>VRAA </a:t>
            </a:r>
            <a:r>
              <a:rPr lang="lv-LV" sz="2800" dirty="0" smtClean="0"/>
              <a:t>SID</a:t>
            </a:r>
          </a:p>
          <a:p>
            <a:pPr algn="l">
              <a:lnSpc>
                <a:spcPct val="80000"/>
              </a:lnSpc>
            </a:pPr>
            <a:r>
              <a:rPr lang="lv-LV" sz="2800" dirty="0" smtClean="0"/>
              <a:t>12-13.06.2014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638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1" dirty="0" smtClean="0"/>
              <a:t>RAIM lietotāju </a:t>
            </a:r>
            <a:br>
              <a:rPr lang="lv-LV" sz="4000" b="1" dirty="0" smtClean="0"/>
            </a:br>
            <a:r>
              <a:rPr lang="lv-LV" sz="4000" b="1" dirty="0" smtClean="0"/>
              <a:t>iespējas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lv-LV" sz="2400" dirty="0" smtClean="0"/>
          </a:p>
          <a:p>
            <a:pPr algn="just" eaLnBrk="1" hangingPunct="1"/>
            <a:r>
              <a:rPr lang="lv-LV" sz="2400" dirty="0" smtClean="0"/>
              <a:t>publiskajiem lietotājam - </a:t>
            </a:r>
            <a:r>
              <a:rPr lang="lv-LV" sz="1800" dirty="0" smtClean="0"/>
              <a:t>teritorija profilu apskate</a:t>
            </a:r>
            <a:endParaRPr lang="lv-LV" sz="2400" dirty="0" smtClean="0"/>
          </a:p>
          <a:p>
            <a:pPr algn="just" eaLnBrk="1" hangingPunct="1"/>
            <a:r>
              <a:rPr lang="lv-LV" sz="2400" dirty="0"/>
              <a:t>pašvaldību un plānošanas reģionu </a:t>
            </a:r>
            <a:r>
              <a:rPr lang="lv-LV" sz="2400" dirty="0" smtClean="0"/>
              <a:t>speciālistiem – </a:t>
            </a:r>
            <a:r>
              <a:rPr lang="lv-LV" sz="1800" dirty="0" smtClean="0"/>
              <a:t>informācijas atlase, atspoguļošana, izdruka, datu ievade par pašvaldību, pieprasījumu sagatavošana VRAA speciālistiem</a:t>
            </a:r>
            <a:endParaRPr lang="lv-LV" sz="2000" dirty="0" smtClean="0"/>
          </a:p>
          <a:p>
            <a:pPr algn="just" eaLnBrk="1" hangingPunct="1"/>
            <a:r>
              <a:rPr lang="lv-LV" sz="2400" dirty="0" smtClean="0"/>
              <a:t>VARAM speciālistiem - </a:t>
            </a:r>
            <a:r>
              <a:rPr lang="lv-LV" sz="1800" dirty="0" smtClean="0"/>
              <a:t>datu kopu konceptuāla definēšana, pārskatu veidošana, informācijas atlase, atspoguļošana, atskaišu un dinamisko pārskatu veidošana </a:t>
            </a:r>
          </a:p>
          <a:p>
            <a:pPr algn="just" eaLnBrk="1" hangingPunct="1"/>
            <a:r>
              <a:rPr lang="lv-LV" sz="2400" dirty="0" smtClean="0"/>
              <a:t>VRAA speciālistiem </a:t>
            </a:r>
            <a:r>
              <a:rPr lang="lv-LV" sz="1800" dirty="0" smtClean="0"/>
              <a:t>-</a:t>
            </a:r>
            <a:r>
              <a:rPr lang="lv-LV" sz="1800" dirty="0"/>
              <a:t> datu kopu konceptuāla definēšana, </a:t>
            </a:r>
            <a:r>
              <a:rPr lang="lv-LV" sz="1800" dirty="0" smtClean="0"/>
              <a:t>datu iegūšanas nodrošināšana, pārskatu veidošana, informācijas </a:t>
            </a:r>
            <a:r>
              <a:rPr lang="lv-LV" sz="1800" dirty="0"/>
              <a:t>atlase, atspoguļošana, atskaišu un dinamisko pārskatu </a:t>
            </a:r>
            <a:r>
              <a:rPr lang="lv-LV" sz="1800" dirty="0" smtClean="0"/>
              <a:t>veidošana, teritorijas profilu datu sagatavošana, pārskatu publicēšana, informācijas uzturēšana </a:t>
            </a:r>
            <a:endParaRPr lang="lv-LV" sz="1800" dirty="0"/>
          </a:p>
          <a:p>
            <a:pPr marL="0" indent="0" eaLnBrk="1" hangingPunct="1">
              <a:buNone/>
            </a:pPr>
            <a:r>
              <a:rPr lang="lv-LV" sz="1800" dirty="0" smtClean="0"/>
              <a:t>Projektā paredzētas 10 licences ( 5 plānošanas reģioni, VRAA un VARAM speciālisti)</a:t>
            </a:r>
          </a:p>
          <a:p>
            <a:pPr eaLnBrk="1" hangingPunct="1"/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3338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1" dirty="0" smtClean="0"/>
              <a:t>Teritorijas profilu </a:t>
            </a:r>
            <a:br>
              <a:rPr lang="lv-LV" sz="4000" b="1" dirty="0" smtClean="0"/>
            </a:br>
            <a:r>
              <a:rPr lang="lv-LV" sz="4000" b="1" dirty="0" smtClean="0"/>
              <a:t>saturs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v-LV" dirty="0" smtClean="0"/>
              <a:t>Profili pieejami par:</a:t>
            </a:r>
          </a:p>
          <a:p>
            <a:pPr lvl="1" eaLnBrk="1" hangingPunct="1"/>
            <a:r>
              <a:rPr lang="lv-LV" sz="2400" dirty="0" smtClean="0"/>
              <a:t>valsti</a:t>
            </a:r>
          </a:p>
          <a:p>
            <a:pPr lvl="1" eaLnBrk="1" hangingPunct="1"/>
            <a:r>
              <a:rPr lang="lv-LV" sz="2400" dirty="0" smtClean="0"/>
              <a:t>plānošanas reģioniem</a:t>
            </a:r>
          </a:p>
          <a:p>
            <a:pPr lvl="1" eaLnBrk="1" hangingPunct="1"/>
            <a:r>
              <a:rPr lang="lv-LV" sz="2400" dirty="0" smtClean="0"/>
              <a:t>pašvaldībām</a:t>
            </a:r>
          </a:p>
          <a:p>
            <a:pPr eaLnBrk="1" hangingPunct="1"/>
            <a:r>
              <a:rPr lang="lv-LV" dirty="0" smtClean="0"/>
              <a:t>Informācija profilos</a:t>
            </a:r>
          </a:p>
          <a:p>
            <a:pPr lvl="1" algn="just" eaLnBrk="1" hangingPunct="1"/>
            <a:r>
              <a:rPr lang="lv-LV" sz="2400" dirty="0" smtClean="0"/>
              <a:t>Īss apraksts par teritoriju, </a:t>
            </a:r>
            <a:r>
              <a:rPr lang="lv-LV" sz="2400" dirty="0" err="1" smtClean="0"/>
              <a:t>kontakt-informācija,</a:t>
            </a:r>
            <a:r>
              <a:rPr lang="lv-LV" sz="2400" dirty="0" smtClean="0"/>
              <a:t> saite uz </a:t>
            </a:r>
            <a:r>
              <a:rPr lang="lv-LV" sz="2400" dirty="0" err="1" smtClean="0"/>
              <a:t>mājaslapu</a:t>
            </a:r>
            <a:r>
              <a:rPr lang="lv-LV" sz="2400" dirty="0" smtClean="0"/>
              <a:t>, informācija uz kartes</a:t>
            </a:r>
          </a:p>
          <a:p>
            <a:pPr lvl="1" algn="just" eaLnBrk="1" hangingPunct="1"/>
            <a:r>
              <a:rPr lang="lv-LV" sz="2400" dirty="0" smtClean="0"/>
              <a:t>Dinamiskie pārskati par galvenajiem teritoriju raksturojošiem rādītājiem</a:t>
            </a:r>
          </a:p>
        </p:txBody>
      </p:sp>
    </p:spTree>
    <p:extLst>
      <p:ext uri="{BB962C8B-B14F-4D97-AF65-F5344CB8AC3E}">
        <p14:creationId xmlns:p14="http://schemas.microsoft.com/office/powerpoint/2010/main" val="1931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12055" y="1092200"/>
            <a:ext cx="3840820" cy="1898650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RAIM publiskā vide</a:t>
            </a: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dirty="0" smtClean="0"/>
              <a:t>Teritorijas profila paraugs</a:t>
            </a:r>
          </a:p>
        </p:txBody>
      </p:sp>
      <p:pic>
        <p:nvPicPr>
          <p:cNvPr id="29698" name="Picture 4" descr="RAIM-profils_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9400" y="1196975"/>
            <a:ext cx="50546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9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Universala_atskai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25" y="1296988"/>
            <a:ext cx="4968875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055" y="1092200"/>
            <a:ext cx="3840820" cy="1222375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RAIM publiskā vide</a:t>
            </a: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dirty="0" smtClean="0"/>
              <a:t>Atskaites paraugs</a:t>
            </a:r>
          </a:p>
        </p:txBody>
      </p:sp>
    </p:spTree>
    <p:extLst>
      <p:ext uri="{BB962C8B-B14F-4D97-AF65-F5344CB8AC3E}">
        <p14:creationId xmlns:p14="http://schemas.microsoft.com/office/powerpoint/2010/main" val="33633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Atskai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588" y="1223963"/>
            <a:ext cx="4824412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055" y="1092200"/>
            <a:ext cx="3840820" cy="1898650"/>
          </a:xfrm>
        </p:spPr>
        <p:txBody>
          <a:bodyPr/>
          <a:lstStyle/>
          <a:p>
            <a:pPr eaLnBrk="1" hangingPunct="1"/>
            <a:r>
              <a:rPr lang="lv-LV" sz="3600" b="1" dirty="0" smtClean="0"/>
              <a:t>RAIM autorizētā darbības vide</a:t>
            </a: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dirty="0" smtClean="0"/>
              <a:t>Tematiskās atskaites paraugs</a:t>
            </a:r>
          </a:p>
        </p:txBody>
      </p:sp>
    </p:spTree>
    <p:extLst>
      <p:ext uri="{BB962C8B-B14F-4D97-AF65-F5344CB8AC3E}">
        <p14:creationId xmlns:p14="http://schemas.microsoft.com/office/powerpoint/2010/main" val="3393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Pasv_limenis_univers_atskai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925" y="1457325"/>
            <a:ext cx="75850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7454" y="-3175"/>
            <a:ext cx="5793445" cy="1898650"/>
          </a:xfrm>
        </p:spPr>
        <p:txBody>
          <a:bodyPr/>
          <a:lstStyle/>
          <a:p>
            <a:pPr eaLnBrk="1" hangingPunct="1"/>
            <a:r>
              <a:rPr lang="lv-LV" sz="3600" dirty="0" smtClean="0"/>
              <a:t>RAIM </a:t>
            </a:r>
            <a:br>
              <a:rPr lang="lv-LV" sz="3600" dirty="0" smtClean="0"/>
            </a:br>
            <a:r>
              <a:rPr lang="lv-LV" sz="3600" dirty="0" smtClean="0"/>
              <a:t>Darbs autorizētā lietotāja vidē</a:t>
            </a:r>
          </a:p>
        </p:txBody>
      </p:sp>
    </p:spTree>
    <p:extLst>
      <p:ext uri="{BB962C8B-B14F-4D97-AF65-F5344CB8AC3E}">
        <p14:creationId xmlns:p14="http://schemas.microsoft.com/office/powerpoint/2010/main" val="18587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Sapratne par attīstību (I)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Teritorijas attīstība ir daudzdimensionāli tverams process, kura centrā ir cilvēks. </a:t>
            </a:r>
          </a:p>
          <a:p>
            <a:r>
              <a:rPr lang="lv-LV" dirty="0"/>
              <a:t>Attīstības dimensijas ir </a:t>
            </a:r>
          </a:p>
          <a:p>
            <a:pPr lvl="1"/>
            <a:r>
              <a:rPr lang="lv-LV" dirty="0"/>
              <a:t>sociālā (izglītība, kultūra, veselība, sociālā integrācija...),</a:t>
            </a:r>
          </a:p>
          <a:p>
            <a:pPr lvl="1"/>
            <a:r>
              <a:rPr lang="lv-LV" dirty="0"/>
              <a:t>ekonomiskā (uzņēmējdarbības vide, ražošana, infrastruktūra, patēriņš...) un</a:t>
            </a:r>
          </a:p>
          <a:p>
            <a:pPr lvl="1"/>
            <a:r>
              <a:rPr lang="lv-LV" dirty="0"/>
              <a:t>vides (resursi, vides kvalitāte, dabas daudzveidība...)</a:t>
            </a:r>
          </a:p>
        </p:txBody>
      </p:sp>
    </p:spTree>
    <p:extLst>
      <p:ext uri="{BB962C8B-B14F-4D97-AF65-F5344CB8AC3E}">
        <p14:creationId xmlns:p14="http://schemas.microsoft.com/office/powerpoint/2010/main" val="20620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Sapratne par attīstību (II)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lv-LV" sz="2800" dirty="0"/>
              <a:t>Attīstība ir pārmaiņas – to analīzei nepietiek fiksēt stāvokli (</a:t>
            </a:r>
            <a:r>
              <a:rPr lang="lv-LV" sz="2800" i="1" dirty="0"/>
              <a:t>attīstītību </a:t>
            </a:r>
            <a:r>
              <a:rPr lang="lv-LV" sz="2800" dirty="0"/>
              <a:t>– dzīves līmeni, standartu, kvalitāti), bet jāanalizē arī procesi </a:t>
            </a:r>
          </a:p>
          <a:p>
            <a:pPr>
              <a:lnSpc>
                <a:spcPct val="80000"/>
              </a:lnSpc>
            </a:pPr>
            <a:r>
              <a:rPr lang="lv-LV" sz="2800" dirty="0"/>
              <a:t>Attīstība ir no vienas puses saistīta ar </a:t>
            </a:r>
          </a:p>
          <a:p>
            <a:pPr lvl="1">
              <a:lnSpc>
                <a:spcPct val="80000"/>
              </a:lnSpc>
            </a:pPr>
            <a:r>
              <a:rPr lang="lv-LV" dirty="0"/>
              <a:t>teritorijā uzkrāto potenciālu (resursiem, iespējām), no otras puses – </a:t>
            </a:r>
          </a:p>
          <a:p>
            <a:pPr lvl="1">
              <a:lnSpc>
                <a:spcPct val="80000"/>
              </a:lnSpc>
            </a:pPr>
            <a:r>
              <a:rPr lang="lv-LV" dirty="0"/>
              <a:t>ar atraisīto (dinamisko) procesu enerģiju (spējām, aktivitātēm)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lv-LV" sz="2800" dirty="0"/>
              <a:t>	bez vienas no šīm daļām attīstība nav iespējama. Attīstībai nepietiek ar iespējām – vajadzīgas arī spējas un otrādi </a:t>
            </a:r>
          </a:p>
        </p:txBody>
      </p:sp>
    </p:spTree>
    <p:extLst>
      <p:ext uri="{BB962C8B-B14F-4D97-AF65-F5344CB8AC3E}">
        <p14:creationId xmlns:p14="http://schemas.microsoft.com/office/powerpoint/2010/main" val="10207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Kapitālu pieeja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0333"/>
            <a:ext cx="8218488" cy="4488392"/>
          </a:xfrm>
        </p:spPr>
        <p:txBody>
          <a:bodyPr/>
          <a:lstStyle/>
          <a:p>
            <a:r>
              <a:rPr lang="lv-LV" dirty="0"/>
              <a:t>Kapitāls ir 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(ražošanas)</a:t>
            </a:r>
            <a:r>
              <a:rPr lang="lv-LV" dirty="0"/>
              <a:t> faktors, kas tiek izmantots labumu radīšanā, bet tajā pat laikā netiek būtiski patērēts (samazināts) šajā radīšanas procesā.</a:t>
            </a:r>
          </a:p>
          <a:p>
            <a:r>
              <a:rPr lang="lv-LV" dirty="0"/>
              <a:t>Kapitāls palielinās, veicot investīcijas tajā;</a:t>
            </a:r>
          </a:p>
          <a:p>
            <a:r>
              <a:rPr lang="lv-LV" dirty="0"/>
              <a:t>Kapitāls samazinās nolietošanās (amortizācijas) procesā. Lai kapitālu uzturētu, tas ir jāatjauno.</a:t>
            </a:r>
          </a:p>
        </p:txBody>
      </p:sp>
    </p:spTree>
    <p:extLst>
      <p:ext uri="{BB962C8B-B14F-4D97-AF65-F5344CB8AC3E}">
        <p14:creationId xmlns:p14="http://schemas.microsoft.com/office/powerpoint/2010/main" val="19274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aqua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7288" y="2660650"/>
            <a:ext cx="3384550" cy="2476500"/>
          </a:xfrm>
          <a:prstGeom prst="rect">
            <a:avLst/>
          </a:prstGeom>
          <a:noFill/>
        </p:spPr>
      </p:pic>
      <p:pic>
        <p:nvPicPr>
          <p:cNvPr id="45060" name="Picture 4" descr="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213100"/>
            <a:ext cx="2160587" cy="1365250"/>
          </a:xfrm>
          <a:prstGeom prst="rect">
            <a:avLst/>
          </a:prstGeom>
          <a:noFill/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354388" y="28527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b="1">
                <a:solidFill>
                  <a:srgbClr val="FF0066"/>
                </a:solidFill>
              </a:rPr>
              <a:t>Kapitāls</a:t>
            </a:r>
          </a:p>
        </p:txBody>
      </p:sp>
    </p:spTree>
    <p:extLst>
      <p:ext uri="{BB962C8B-B14F-4D97-AF65-F5344CB8AC3E}">
        <p14:creationId xmlns:p14="http://schemas.microsoft.com/office/powerpoint/2010/main" val="15880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b="1" dirty="0" smtClean="0"/>
              <a:t>Par RAIM projektu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/>
            <a:r>
              <a:rPr lang="lv-LV" dirty="0" smtClean="0"/>
              <a:t>“Pašvaldību teritorijas attīstības plānošanas, infrastruktūras un nekustamo īpašumu pārvaldības un uzraudzības informācijas sistēma (TAPIS)”</a:t>
            </a:r>
          </a:p>
          <a:p>
            <a:pPr marL="357188" indent="-357188"/>
            <a:r>
              <a:rPr lang="lv-LV" dirty="0" smtClean="0"/>
              <a:t>2.kārtas aktivitāte “Reģionālās attīstības indikatoru modulis (RAIM)”</a:t>
            </a:r>
          </a:p>
          <a:p>
            <a:pPr marL="357188" indent="-357188" algn="just"/>
            <a:r>
              <a:rPr lang="lv-LV" dirty="0" smtClean="0"/>
              <a:t>Uzsākts 2011.gada oktobrī, realizē SIA FMS</a:t>
            </a:r>
          </a:p>
          <a:p>
            <a:pPr marL="357188" indent="-357188"/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40253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aqua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7288" y="2660650"/>
            <a:ext cx="3384550" cy="2476500"/>
          </a:xfrm>
          <a:prstGeom prst="rect">
            <a:avLst/>
          </a:prstGeom>
          <a:noFill/>
        </p:spPr>
      </p:pic>
      <p:pic>
        <p:nvPicPr>
          <p:cNvPr id="46084" name="Picture 4" descr="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213100"/>
            <a:ext cx="2160587" cy="1365250"/>
          </a:xfrm>
          <a:prstGeom prst="rect">
            <a:avLst/>
          </a:prstGeom>
          <a:noFill/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354388" y="28527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b="1">
                <a:solidFill>
                  <a:srgbClr val="FF0066"/>
                </a:solidFill>
              </a:rPr>
              <a:t>Kapitāls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32138" y="4227513"/>
            <a:ext cx="735012" cy="457200"/>
            <a:chOff x="557" y="318"/>
            <a:chExt cx="463" cy="288"/>
          </a:xfrm>
        </p:grpSpPr>
        <p:pic>
          <p:nvPicPr>
            <p:cNvPr id="46092" name="Picture 12" descr="mazul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318"/>
              <a:ext cx="453" cy="288"/>
            </a:xfrm>
            <a:prstGeom prst="rect">
              <a:avLst/>
            </a:prstGeom>
            <a:noFill/>
          </p:spPr>
        </p:pic>
        <p:pic>
          <p:nvPicPr>
            <p:cNvPr id="46093" name="Picture 13" descr="mazuli_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E7FAFF"/>
                </a:clrFrom>
                <a:clrTo>
                  <a:srgbClr val="E7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" y="320"/>
              <a:ext cx="272" cy="173"/>
            </a:xfrm>
            <a:prstGeom prst="rect">
              <a:avLst/>
            </a:prstGeom>
            <a:noFill/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43213" y="3578225"/>
            <a:ext cx="2089150" cy="1146175"/>
            <a:chOff x="476" y="3497"/>
            <a:chExt cx="885" cy="477"/>
          </a:xfrm>
        </p:grpSpPr>
        <p:sp>
          <p:nvSpPr>
            <p:cNvPr id="46095" name="AutoShape 15"/>
            <p:cNvSpPr>
              <a:spLocks noChangeArrowheads="1"/>
            </p:cNvSpPr>
            <p:nvPr/>
          </p:nvSpPr>
          <p:spPr bwMode="auto">
            <a:xfrm rot="5400000">
              <a:off x="884" y="3498"/>
              <a:ext cx="431" cy="522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46096" name="AutoShape 16"/>
            <p:cNvSpPr>
              <a:spLocks noChangeArrowheads="1"/>
            </p:cNvSpPr>
            <p:nvPr/>
          </p:nvSpPr>
          <p:spPr bwMode="auto">
            <a:xfrm rot="16200000">
              <a:off x="521" y="3452"/>
              <a:ext cx="431" cy="522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</p:grp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987675" y="4351338"/>
            <a:ext cx="1119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sz="1400" b="1">
                <a:solidFill>
                  <a:srgbClr val="FF0066"/>
                </a:solidFill>
              </a:rPr>
              <a:t>Kapitāla</a:t>
            </a:r>
          </a:p>
          <a:p>
            <a:r>
              <a:rPr lang="lv-LV" sz="1400" b="1">
                <a:solidFill>
                  <a:srgbClr val="FF0066"/>
                </a:solidFill>
              </a:rPr>
              <a:t>pieaugums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3943350" y="3213100"/>
            <a:ext cx="1060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sz="1400"/>
              <a:t>Kapitāla</a:t>
            </a:r>
          </a:p>
          <a:p>
            <a:r>
              <a:rPr lang="lv-LV" sz="1400"/>
              <a:t>iekšējā</a:t>
            </a:r>
          </a:p>
          <a:p>
            <a:r>
              <a:rPr lang="lv-LV" sz="1400"/>
              <a:t>atražošana</a:t>
            </a:r>
          </a:p>
        </p:txBody>
      </p:sp>
    </p:spTree>
    <p:extLst>
      <p:ext uri="{BB962C8B-B14F-4D97-AF65-F5344CB8AC3E}">
        <p14:creationId xmlns:p14="http://schemas.microsoft.com/office/powerpoint/2010/main" val="773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aqua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7288" y="2660650"/>
            <a:ext cx="3384550" cy="2476500"/>
          </a:xfrm>
          <a:prstGeom prst="rect">
            <a:avLst/>
          </a:prstGeom>
          <a:noFill/>
        </p:spPr>
      </p:pic>
      <p:pic>
        <p:nvPicPr>
          <p:cNvPr id="47108" name="Picture 4" descr="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213100"/>
            <a:ext cx="2160587" cy="1365250"/>
          </a:xfrm>
          <a:prstGeom prst="rect">
            <a:avLst/>
          </a:prstGeom>
          <a:noFill/>
        </p:spPr>
      </p:pic>
      <p:pic>
        <p:nvPicPr>
          <p:cNvPr id="47110" name="Picture 6" descr="imagesCAJLR59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" y="1995488"/>
            <a:ext cx="2295525" cy="1990725"/>
          </a:xfrm>
          <a:prstGeom prst="rect">
            <a:avLst/>
          </a:prstGeom>
          <a:noFill/>
        </p:spPr>
      </p:pic>
      <p:pic>
        <p:nvPicPr>
          <p:cNvPr id="47111" name="Picture 7" descr="sac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492375"/>
            <a:ext cx="1289050" cy="1560513"/>
          </a:xfrm>
          <a:prstGeom prst="rect">
            <a:avLst/>
          </a:prstGeom>
          <a:noFill/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354388" y="28527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b="1">
                <a:solidFill>
                  <a:srgbClr val="FF0066"/>
                </a:solidFill>
              </a:rPr>
              <a:t>Kapitāls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32138" y="4227513"/>
            <a:ext cx="735012" cy="457200"/>
            <a:chOff x="557" y="318"/>
            <a:chExt cx="463" cy="288"/>
          </a:xfrm>
        </p:grpSpPr>
        <p:pic>
          <p:nvPicPr>
            <p:cNvPr id="47116" name="Picture 12" descr="mazuli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7" y="318"/>
              <a:ext cx="453" cy="288"/>
            </a:xfrm>
            <a:prstGeom prst="rect">
              <a:avLst/>
            </a:prstGeom>
            <a:noFill/>
          </p:spPr>
        </p:pic>
        <p:pic>
          <p:nvPicPr>
            <p:cNvPr id="47117" name="Picture 13" descr="mazuli_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7FAFF"/>
                </a:clrFrom>
                <a:clrTo>
                  <a:srgbClr val="E7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" y="320"/>
              <a:ext cx="272" cy="173"/>
            </a:xfrm>
            <a:prstGeom prst="rect">
              <a:avLst/>
            </a:prstGeom>
            <a:noFill/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43213" y="3578225"/>
            <a:ext cx="2089150" cy="1146175"/>
            <a:chOff x="476" y="3497"/>
            <a:chExt cx="885" cy="477"/>
          </a:xfrm>
        </p:grpSpPr>
        <p:sp>
          <p:nvSpPr>
            <p:cNvPr id="47119" name="AutoShape 15"/>
            <p:cNvSpPr>
              <a:spLocks noChangeArrowheads="1"/>
            </p:cNvSpPr>
            <p:nvPr/>
          </p:nvSpPr>
          <p:spPr bwMode="auto">
            <a:xfrm rot="5400000">
              <a:off x="884" y="3498"/>
              <a:ext cx="431" cy="522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47120" name="AutoShape 16"/>
            <p:cNvSpPr>
              <a:spLocks noChangeArrowheads="1"/>
            </p:cNvSpPr>
            <p:nvPr/>
          </p:nvSpPr>
          <p:spPr bwMode="auto">
            <a:xfrm rot="16200000">
              <a:off x="521" y="3452"/>
              <a:ext cx="431" cy="522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</p:grp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987675" y="4351338"/>
            <a:ext cx="1119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sz="1400" b="1">
                <a:solidFill>
                  <a:srgbClr val="FF0066"/>
                </a:solidFill>
              </a:rPr>
              <a:t>Kapitāla</a:t>
            </a:r>
          </a:p>
          <a:p>
            <a:r>
              <a:rPr lang="lv-LV" sz="1400" b="1">
                <a:solidFill>
                  <a:srgbClr val="FF0066"/>
                </a:solidFill>
              </a:rPr>
              <a:t>pieaugums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690563" y="3349625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/>
              <a:t>Citi kapitāli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3943350" y="3213100"/>
            <a:ext cx="1060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sz="1400"/>
              <a:t>Kapitāla</a:t>
            </a:r>
          </a:p>
          <a:p>
            <a:r>
              <a:rPr lang="lv-LV" sz="1400"/>
              <a:t>iekšējā</a:t>
            </a:r>
          </a:p>
          <a:p>
            <a:r>
              <a:rPr lang="lv-LV" sz="1400"/>
              <a:t>atražošana</a:t>
            </a:r>
          </a:p>
        </p:txBody>
      </p:sp>
      <p:sp>
        <p:nvSpPr>
          <p:cNvPr id="47126" name="AutoShape 22"/>
          <p:cNvSpPr>
            <a:spLocks noChangeArrowheads="1"/>
          </p:cNvSpPr>
          <p:nvPr/>
        </p:nvSpPr>
        <p:spPr bwMode="auto">
          <a:xfrm>
            <a:off x="1331913" y="1052513"/>
            <a:ext cx="2016125" cy="1800225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C0C0C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223963" y="842963"/>
            <a:ext cx="1403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/>
              <a:t>Procesi,</a:t>
            </a:r>
          </a:p>
          <a:p>
            <a:r>
              <a:rPr lang="lv-LV"/>
              <a:t>kas ietekmē</a:t>
            </a:r>
          </a:p>
          <a:p>
            <a:r>
              <a:rPr lang="lv-LV"/>
              <a:t>kapitāla</a:t>
            </a:r>
          </a:p>
          <a:p>
            <a:r>
              <a:rPr lang="lv-LV"/>
              <a:t>pieaugumu</a:t>
            </a:r>
          </a:p>
        </p:txBody>
      </p:sp>
      <p:pic>
        <p:nvPicPr>
          <p:cNvPr id="47128" name="Picture 24" descr="imagesCADEMIZ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4613" y="2011363"/>
            <a:ext cx="1093787" cy="776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7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uddl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371975"/>
            <a:ext cx="3240088" cy="1504950"/>
          </a:xfrm>
          <a:prstGeom prst="rect">
            <a:avLst/>
          </a:prstGeom>
          <a:noFill/>
        </p:spPr>
      </p:pic>
      <p:pic>
        <p:nvPicPr>
          <p:cNvPr id="48131" name="Picture 3" descr="aquari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7288" y="2660650"/>
            <a:ext cx="3384550" cy="2476500"/>
          </a:xfrm>
          <a:prstGeom prst="rect">
            <a:avLst/>
          </a:prstGeom>
          <a:noFill/>
        </p:spPr>
      </p:pic>
      <p:pic>
        <p:nvPicPr>
          <p:cNvPr id="48132" name="Picture 4" descr="f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213100"/>
            <a:ext cx="2160587" cy="1365250"/>
          </a:xfrm>
          <a:prstGeom prst="rect">
            <a:avLst/>
          </a:prstGeom>
          <a:noFill/>
        </p:spPr>
      </p:pic>
      <p:pic>
        <p:nvPicPr>
          <p:cNvPr id="48133" name="Picture 5" descr="ca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2838" y="1628775"/>
            <a:ext cx="3178175" cy="3455988"/>
          </a:xfrm>
          <a:prstGeom prst="rect">
            <a:avLst/>
          </a:prstGeom>
          <a:noFill/>
        </p:spPr>
      </p:pic>
      <p:pic>
        <p:nvPicPr>
          <p:cNvPr id="48134" name="Picture 6" descr="imagesCAJLR59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" y="1995488"/>
            <a:ext cx="2295525" cy="1990725"/>
          </a:xfrm>
          <a:prstGeom prst="rect">
            <a:avLst/>
          </a:prstGeom>
          <a:noFill/>
        </p:spPr>
      </p:pic>
      <p:pic>
        <p:nvPicPr>
          <p:cNvPr id="48135" name="Picture 7" descr="sac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492375"/>
            <a:ext cx="1289050" cy="1560513"/>
          </a:xfrm>
          <a:prstGeom prst="rect">
            <a:avLst/>
          </a:prstGeom>
          <a:noFill/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354388" y="28527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b="1">
                <a:solidFill>
                  <a:srgbClr val="FF0066"/>
                </a:solidFill>
              </a:rPr>
              <a:t>Kapitāls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364163" y="2282825"/>
            <a:ext cx="936625" cy="1152525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C0C0C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pic>
        <p:nvPicPr>
          <p:cNvPr id="48138" name="Picture 10" descr="imagesCAW3LQA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3167">
            <a:off x="6946900" y="5019675"/>
            <a:ext cx="865188" cy="436563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32138" y="4227513"/>
            <a:ext cx="735012" cy="457200"/>
            <a:chOff x="557" y="318"/>
            <a:chExt cx="463" cy="288"/>
          </a:xfrm>
        </p:grpSpPr>
        <p:pic>
          <p:nvPicPr>
            <p:cNvPr id="48140" name="Picture 12" descr="mazuli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7" y="318"/>
              <a:ext cx="453" cy="288"/>
            </a:xfrm>
            <a:prstGeom prst="rect">
              <a:avLst/>
            </a:prstGeom>
            <a:noFill/>
          </p:spPr>
        </p:pic>
        <p:pic>
          <p:nvPicPr>
            <p:cNvPr id="48141" name="Picture 13" descr="mazuli_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E7FAFF"/>
                </a:clrFrom>
                <a:clrTo>
                  <a:srgbClr val="E7FA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" y="320"/>
              <a:ext cx="272" cy="173"/>
            </a:xfrm>
            <a:prstGeom prst="rect">
              <a:avLst/>
            </a:prstGeom>
            <a:noFill/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43213" y="3578225"/>
            <a:ext cx="2089150" cy="1146175"/>
            <a:chOff x="476" y="3497"/>
            <a:chExt cx="885" cy="477"/>
          </a:xfrm>
        </p:grpSpPr>
        <p:sp>
          <p:nvSpPr>
            <p:cNvPr id="48143" name="AutoShape 15"/>
            <p:cNvSpPr>
              <a:spLocks noChangeArrowheads="1"/>
            </p:cNvSpPr>
            <p:nvPr/>
          </p:nvSpPr>
          <p:spPr bwMode="auto">
            <a:xfrm rot="5400000">
              <a:off x="884" y="3498"/>
              <a:ext cx="431" cy="522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48144" name="AutoShape 16"/>
            <p:cNvSpPr>
              <a:spLocks noChangeArrowheads="1"/>
            </p:cNvSpPr>
            <p:nvPr/>
          </p:nvSpPr>
          <p:spPr bwMode="auto">
            <a:xfrm rot="16200000">
              <a:off x="521" y="3452"/>
              <a:ext cx="431" cy="522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C0C0C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lv-LV"/>
            </a:p>
          </p:txBody>
        </p:sp>
      </p:grp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2987675" y="4351338"/>
            <a:ext cx="1119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sz="1400" b="1">
                <a:solidFill>
                  <a:srgbClr val="FF0066"/>
                </a:solidFill>
              </a:rPr>
              <a:t>Kapitāla</a:t>
            </a:r>
          </a:p>
          <a:p>
            <a:r>
              <a:rPr lang="lv-LV" sz="1400" b="1">
                <a:solidFill>
                  <a:srgbClr val="FF0066"/>
                </a:solidFill>
              </a:rPr>
              <a:t>pieaugums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 rot="16200000">
            <a:off x="4451350" y="2979738"/>
            <a:ext cx="174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b="1">
                <a:solidFill>
                  <a:srgbClr val="FF0066"/>
                </a:solidFill>
              </a:rPr>
              <a:t>Kapitāla</a:t>
            </a:r>
          </a:p>
          <a:p>
            <a:r>
              <a:rPr lang="lv-LV" b="1">
                <a:solidFill>
                  <a:srgbClr val="FF0066"/>
                </a:solidFill>
              </a:rPr>
              <a:t>samazinājums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6875463" y="2171700"/>
            <a:ext cx="1657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/>
              <a:t>Procesi,</a:t>
            </a:r>
          </a:p>
          <a:p>
            <a:r>
              <a:rPr lang="lv-LV"/>
              <a:t>kas ietekmē</a:t>
            </a:r>
          </a:p>
          <a:p>
            <a:r>
              <a:rPr lang="lv-LV"/>
              <a:t>kapitāla</a:t>
            </a:r>
          </a:p>
          <a:p>
            <a:r>
              <a:rPr lang="lv-LV"/>
              <a:t>samazinājumu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690563" y="3349625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/>
              <a:t>Citi kapitāli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943350" y="3213100"/>
            <a:ext cx="1060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 sz="1400"/>
              <a:t>Kapitāla</a:t>
            </a:r>
          </a:p>
          <a:p>
            <a:r>
              <a:rPr lang="lv-LV" sz="1400"/>
              <a:t>iekšējā</a:t>
            </a:r>
          </a:p>
          <a:p>
            <a:r>
              <a:rPr lang="lv-LV" sz="1400"/>
              <a:t>atražošana</a:t>
            </a: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1331913" y="1052513"/>
            <a:ext cx="2016125" cy="1800225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C0C0C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1223963" y="842963"/>
            <a:ext cx="1403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v-LV"/>
              <a:t>Procesi,</a:t>
            </a:r>
          </a:p>
          <a:p>
            <a:r>
              <a:rPr lang="lv-LV"/>
              <a:t>kas ietekmē</a:t>
            </a:r>
          </a:p>
          <a:p>
            <a:r>
              <a:rPr lang="lv-LV"/>
              <a:t>kapitāla</a:t>
            </a:r>
          </a:p>
          <a:p>
            <a:r>
              <a:rPr lang="lv-LV"/>
              <a:t>pieaugumu</a:t>
            </a:r>
          </a:p>
        </p:txBody>
      </p:sp>
      <p:pic>
        <p:nvPicPr>
          <p:cNvPr id="48152" name="Picture 24" descr="imagesCADEMIZL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4613" y="2011363"/>
            <a:ext cx="1093787" cy="776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312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930" y="440267"/>
            <a:ext cx="6220800" cy="677334"/>
          </a:xfrm>
        </p:spPr>
        <p:txBody>
          <a:bodyPr/>
          <a:lstStyle/>
          <a:p>
            <a:r>
              <a:rPr lang="lv-LV" sz="3600" dirty="0"/>
              <a:t>Kapitāli un to </a:t>
            </a:r>
            <a:r>
              <a:rPr lang="lv-LV" sz="3600" dirty="0" smtClean="0"/>
              <a:t>mijiedarbības (I)</a:t>
            </a:r>
            <a:endParaRPr lang="lv-LV" sz="3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2400" dirty="0" smtClean="0"/>
              <a:t>Trīs kapitāli:</a:t>
            </a:r>
          </a:p>
          <a:p>
            <a:pPr lvl="1"/>
            <a:r>
              <a:rPr lang="lv-LV" sz="2400" dirty="0" smtClean="0"/>
              <a:t>Sociālais</a:t>
            </a:r>
          </a:p>
          <a:p>
            <a:pPr lvl="1"/>
            <a:r>
              <a:rPr lang="lv-LV" sz="2400" dirty="0" smtClean="0"/>
              <a:t>Cilvēka radītais (ekonomiskais)</a:t>
            </a:r>
          </a:p>
          <a:p>
            <a:pPr lvl="1"/>
            <a:r>
              <a:rPr lang="lv-LV" sz="2400" dirty="0" smtClean="0"/>
              <a:t>Dabas (vides)</a:t>
            </a:r>
          </a:p>
          <a:p>
            <a:r>
              <a:rPr lang="lv-LV" sz="2400" dirty="0" smtClean="0"/>
              <a:t>No </a:t>
            </a:r>
            <a:r>
              <a:rPr lang="lv-LV" sz="2400" dirty="0"/>
              <a:t>kapitāliem kā tādiem (kā lietas sevī) </a:t>
            </a:r>
          </a:p>
          <a:p>
            <a:pPr>
              <a:buFontTx/>
              <a:buNone/>
            </a:pPr>
            <a:r>
              <a:rPr lang="lv-LV" sz="2400" dirty="0"/>
              <a:t>	ir nodalītas </a:t>
            </a:r>
          </a:p>
          <a:p>
            <a:pPr lvl="1"/>
            <a:r>
              <a:rPr lang="lv-LV" sz="2400" dirty="0"/>
              <a:t>to mijiedarbības (dinamiskie procesi, plūsmas, kapitālu izmaiņas ietekmējošie faktori) </a:t>
            </a:r>
          </a:p>
          <a:p>
            <a:r>
              <a:rPr lang="lv-LV" sz="2400" dirty="0"/>
              <a:t>Kapitālu mijiedarbības veido </a:t>
            </a:r>
            <a:r>
              <a:rPr lang="lv-LV" sz="2400" dirty="0" smtClean="0"/>
              <a:t>fundamentālus </a:t>
            </a:r>
            <a:r>
              <a:rPr lang="lv-LV" sz="2400" dirty="0"/>
              <a:t>procesus (katra kapitāla mijiedarbība ar pārējiem un iekšējā atražošana</a:t>
            </a:r>
            <a:r>
              <a:rPr lang="lv-LV" sz="2400" dirty="0" smtClean="0"/>
              <a:t>)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0149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3" name="Group 121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5852478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4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lv-LV" sz="4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lv-LV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lv-LV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Sociālā kapitāla iekšējā atražošana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Ekonomiskā kapitāla sociālā produktivitāte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Vides kapitāla sociālā produktivitāte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lv-LV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S,t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Sociālā kapitāla ekonomiskā produktivitāte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Ekonomiskā kapitāla iekšējā atražošana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Vides kapitāla ekonomiskā produktivitāte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lv-LV" sz="4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E,t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Sociālā kapitāla eko-efektivitāte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Ekonomiskā kapitāla eko-efektivitāte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Vides kapitāla iekšējā atražošana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4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lv-LV" sz="40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V,t</a:t>
                      </a:r>
                      <a:endParaRPr kumimoji="0" lang="lv-LV" sz="4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1116013" y="1773238"/>
            <a:ext cx="0" cy="647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2771775" y="1773238"/>
            <a:ext cx="0" cy="647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>
            <a:off x="4427538" y="1773238"/>
            <a:ext cx="0" cy="647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5653088" y="3284538"/>
            <a:ext cx="10795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651500" y="4365625"/>
            <a:ext cx="10795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5653088" y="5661025"/>
            <a:ext cx="10795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653088" y="1600199"/>
            <a:ext cx="2890664" cy="900915"/>
          </a:xfrm>
        </p:spPr>
        <p:txBody>
          <a:bodyPr/>
          <a:lstStyle/>
          <a:p>
            <a:r>
              <a:rPr lang="lv-LV" sz="2800" dirty="0" smtClean="0"/>
              <a:t>Kapitāli un to mijiedarbības (II)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5113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 smtClean="0"/>
              <a:t>Kapitāli un mijiedarbības (III)</a:t>
            </a:r>
            <a:br>
              <a:rPr lang="lv-LV" sz="3600" dirty="0" smtClean="0"/>
            </a:br>
            <a:r>
              <a:rPr lang="lv-LV" sz="3600" dirty="0" smtClean="0"/>
              <a:t>vienkāršots grupējums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sz="2800" dirty="0" smtClean="0"/>
          </a:p>
          <a:p>
            <a:r>
              <a:rPr lang="lv-LV" sz="2800" dirty="0" smtClean="0"/>
              <a:t>Sabiedrība</a:t>
            </a:r>
          </a:p>
          <a:p>
            <a:r>
              <a:rPr lang="lv-LV" sz="2800" dirty="0" smtClean="0"/>
              <a:t> Ekonomika</a:t>
            </a:r>
          </a:p>
          <a:p>
            <a:r>
              <a:rPr lang="lv-LV" sz="2800" dirty="0" smtClean="0"/>
              <a:t> Vide/daba</a:t>
            </a:r>
          </a:p>
          <a:p>
            <a:r>
              <a:rPr lang="lv-LV" sz="2800" dirty="0" smtClean="0"/>
              <a:t> Sabiedrība &lt;-&gt; ekonomika</a:t>
            </a:r>
          </a:p>
          <a:p>
            <a:r>
              <a:rPr lang="lv-LV" sz="2800" dirty="0" smtClean="0"/>
              <a:t> Sabiedrība &lt;-&gt; vide/daba</a:t>
            </a:r>
          </a:p>
          <a:p>
            <a:r>
              <a:rPr lang="lv-LV" sz="2800" dirty="0" smtClean="0"/>
              <a:t> Ekonomika &lt;-&gt; vide/daba</a:t>
            </a:r>
          </a:p>
          <a:p>
            <a:r>
              <a:rPr lang="lv-LV" sz="2800" dirty="0" smtClean="0"/>
              <a:t> Pārvaldība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5944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Kapitāli un to mijiedarbības (IV)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Turpinājumā uzskaitīti galvenie kapitālus un to mijiedarbības raksturojošie rādītāji</a:t>
            </a:r>
          </a:p>
          <a:p>
            <a:r>
              <a:rPr lang="lv-LV" dirty="0" smtClean="0"/>
              <a:t>Uzskaitījums veidots izmantojot tikai RAIM sistēmā iekļautos rādītājus</a:t>
            </a:r>
          </a:p>
          <a:p>
            <a:r>
              <a:rPr lang="lv-LV" dirty="0" smtClean="0"/>
              <a:t>Rādītāji grupēti pa attīstības </a:t>
            </a:r>
            <a:r>
              <a:rPr lang="lv-LV" dirty="0" err="1" smtClean="0"/>
              <a:t>apakšdimensijām</a:t>
            </a: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9628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RAIM rādītāju grupas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66184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Sabiedrība</a:t>
            </a:r>
            <a:br>
              <a:rPr lang="lv-LV" sz="4000" dirty="0" smtClean="0"/>
            </a:br>
            <a:r>
              <a:rPr lang="lv-LV" sz="3200" dirty="0" smtClean="0"/>
              <a:t>iedzīvotāji, demogrāfiskā struktūra</a:t>
            </a:r>
            <a:endParaRPr lang="lv-LV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Iedzīvotāju skaits (absolūtais </a:t>
            </a:r>
            <a:r>
              <a:rPr lang="lv-LV" dirty="0"/>
              <a:t>lielums – aprēķiniem</a:t>
            </a:r>
            <a:r>
              <a:rPr lang="lv-LV" dirty="0" smtClean="0"/>
              <a:t>)</a:t>
            </a:r>
          </a:p>
          <a:p>
            <a:endParaRPr lang="lv-LV" sz="1400" dirty="0"/>
          </a:p>
          <a:p>
            <a:pPr lvl="1"/>
            <a:r>
              <a:rPr lang="lv-LV" dirty="0"/>
              <a:t>bērnu (0-14) īpatsvars %-</a:t>
            </a:r>
            <a:r>
              <a:rPr lang="lv-LV" dirty="0" err="1"/>
              <a:t>os</a:t>
            </a:r>
            <a:r>
              <a:rPr lang="lv-LV" dirty="0"/>
              <a:t> no kopējā iedz. skaita</a:t>
            </a:r>
          </a:p>
          <a:p>
            <a:pPr lvl="1"/>
            <a:r>
              <a:rPr lang="lv-LV" dirty="0"/>
              <a:t>darbspējas vecuma (15-61) iedzīvotāju īpatsvars %-</a:t>
            </a:r>
            <a:r>
              <a:rPr lang="lv-LV" dirty="0" err="1"/>
              <a:t>os</a:t>
            </a:r>
            <a:r>
              <a:rPr lang="lv-LV" dirty="0"/>
              <a:t> no kopējā iedz. skaita</a:t>
            </a:r>
          </a:p>
          <a:p>
            <a:pPr lvl="1"/>
            <a:r>
              <a:rPr lang="lv-LV" dirty="0"/>
              <a:t>pensijas vecuma iedzīvotāju (62+) īpatsvars %-</a:t>
            </a:r>
            <a:r>
              <a:rPr lang="lv-LV" dirty="0" err="1"/>
              <a:t>os</a:t>
            </a:r>
            <a:r>
              <a:rPr lang="lv-LV" dirty="0"/>
              <a:t> no kopējā iedz. </a:t>
            </a:r>
            <a:r>
              <a:rPr lang="lv-LV" dirty="0" smtClean="0"/>
              <a:t>skaita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77512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Sabiedrība</a:t>
            </a:r>
            <a:br>
              <a:rPr lang="lv-LV" sz="4000" dirty="0"/>
            </a:br>
            <a:r>
              <a:rPr lang="lv-LV" sz="3200" dirty="0" smtClean="0"/>
              <a:t>demogrāfiskie procesi, migrācija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mirušo skaits uz 1000 iedzīvotājiem</a:t>
            </a:r>
          </a:p>
          <a:p>
            <a:pPr lvl="1"/>
            <a:r>
              <a:rPr lang="lv-LV" dirty="0"/>
              <a:t>dzimušo skaits uz 1000 iedzīvotājiem</a:t>
            </a:r>
          </a:p>
          <a:p>
            <a:pPr lvl="1"/>
            <a:r>
              <a:rPr lang="lv-LV" dirty="0"/>
              <a:t>Iedzīvotāju skaita relatīvās izmaiņas, % gadā</a:t>
            </a:r>
          </a:p>
          <a:p>
            <a:pPr lvl="1"/>
            <a:r>
              <a:rPr lang="lv-LV" dirty="0"/>
              <a:t>Iedzīvotāju skaita relatīvās dabiskās izmaiņas, % gadā</a:t>
            </a:r>
          </a:p>
          <a:p>
            <a:pPr lvl="1"/>
            <a:r>
              <a:rPr lang="lv-LV" dirty="0"/>
              <a:t>Iedzīvotāju skaita relatīvās mehāniskās izmaiņas, % gadā</a:t>
            </a:r>
          </a:p>
        </p:txBody>
      </p:sp>
    </p:spTree>
    <p:extLst>
      <p:ext uri="{BB962C8B-B14F-4D97-AF65-F5344CB8AC3E}">
        <p14:creationId xmlns:p14="http://schemas.microsoft.com/office/powerpoint/2010/main" val="81179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dirty="0" smtClean="0"/>
              <a:t>Kas ir RAIM?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v-LV" dirty="0" smtClean="0"/>
          </a:p>
          <a:p>
            <a:pPr eaLnBrk="1" hangingPunct="1"/>
            <a:r>
              <a:rPr lang="lv-LV" dirty="0" smtClean="0"/>
              <a:t>Sociālekonomisko rādītāju datu krātuve</a:t>
            </a:r>
          </a:p>
          <a:p>
            <a:pPr eaLnBrk="1" hangingPunct="1">
              <a:buNone/>
            </a:pPr>
            <a:r>
              <a:rPr lang="lv-LV" dirty="0" smtClean="0"/>
              <a:t>	- </a:t>
            </a:r>
            <a:r>
              <a:rPr lang="lv-LV" sz="3000" dirty="0" smtClean="0"/>
              <a:t>pa valsts administratīvajām  </a:t>
            </a:r>
          </a:p>
          <a:p>
            <a:pPr eaLnBrk="1" hangingPunct="1">
              <a:buNone/>
            </a:pPr>
            <a:r>
              <a:rPr lang="lv-LV" sz="3000" dirty="0" smtClean="0"/>
              <a:t>      teritorijām un teritoriālajam vienībām</a:t>
            </a:r>
          </a:p>
          <a:p>
            <a:pPr eaLnBrk="1" hangingPunct="1">
              <a:buNone/>
            </a:pPr>
            <a:r>
              <a:rPr lang="lv-LV" sz="3000" dirty="0" smtClean="0"/>
              <a:t>	- laika dinamikā</a:t>
            </a:r>
          </a:p>
          <a:p>
            <a:pPr eaLnBrk="1" hangingPunct="1"/>
            <a:r>
              <a:rPr lang="lv-LV" dirty="0" smtClean="0"/>
              <a:t>Biznesa inteliģences rīks</a:t>
            </a:r>
          </a:p>
          <a:p>
            <a:pPr eaLnBrk="1" hangingPunct="1">
              <a:buNone/>
            </a:pPr>
            <a:r>
              <a:rPr lang="lv-LV" dirty="0" smtClean="0">
                <a:solidFill>
                  <a:srgbClr val="FF0000"/>
                </a:solidFill>
              </a:rPr>
              <a:t>	</a:t>
            </a:r>
            <a:r>
              <a:rPr lang="lv-LV" dirty="0" smtClean="0"/>
              <a:t> </a:t>
            </a:r>
          </a:p>
          <a:p>
            <a:pPr eaLnBrk="1" hangingPunct="1"/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354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Sabiedrība</a:t>
            </a:r>
            <a:br>
              <a:rPr lang="lv-LV" sz="4000" dirty="0" smtClean="0"/>
            </a:br>
            <a:r>
              <a:rPr lang="lv-LV" sz="3200" dirty="0" smtClean="0"/>
              <a:t>izglītošanās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audzēkņu skaits pret skolas vecuma iedzīvotāju skaitu</a:t>
            </a:r>
          </a:p>
          <a:p>
            <a:pPr lvl="1"/>
            <a:r>
              <a:rPr lang="lv-LV" dirty="0"/>
              <a:t>audzēkņu skaits pirmskolas izglītības iestādēs pret pirmsskolas vecuma bērnu skaitu</a:t>
            </a:r>
          </a:p>
          <a:p>
            <a:pPr lvl="1"/>
            <a:r>
              <a:rPr lang="lv-LV" dirty="0"/>
              <a:t>audzēkņu skaits profesionālās izglītības programmu realizējošās izglītības iestādēs pret kopējo audzēkņu skaitu</a:t>
            </a:r>
          </a:p>
          <a:p>
            <a:pPr lvl="1"/>
            <a:r>
              <a:rPr lang="lv-LV" dirty="0"/>
              <a:t>pašvaldības budžeta izdevumi izglītībai uz vienu izglītojamo (uz audzēkņu skaitu visu veidu izglītības iestādēs</a:t>
            </a:r>
            <a:r>
              <a:rPr lang="lv-LV" dirty="0" smtClean="0"/>
              <a:t>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47249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Sabiedrība</a:t>
            </a: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2800" dirty="0" smtClean="0"/>
              <a:t>sociālā drošība, līdztiesība, integrācija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ilgstošo bezdarbnieku īpatsvars kopējo bezdarbnieku skaitā, %</a:t>
            </a:r>
          </a:p>
          <a:p>
            <a:pPr lvl="1"/>
            <a:r>
              <a:rPr lang="lv-LV" dirty="0"/>
              <a:t>reģistrēto bezdarbnieku skaits vecuma grupā 15 – 25 pret šīs vecumgrupas iedzīvotāju skaitu (jauniešu bezdarbs), %</a:t>
            </a:r>
          </a:p>
          <a:p>
            <a:pPr lvl="1"/>
            <a:r>
              <a:rPr lang="lv-LV" dirty="0"/>
              <a:t>sieviešu īpatsvars kopējā bezdarbnieku skaitā, %</a:t>
            </a:r>
          </a:p>
          <a:p>
            <a:pPr lvl="1"/>
            <a:r>
              <a:rPr lang="lv-LV" dirty="0"/>
              <a:t>personu skaits, kam konstatēta atbilstība trūcīgas ģimenes statusam, % no kopējā iedzīvotāju </a:t>
            </a:r>
            <a:r>
              <a:rPr lang="lv-LV" dirty="0" smtClean="0"/>
              <a:t>skaita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71612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Sabiedrība</a:t>
            </a:r>
            <a:br>
              <a:rPr lang="lv-LV" sz="4000" dirty="0" smtClean="0"/>
            </a:br>
            <a:r>
              <a:rPr lang="lv-LV" sz="3200" dirty="0" smtClean="0"/>
              <a:t>sociālā palīdzība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personu skaits, kas saņem dzīvokļa pabalstu, % no kopējā iedzīvotāju skaita</a:t>
            </a:r>
          </a:p>
          <a:p>
            <a:pPr lvl="1"/>
            <a:r>
              <a:rPr lang="lv-LV" dirty="0"/>
              <a:t> „Sociālie pabalsti” ekonomiskas kategorijas izdevumu summa % no visiem pašvaldības izdevumiem</a:t>
            </a:r>
          </a:p>
          <a:p>
            <a:pPr lvl="1"/>
            <a:r>
              <a:rPr lang="lv-LV" dirty="0"/>
              <a:t>sociālos pakalpojumus saņēmušie klienti kopā, % no kopējā iedzīvotāju skaita</a:t>
            </a:r>
          </a:p>
          <a:p>
            <a:pPr lvl="1"/>
            <a:r>
              <a:rPr lang="lv-LV" dirty="0"/>
              <a:t>pašvaldības budžeta izdevumi sociālā atbalsta pasākumiem uz vienu </a:t>
            </a:r>
            <a:r>
              <a:rPr lang="lv-LV" dirty="0" smtClean="0"/>
              <a:t>iedzīvotāju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60843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Sabiedrība</a:t>
            </a:r>
            <a:br>
              <a:rPr lang="lv-LV" sz="4000" dirty="0" smtClean="0"/>
            </a:br>
            <a:r>
              <a:rPr lang="lv-LV" sz="3200" dirty="0" smtClean="0"/>
              <a:t>drošība un sabiedriskā kārtība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reģistrēto noziedzīgo nodarījumu kopējais skaits uz 1000 iedzīvotājiem</a:t>
            </a:r>
          </a:p>
          <a:p>
            <a:pPr lvl="1"/>
            <a:r>
              <a:rPr lang="lv-LV" dirty="0"/>
              <a:t>reģistrēto sevišķi smago noziedzīgo nodarījumu skaits uz 1000 iedzīvotājiem</a:t>
            </a:r>
          </a:p>
          <a:p>
            <a:pPr lvl="1"/>
            <a:r>
              <a:rPr lang="lv-LV" dirty="0"/>
              <a:t>reģistrēto smago noziedzīgo nodarījumu skaits uz 1000 </a:t>
            </a:r>
            <a:r>
              <a:rPr lang="lv-LV" dirty="0" smtClean="0"/>
              <a:t>iedzīvotājiem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78065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Ekonomika</a:t>
            </a:r>
            <a:br>
              <a:rPr lang="lv-LV" sz="4000" dirty="0" smtClean="0"/>
            </a:br>
            <a:r>
              <a:rPr lang="lv-LV" sz="3200" dirty="0" smtClean="0"/>
              <a:t>ekonomiskais potenciāls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uzņēmumu ienākumu nodokļa iekasētā summa uz 1 </a:t>
            </a:r>
            <a:r>
              <a:rPr lang="lv-LV" dirty="0" smtClean="0"/>
              <a:t>iedzīvotāju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11530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Ekonomika</a:t>
            </a:r>
            <a:br>
              <a:rPr lang="lv-LV" sz="4000" dirty="0" smtClean="0"/>
            </a:br>
            <a:r>
              <a:rPr lang="lv-LV" sz="3200" dirty="0" smtClean="0"/>
              <a:t>investīcijas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nefinanšu investīcijas (gadā) uz vienu iedzīvotāju</a:t>
            </a:r>
          </a:p>
          <a:p>
            <a:pPr lvl="1"/>
            <a:r>
              <a:rPr lang="lv-LV" dirty="0"/>
              <a:t>ārvalstu tiešo investīciju ieguldījumu kopsumma uz 1000 pašvaldības </a:t>
            </a:r>
            <a:r>
              <a:rPr lang="lv-LV" dirty="0" smtClean="0"/>
              <a:t>iedzīvotājiem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45744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Ekonomika</a:t>
            </a:r>
            <a:br>
              <a:rPr lang="lv-LV" sz="4000" dirty="0" smtClean="0"/>
            </a:br>
            <a:r>
              <a:rPr lang="lv-LV" sz="3200" dirty="0" smtClean="0"/>
              <a:t>infrastruktūra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kopējais ceļu tīkla blīvums (ceļu kopgarums uz 1 km2)</a:t>
            </a:r>
          </a:p>
          <a:p>
            <a:pPr lvl="1"/>
            <a:r>
              <a:rPr lang="lv-LV" dirty="0"/>
              <a:t>galveno autoceļu tīkla blīvums (galveno autoceļu kopgarums uz 1 km2)</a:t>
            </a:r>
          </a:p>
          <a:p>
            <a:pPr lvl="1"/>
            <a:r>
              <a:rPr lang="lv-LV" dirty="0"/>
              <a:t>reģionālo autoceļu tīkla blīvums (reģionālo autoceļu kopgarums uz 1 km2)</a:t>
            </a:r>
          </a:p>
          <a:p>
            <a:pPr lvl="1"/>
            <a:r>
              <a:rPr lang="lv-LV" dirty="0"/>
              <a:t>vietējo autoceļu tīkla blīvums (vietējo autoceļu kopgarums uz 1 km2)</a:t>
            </a:r>
          </a:p>
          <a:p>
            <a:pPr lvl="1"/>
            <a:r>
              <a:rPr lang="lv-LV" dirty="0"/>
              <a:t>asfaltēto autoceļu kopgaruma attiecība pret kopējo ceļu </a:t>
            </a:r>
            <a:r>
              <a:rPr lang="lv-LV" dirty="0" smtClean="0"/>
              <a:t>kopgarumu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7878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Ekonomika</a:t>
            </a:r>
            <a:br>
              <a:rPr lang="lv-LV" sz="4000" dirty="0" smtClean="0"/>
            </a:br>
            <a:r>
              <a:rPr lang="lv-LV" sz="3200" dirty="0" smtClean="0"/>
              <a:t>ekonomiskā aktivitāte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sz="2000" dirty="0"/>
              <a:t>tirgus sektora ekonomiski aktīvās statistiskās vienības (kopā) uz 1000 iedzīvotājiem</a:t>
            </a:r>
          </a:p>
          <a:p>
            <a:pPr lvl="1"/>
            <a:r>
              <a:rPr lang="lv-LV" sz="2000" dirty="0"/>
              <a:t>tirgus sektora ekonomiski aktīvās statistiskās vienības (individuālie komersanti un komercsabiedrības kopā) uz 1000 </a:t>
            </a:r>
          </a:p>
          <a:p>
            <a:pPr lvl="1"/>
            <a:r>
              <a:rPr lang="lv-LV" sz="2000" dirty="0"/>
              <a:t>uzņēmumu skaita izmaiņas (jaunizveidotie mīnus likvidētie) uz 1000 iedzīvotājiem</a:t>
            </a:r>
          </a:p>
          <a:p>
            <a:pPr lvl="1"/>
            <a:r>
              <a:rPr lang="lv-LV" sz="2000" dirty="0"/>
              <a:t>projektu vai atbalsta saņēmēju skaits uz 1000 iedzīvotājiem (no LAD informācijas sistēmas)</a:t>
            </a:r>
          </a:p>
          <a:p>
            <a:pPr lvl="1"/>
            <a:r>
              <a:rPr lang="lv-LV" sz="2000" dirty="0"/>
              <a:t>publiskā finansējuma summa uz 1000 iedzīvotājiem (no LAD informācijas sistēmas)</a:t>
            </a:r>
          </a:p>
          <a:p>
            <a:pPr lvl="1"/>
            <a:r>
              <a:rPr lang="lv-LV" sz="2000" dirty="0"/>
              <a:t>publiskā finansējuma summa uz 1000 iedzīvotājiem (no ES struktūrfondu IS</a:t>
            </a:r>
            <a:r>
              <a:rPr lang="lv-LV" sz="2000" dirty="0" smtClean="0"/>
              <a:t>)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1312182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Vide / daba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Teritorijas platība (absolūtais </a:t>
            </a:r>
            <a:r>
              <a:rPr lang="lv-LV" dirty="0"/>
              <a:t>lielums – </a:t>
            </a:r>
            <a:r>
              <a:rPr lang="lv-LV" dirty="0" smtClean="0"/>
              <a:t>aprēķiniem)</a:t>
            </a:r>
          </a:p>
          <a:p>
            <a:endParaRPr lang="lv-LV" sz="1400" dirty="0"/>
          </a:p>
          <a:p>
            <a:pPr lvl="1"/>
            <a:r>
              <a:rPr lang="lv-LV" dirty="0"/>
              <a:t>Teritorija ar dabas aizsardzības režīmu (% no kopējās)</a:t>
            </a:r>
          </a:p>
          <a:p>
            <a:pPr lvl="1"/>
            <a:r>
              <a:rPr lang="lv-LV" dirty="0"/>
              <a:t>Mežu platības (%) pret teritorijas kopējo platību</a:t>
            </a:r>
          </a:p>
          <a:p>
            <a:pPr lvl="1"/>
            <a:r>
              <a:rPr lang="lv-LV" dirty="0"/>
              <a:t>Ūdens objektu aizņemtās platības (%) pret teritorijas kopējo </a:t>
            </a:r>
            <a:r>
              <a:rPr lang="lv-LV" dirty="0" smtClean="0"/>
              <a:t>platību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00085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Sabiedrība &lt;-&gt; ekonomika</a:t>
            </a:r>
            <a:br>
              <a:rPr lang="lv-LV" sz="4000" dirty="0" smtClean="0"/>
            </a:br>
            <a:r>
              <a:rPr lang="lv-LV" sz="3200" dirty="0" smtClean="0"/>
              <a:t>nodarbinātība, darbs (bezdarbs)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bezdarba līmenis (reģistrēto bezdarbnieku skaits pret iedzīvotāju skaitu darbspējas vecumā (15-61)), %</a:t>
            </a:r>
          </a:p>
          <a:p>
            <a:pPr lvl="1"/>
            <a:r>
              <a:rPr lang="lv-LV" dirty="0"/>
              <a:t>teritorijā deklarēto darba ņēmēju īpatsvars pret visiem darba ņēmējiem, par kuriem gada laikā ir jāveic obligātās sociālās apdrošināšanas iemaksas, %</a:t>
            </a:r>
          </a:p>
          <a:p>
            <a:pPr lvl="1"/>
            <a:r>
              <a:rPr lang="lv-LV" dirty="0"/>
              <a:t>bezdarbnieku pabalstu saņēmēju skaits uz 1000 darbspējas vecuma </a:t>
            </a:r>
            <a:r>
              <a:rPr lang="lv-LV" dirty="0" smtClean="0"/>
              <a:t>iedzīvotājiem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4749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1" dirty="0" smtClean="0"/>
              <a:t>Kāpēc nepieciešams </a:t>
            </a:r>
            <a:br>
              <a:rPr lang="lv-LV" sz="4000" b="1" dirty="0" smtClean="0"/>
            </a:br>
            <a:r>
              <a:rPr lang="lv-LV" sz="4000" b="1" dirty="0" smtClean="0"/>
              <a:t>RAIM?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v-LV" sz="2800" dirty="0" smtClean="0"/>
              <a:t>Attīstību raksturojošu rādītāju apkopošanai, to dinamisko rindu veidošanai</a:t>
            </a:r>
          </a:p>
          <a:p>
            <a:pPr eaLnBrk="1" hangingPunct="1"/>
            <a:r>
              <a:rPr lang="lv-LV" sz="2800" dirty="0" smtClean="0"/>
              <a:t>Teritorijas attīstības tendenču novērtēšanai</a:t>
            </a:r>
          </a:p>
          <a:p>
            <a:pPr eaLnBrk="1" hangingPunct="1"/>
            <a:r>
              <a:rPr lang="lv-LV" sz="2800" dirty="0" smtClean="0"/>
              <a:t>Teritorijas attīstības programmu sagatavošanai un to monitoringam</a:t>
            </a:r>
          </a:p>
          <a:p>
            <a:pPr eaLnBrk="1" hangingPunct="1"/>
            <a:r>
              <a:rPr lang="lv-LV" sz="2800" dirty="0" smtClean="0"/>
              <a:t>Teritorijas attīstības plānošanas un teritoriju plānojumu dokumentu izstrādei</a:t>
            </a:r>
          </a:p>
          <a:p>
            <a:pPr eaLnBrk="1" hangingPunct="1"/>
            <a:r>
              <a:rPr lang="lv-LV" sz="2800" dirty="0" smtClean="0"/>
              <a:t>Reģionālās attīstības uzraudzībai</a:t>
            </a:r>
          </a:p>
        </p:txBody>
      </p:sp>
    </p:spTree>
    <p:extLst>
      <p:ext uri="{BB962C8B-B14F-4D97-AF65-F5344CB8AC3E}">
        <p14:creationId xmlns:p14="http://schemas.microsoft.com/office/powerpoint/2010/main" val="22561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Sabiedrība &lt;-&gt; </a:t>
            </a:r>
            <a:r>
              <a:rPr lang="lv-LV" sz="4000" dirty="0" smtClean="0"/>
              <a:t>ekonomika</a:t>
            </a:r>
            <a:br>
              <a:rPr lang="lv-LV" sz="4000" dirty="0" smtClean="0"/>
            </a:br>
            <a:r>
              <a:rPr lang="lv-LV" sz="3200" dirty="0" smtClean="0"/>
              <a:t>radošā (ekonomiskā) darbība, rosība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ekonomiski aktīvo iedzīvotāju īpatsvars (no visiem iedzīvotājiem), </a:t>
            </a:r>
            <a:r>
              <a:rPr lang="lv-LV" dirty="0" smtClean="0"/>
              <a:t>%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47932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Sabiedrība &lt;-&gt; </a:t>
            </a:r>
            <a:r>
              <a:rPr lang="lv-LV" sz="4000" dirty="0" smtClean="0"/>
              <a:t>ekonomika</a:t>
            </a:r>
            <a:br>
              <a:rPr lang="lv-LV" sz="4000" dirty="0" smtClean="0"/>
            </a:br>
            <a:r>
              <a:rPr lang="lv-LV" sz="3200" dirty="0" smtClean="0"/>
              <a:t>ienākumi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mēneša vidējā bruto darba samaksa privātajā sektorā ar nodarbināto skaitu 50 un vairāk</a:t>
            </a:r>
          </a:p>
          <a:p>
            <a:pPr lvl="1"/>
            <a:r>
              <a:rPr lang="lv-LV" dirty="0"/>
              <a:t>mēneša vidējā bruto darba samaksa sabiedriskajā sektorā</a:t>
            </a:r>
          </a:p>
          <a:p>
            <a:pPr lvl="1"/>
            <a:r>
              <a:rPr lang="lv-LV" dirty="0"/>
              <a:t>visu pensiju vidējais piešķirtais apmērs</a:t>
            </a:r>
          </a:p>
          <a:p>
            <a:pPr lvl="1"/>
            <a:r>
              <a:rPr lang="lv-LV" dirty="0"/>
              <a:t>vecuma pensiju vidējais piešķirtais apmērs</a:t>
            </a:r>
          </a:p>
          <a:p>
            <a:pPr lvl="1"/>
            <a:r>
              <a:rPr lang="lv-LV" dirty="0"/>
              <a:t>ieturētā iedzīvotāju ienākuma nodokļa summa uz 1 </a:t>
            </a:r>
            <a:r>
              <a:rPr lang="lv-LV" dirty="0" smtClean="0"/>
              <a:t>iedzīvotāju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14992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Sabiedrība &lt;-&gt; </a:t>
            </a:r>
            <a:r>
              <a:rPr lang="lv-LV" sz="4000" dirty="0" smtClean="0"/>
              <a:t>ekonomika</a:t>
            </a:r>
            <a:br>
              <a:rPr lang="lv-LV" sz="4000" dirty="0" smtClean="0"/>
            </a:br>
            <a:r>
              <a:rPr lang="lv-LV" sz="3200" dirty="0" smtClean="0"/>
              <a:t>patēriņš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patēriņa izdevumu sastāvs vidēji uz vienu mājsaimniecības locekli mēnesī:</a:t>
            </a:r>
          </a:p>
          <a:p>
            <a:pPr lvl="2"/>
            <a:r>
              <a:rPr lang="lv-LV" dirty="0"/>
              <a:t>mājoklis</a:t>
            </a:r>
          </a:p>
          <a:p>
            <a:pPr lvl="2"/>
            <a:r>
              <a:rPr lang="lv-LV" dirty="0"/>
              <a:t>pārtika</a:t>
            </a:r>
          </a:p>
          <a:p>
            <a:pPr lvl="2"/>
            <a:r>
              <a:rPr lang="lv-LV" dirty="0" smtClean="0"/>
              <a:t>transports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91776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/>
              <a:t>Sabiedrība &lt;-&gt; ekonomika</a:t>
            </a:r>
            <a:r>
              <a:rPr lang="lv-LV" sz="4000" dirty="0"/>
              <a:t/>
            </a:r>
            <a:br>
              <a:rPr lang="lv-LV" sz="4000" dirty="0"/>
            </a:br>
            <a:r>
              <a:rPr lang="lv-LV" sz="2400" dirty="0"/>
              <a:t>Valsts un pašvaldību atbalsts (ieguldījumi) </a:t>
            </a:r>
            <a:r>
              <a:rPr lang="lv-LV" sz="2400" dirty="0" smtClean="0"/>
              <a:t>attīstībai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„Kapitālie izdevumi” ekonomiskas kategorijas izdevumi %-</a:t>
            </a:r>
            <a:r>
              <a:rPr lang="lv-LV" dirty="0" err="1"/>
              <a:t>os</a:t>
            </a:r>
            <a:r>
              <a:rPr lang="lv-LV" dirty="0"/>
              <a:t> no kopējiem pašvaldības izdevumiem</a:t>
            </a:r>
          </a:p>
          <a:p>
            <a:pPr lvl="1"/>
            <a:r>
              <a:rPr lang="lv-LV" dirty="0"/>
              <a:t>projektu summa uz 1000 pašvaldības iedzīvotājiem (no ES struktūrfondu informācijas sistēmas</a:t>
            </a:r>
            <a:r>
              <a:rPr lang="lv-LV" dirty="0" smtClean="0"/>
              <a:t>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10906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Sabiedrība &lt;-&gt; vide/daba</a:t>
            </a:r>
            <a:br>
              <a:rPr lang="lv-LV" sz="4000" dirty="0"/>
            </a:br>
            <a:r>
              <a:rPr lang="lv-LV" sz="3200" dirty="0" smtClean="0"/>
              <a:t>mājsaimniecību </a:t>
            </a:r>
            <a:r>
              <a:rPr lang="lv-LV" sz="3200" dirty="0"/>
              <a:t>slodze uz </a:t>
            </a:r>
            <a:r>
              <a:rPr lang="lv-LV" sz="3200" dirty="0" smtClean="0"/>
              <a:t>vidi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iedzīvotāju </a:t>
            </a:r>
            <a:r>
              <a:rPr lang="lv-LV" dirty="0" smtClean="0"/>
              <a:t>blīvums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724496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Pārvaldība</a:t>
            </a:r>
            <a:br>
              <a:rPr lang="lv-LV" sz="4000" dirty="0" smtClean="0"/>
            </a:br>
            <a:r>
              <a:rPr lang="lv-LV" sz="3200" dirty="0" smtClean="0"/>
              <a:t>administratīvā kapacitāte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dirty="0"/>
              <a:t> „Uzturēšanas izdevumi” ekonomiskas kategorijas izdevumu summa % no visiem pašvaldības izdevumiem</a:t>
            </a:r>
          </a:p>
          <a:p>
            <a:pPr lvl="1"/>
            <a:r>
              <a:rPr lang="lv-LV" dirty="0"/>
              <a:t> „Atlīdzība” ekonomiskas kategorijas izdevumu summa % no visiem pašvaldības </a:t>
            </a:r>
            <a:r>
              <a:rPr lang="lv-LV" dirty="0" smtClean="0"/>
              <a:t>izdevumiem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65991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Pārvaldība</a:t>
            </a:r>
            <a:br>
              <a:rPr lang="lv-LV" sz="4000" dirty="0" smtClean="0"/>
            </a:br>
            <a:r>
              <a:rPr lang="lv-LV" sz="3200" dirty="0" smtClean="0"/>
              <a:t>finanšu kapacitāte</a:t>
            </a:r>
            <a:endParaRPr lang="lv-LV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lv-LV" sz="2400" dirty="0"/>
              <a:t>iedzīvotāju ienākumu nodokļa ieņēmumi pašvaldību budžetos uz vienu iedzīvotāju, Ls</a:t>
            </a:r>
          </a:p>
          <a:p>
            <a:pPr lvl="1"/>
            <a:r>
              <a:rPr lang="lv-LV" sz="2400" dirty="0"/>
              <a:t>nodokļu ieņēmumu kopsumma uz vienu iedzīvotāju</a:t>
            </a:r>
          </a:p>
          <a:p>
            <a:pPr lvl="1"/>
            <a:r>
              <a:rPr lang="lv-LV" sz="2400" dirty="0"/>
              <a:t>ieņēmumi no (vai iemaksas) pašvaldību finanšu izlīdzināšanas fonda % no visiem pašvaldības ieņēmumiem</a:t>
            </a:r>
          </a:p>
          <a:p>
            <a:pPr lvl="1"/>
            <a:r>
              <a:rPr lang="lv-LV" sz="2400" dirty="0"/>
              <a:t>visi pašvaldības ieņēmumi kopā uz vienu iedzīvotāju</a:t>
            </a:r>
          </a:p>
          <a:p>
            <a:pPr lvl="1"/>
            <a:r>
              <a:rPr lang="lv-LV" sz="2400" dirty="0"/>
              <a:t>visi pašvaldības izdevumi kopā uz vienu </a:t>
            </a:r>
            <a:r>
              <a:rPr lang="lv-LV" sz="2400" dirty="0" smtClean="0"/>
              <a:t>iedzīvotāju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206796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93" name="Group 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97433894"/>
              </p:ext>
            </p:extLst>
          </p:nvPr>
        </p:nvGraphicFramePr>
        <p:xfrm>
          <a:off x="34925" y="1038870"/>
          <a:ext cx="9074150" cy="5788343"/>
        </p:xfrm>
        <a:graphic>
          <a:graphicData uri="http://schemas.openxmlformats.org/drawingml/2006/table">
            <a:tbl>
              <a:tblPr/>
              <a:tblGrid>
                <a:gridCol w="1296988"/>
                <a:gridCol w="777716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Grupa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Teritoriju grupas raksturojums, stratēģija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(SDE)+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Augsts un sabalansēts kopējais attīstības potenciāls. Konkurētspējīgākās teritorijas. Uzņēmējdarbības veicināšanai sagaidāma vislielākā atdeve.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(SD)+(E)-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Teritorijas ar labu dabas pamatni, vitālu sabiedrību, bet attīstībai traucē ierobežota pieeja tirgiem. Stiprā puse – ar dabas izmantošanu saistīta uzņēmējdarbība.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(SE)+(D)-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Augsts attīstības potenciāls, bet dabas pamatni vēlams uzlabot. Vēlams atbalsts uzņēmējdarbībai, kas neekspluatē dabas resursus. Sagaidāma augsta atdeve.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(ED)+(S)-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Augsts attīstības potenciāls, bet raksturīga nelabvēlīga iedzīvotāju vecumstruktūra. Konkurētspējīgas teritorijas. Uzņēmējdarbības veicināšanai sagaidāma augsta atdeve. Nepieciešama mērķtiecīga sociālā politika.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(S)+(DE)-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Tipiskas un vitālas agrārās industrijas teritorijas. Šī specializācija ir optimāla, jo neprasa tiešu un intensīvu pieeju tirgiem, kas nav to stiprā puse. Vēlams veikt pasākumus dabas pamatnes uzlabošanai.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(D)+(SE)-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Teritorijas ar labu dabas pamatni. Ierobežota pieeja tirgiem radījusi ekonomisko depresiju, kā rezultātā jaunākā paaudze pamet teritoriju. Nepieciešama mērķtiecīga sociālā politika un atbalsts uzņēmējdarbībai, kas ilgtspējīgi izmanto esošo dabas kapitālu.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(E)+(SD)-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Teritorijas ar labu pieeju tirgiem. Vēlams atbalsts uzņēmējdarbībai, kas neekspluatē dabas resursus. Sagaidāma augsta atdeve. Sabiedrībā nelabvēlīga vecumstruktūra – nepieciešama mērķtiecīga sociālā politika. Dabas pamatni vēlams uzlabot.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(SDE)-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Depresīvas teritorijas. Nepieciešamas ilgtermiņa politikas dabas kapitāla atjaunošanai un sasniedzamības nodrošināšanai. Īsā termiņā nepieciešama mērķtiecīga sociālā politika. </a:t>
                      </a: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Īpaši atbalstāmās teritorijas</a:t>
                      </a:r>
                      <a:r>
                        <a:rPr kumimoji="0" 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710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Paldies par uzmanību!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Beigas.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05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sz="4000" b="1" dirty="0" smtClean="0"/>
              <a:t>Ieguvumi no RAIM</a:t>
            </a:r>
            <a:endParaRPr lang="lv-LV" sz="40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v-LV" sz="2800" dirty="0" smtClean="0"/>
          </a:p>
          <a:p>
            <a:pPr eaLnBrk="1" hangingPunct="1"/>
            <a:r>
              <a:rPr lang="lv-LV" sz="2800" dirty="0" smtClean="0"/>
              <a:t>Vienā vietā pieejama un salīdzināma informācija par teritorijām un dinamikā</a:t>
            </a:r>
          </a:p>
          <a:p>
            <a:pPr eaLnBrk="1" hangingPunct="1"/>
            <a:r>
              <a:rPr lang="lv-LV" sz="2800" dirty="0" smtClean="0"/>
              <a:t>Plašas teritoriju attīstības analīzes iespējas </a:t>
            </a:r>
          </a:p>
          <a:p>
            <a:pPr eaLnBrk="1" hangingPunct="1"/>
            <a:r>
              <a:rPr lang="lv-LV" sz="2800" dirty="0" smtClean="0"/>
              <a:t>Palīgs  reģiona un pašvaldības politiķiem un darbiniekiem  ikdienas darbā - lēmumu pieņemšanā</a:t>
            </a:r>
          </a:p>
          <a:p>
            <a:pPr eaLnBrk="1" hangingPunct="1"/>
            <a:r>
              <a:rPr lang="lv-LV" sz="2800" dirty="0" smtClean="0"/>
              <a:t>Informācijas avots iedzīvotājiem un uzņēmējiem</a:t>
            </a:r>
          </a:p>
        </p:txBody>
      </p:sp>
    </p:spTree>
    <p:extLst>
      <p:ext uri="{BB962C8B-B14F-4D97-AF65-F5344CB8AC3E}">
        <p14:creationId xmlns:p14="http://schemas.microsoft.com/office/powerpoint/2010/main" val="17125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33178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lv-LV" sz="4000" b="1" smtClean="0"/>
              <a:t>RAIM datu avoti</a:t>
            </a:r>
          </a:p>
        </p:txBody>
      </p:sp>
      <p:pic>
        <p:nvPicPr>
          <p:cNvPr id="20483" name="Picture 20" descr="TAPI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2459038"/>
            <a:ext cx="18034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1" descr="CS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0000" y="2338388"/>
            <a:ext cx="10223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4" descr="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075" y="2519363"/>
            <a:ext cx="7810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6" descr="Valsts_k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875" y="2486025"/>
            <a:ext cx="14430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7" descr="nva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0650" y="3481388"/>
            <a:ext cx="180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8" descr="VSA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5025" y="3421063"/>
            <a:ext cx="13223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0" descr="LA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6350" y="2486025"/>
            <a:ext cx="9223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1" descr="LV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3025" y="4141788"/>
            <a:ext cx="72231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7" descr="logo_pml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95775" y="4151313"/>
            <a:ext cx="78263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42" descr="lm-gov-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D9F3FF"/>
              </a:clrFrom>
              <a:clrTo>
                <a:srgbClr val="D9F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2163" y="4068763"/>
            <a:ext cx="1073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9" descr="kf_logo_sm_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43475" y="3494088"/>
            <a:ext cx="719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1" descr="ESF_pilns_nosaukum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15138" y="3421063"/>
            <a:ext cx="9366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2" descr="ERAF_pilns_nosaukum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78513" y="3421063"/>
            <a:ext cx="10080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0" descr="Logo_Izm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70225" y="4141788"/>
            <a:ext cx="11509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3" descr="Logo_Izm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30813" y="4141788"/>
            <a:ext cx="7889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latvija.lv/NR/rdonlyres/9F92FF76-35C1-4CE5-A695-F9556795AFD5/946/vzd_201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4168623"/>
            <a:ext cx="1586707" cy="6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09" y="5083944"/>
            <a:ext cx="1553468" cy="4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dirty="0" smtClean="0"/>
              <a:t>RAIM rādītāji (I)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v-LV" b="1" dirty="0" smtClean="0"/>
              <a:t>Sociālekonomiskie rādītāji</a:t>
            </a:r>
            <a:endParaRPr lang="en-US" b="1" dirty="0" smtClean="0"/>
          </a:p>
          <a:p>
            <a:pPr lvl="1" algn="just" eaLnBrk="1" hangingPunct="1"/>
            <a:r>
              <a:rPr lang="lv-LV" sz="2400" dirty="0" smtClean="0"/>
              <a:t>Atlasīti pieejamie rādītāji, kas raksturo teritorijas attīstību (35 datu kopas, 68 pamatrādītāji)</a:t>
            </a:r>
          </a:p>
          <a:p>
            <a:pPr lvl="1" algn="just" eaLnBrk="1" hangingPunct="1"/>
            <a:r>
              <a:rPr lang="lv-LV" sz="2400" dirty="0" smtClean="0"/>
              <a:t>Izveidota sistematizēta pamatrādītāju un atvasināto rādītāju kopa (202 rādītāji), kas teritorijas raksturo dažādos aspektos. Galvenās aplūkojamās jomas ir:</a:t>
            </a:r>
          </a:p>
          <a:p>
            <a:pPr lvl="2" algn="just" eaLnBrk="1" hangingPunct="1"/>
            <a:r>
              <a:rPr lang="lv-LV" sz="2000" dirty="0" smtClean="0"/>
              <a:t>Iedzīvotāji</a:t>
            </a:r>
          </a:p>
          <a:p>
            <a:pPr lvl="2" eaLnBrk="1" hangingPunct="1"/>
            <a:r>
              <a:rPr lang="lv-LV" sz="2000" dirty="0" smtClean="0"/>
              <a:t>Teritorija</a:t>
            </a:r>
          </a:p>
          <a:p>
            <a:pPr lvl="2" eaLnBrk="1" hangingPunct="1"/>
            <a:r>
              <a:rPr lang="lv-LV" sz="2000" dirty="0" smtClean="0"/>
              <a:t>Ekonomika</a:t>
            </a:r>
          </a:p>
          <a:p>
            <a:pPr lvl="2" eaLnBrk="1" hangingPunct="1"/>
            <a:r>
              <a:rPr lang="lv-LV" sz="2000" dirty="0" smtClean="0"/>
              <a:t>Labklājība</a:t>
            </a:r>
          </a:p>
        </p:txBody>
      </p:sp>
    </p:spTree>
    <p:extLst>
      <p:ext uri="{BB962C8B-B14F-4D97-AF65-F5344CB8AC3E}">
        <p14:creationId xmlns:p14="http://schemas.microsoft.com/office/powerpoint/2010/main" val="11590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b="1" dirty="0" smtClean="0"/>
              <a:t>RAIM rādītāji (II)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v-LV" b="1" dirty="0" smtClean="0"/>
              <a:t>Nozaru politikas ieguldījumu rādītāji</a:t>
            </a:r>
          </a:p>
          <a:p>
            <a:pPr lvl="1" algn="just" eaLnBrk="1" hangingPunct="1">
              <a:buNone/>
            </a:pPr>
            <a:r>
              <a:rPr lang="lv-LV" sz="2400" dirty="0" smtClean="0"/>
              <a:t>Apkopojot informāciju teritoriālo vienību līmenī no Eiropas Savienības struktūrfondu un Kohēzijas fonda vadības informācijas sistēmas un Lauku atbalsta dienesta informācijas sistēmas, RAIM ir pieejama informācija teritoriālā griezumā par:</a:t>
            </a:r>
          </a:p>
          <a:p>
            <a:pPr lvl="1" algn="just" eaLnBrk="1" hangingPunct="1"/>
            <a:r>
              <a:rPr lang="lv-LV" sz="2400" dirty="0" smtClean="0"/>
              <a:t>ieguldītajiem Eiropas Savienības fondu līdzekļiem (sadalījumā pa teritorijām)</a:t>
            </a:r>
          </a:p>
          <a:p>
            <a:pPr lvl="1" algn="just" eaLnBrk="1" hangingPunct="1"/>
            <a:r>
              <a:rPr lang="lv-LV" sz="2400" dirty="0" smtClean="0"/>
              <a:t>realizēto projektu skaitu</a:t>
            </a:r>
          </a:p>
        </p:txBody>
      </p:sp>
    </p:spTree>
    <p:extLst>
      <p:ext uri="{BB962C8B-B14F-4D97-AF65-F5344CB8AC3E}">
        <p14:creationId xmlns:p14="http://schemas.microsoft.com/office/powerpoint/2010/main" val="88704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838200" y="274638"/>
            <a:ext cx="7113588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lv-LV" sz="4000" b="1" dirty="0" smtClean="0"/>
              <a:t>Informācijas apmaiņa </a:t>
            </a:r>
            <a:br>
              <a:rPr lang="lv-LV" sz="4000" b="1" dirty="0" smtClean="0"/>
            </a:br>
            <a:r>
              <a:rPr lang="lv-LV" sz="4000" b="1" dirty="0" smtClean="0"/>
              <a:t>RAIM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11250" y="1885950"/>
            <a:ext cx="15843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Informācijas sniedzējs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767013" y="2246313"/>
            <a:ext cx="719137" cy="3603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6" name="Rounded Rectangle 5"/>
          <p:cNvSpPr/>
          <p:nvPr/>
        </p:nvSpPr>
        <p:spPr>
          <a:xfrm>
            <a:off x="3559175" y="1814513"/>
            <a:ext cx="1152525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lv-LV" dirty="0"/>
              <a:t>VRAA FTP  serveris</a:t>
            </a:r>
          </a:p>
        </p:txBody>
      </p:sp>
      <p:pic>
        <p:nvPicPr>
          <p:cNvPr id="22534" name="Picture 6" descr="Office%20excel%20xlsx_maz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6781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Office%20excel%20xls_maz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1813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Office%20excel%20csv_maz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861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6654800" y="1885950"/>
            <a:ext cx="1296988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/>
              <a:t>Datu glabātava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854575" y="2894013"/>
            <a:ext cx="1657350" cy="3603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pic>
        <p:nvPicPr>
          <p:cNvPr id="22539" name="Picture 6" descr="C:\Documents and Settings\kristapsp\Local Settings\Temporary Internet Files\Content.IE5\IWULJK58\MC90043381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4575" y="1814513"/>
            <a:ext cx="9271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646738" y="1957388"/>
            <a:ext cx="1069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v-LV" sz="1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Datu </a:t>
            </a:r>
          </a:p>
          <a:p>
            <a:pPr algn="ctr">
              <a:defRPr/>
            </a:pPr>
            <a:r>
              <a:rPr lang="lv-LV" sz="1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uzraudzība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9038" y="3254375"/>
            <a:ext cx="117951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lv-LV" sz="1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Datu ielādes</a:t>
            </a:r>
          </a:p>
          <a:p>
            <a:pPr algn="ctr">
              <a:defRPr/>
            </a:pPr>
            <a:r>
              <a:rPr lang="lv-LV" sz="1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process</a:t>
            </a:r>
          </a:p>
        </p:txBody>
      </p:sp>
      <p:sp>
        <p:nvSpPr>
          <p:cNvPr id="20" name="Right Arrow 19"/>
          <p:cNvSpPr/>
          <p:nvPr/>
        </p:nvSpPr>
        <p:spPr>
          <a:xfrm rot="5400000">
            <a:off x="6980238" y="4225925"/>
            <a:ext cx="719137" cy="3603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21" name="Rounded Rectangle 20"/>
          <p:cNvSpPr/>
          <p:nvPr/>
        </p:nvSpPr>
        <p:spPr>
          <a:xfrm>
            <a:off x="6151563" y="4910138"/>
            <a:ext cx="18002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Datu </a:t>
            </a:r>
          </a:p>
          <a:p>
            <a:pPr algn="ctr">
              <a:defRPr/>
            </a:pPr>
            <a:r>
              <a:rPr lang="lv-LV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analīzes rīks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30613" y="4910138"/>
            <a:ext cx="22320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/>
              <a:t>Atskaišu veidošana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30613" y="5557838"/>
            <a:ext cx="22320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/>
              <a:t>Atskaišu veidošana</a:t>
            </a:r>
          </a:p>
        </p:txBody>
      </p:sp>
      <p:sp>
        <p:nvSpPr>
          <p:cNvPr id="25" name="Left-Right Arrow 24"/>
          <p:cNvSpPr/>
          <p:nvPr/>
        </p:nvSpPr>
        <p:spPr>
          <a:xfrm rot="20248168">
            <a:off x="2375608" y="5905835"/>
            <a:ext cx="1080117" cy="377965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26" name="Rounded Rectangle 25"/>
          <p:cNvSpPr/>
          <p:nvPr/>
        </p:nvSpPr>
        <p:spPr>
          <a:xfrm>
            <a:off x="1111250" y="4549775"/>
            <a:ext cx="1223963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Speciālisti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38225" y="6062663"/>
            <a:ext cx="1296988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16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Ikdienas </a:t>
            </a:r>
          </a:p>
          <a:p>
            <a:pPr algn="ctr">
              <a:defRPr/>
            </a:pPr>
            <a:r>
              <a:rPr lang="lv-LV" sz="16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lietotāji</a:t>
            </a:r>
          </a:p>
        </p:txBody>
      </p:sp>
      <p:pic>
        <p:nvPicPr>
          <p:cNvPr id="22549" name="Picture 12" descr="C:\Documents and Settings\kristapsp\Local Settings\Temporary Internet Files\Content.IE5\MDTOS2DW\MC90044210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5225" y="3640138"/>
            <a:ext cx="10969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13" descr="C:\Documents and Settings\kristapsp\Local Settings\Temporary Internet Files\Content.IE5\661SASUW\MC90044209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2688" y="5199063"/>
            <a:ext cx="100806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Left-Right Arrow 35"/>
          <p:cNvSpPr/>
          <p:nvPr/>
        </p:nvSpPr>
        <p:spPr>
          <a:xfrm rot="1096912">
            <a:off x="2435827" y="4789584"/>
            <a:ext cx="1127125" cy="356524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47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1687</Words>
  <Application>Microsoft Office PowerPoint</Application>
  <PresentationFormat>Slaidrāde ekrānā (4:3)</PresentationFormat>
  <Paragraphs>276</Paragraphs>
  <Slides>48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2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48</vt:i4>
      </vt:variant>
    </vt:vector>
  </HeadingPairs>
  <TitlesOfParts>
    <vt:vector size="52" baseType="lpstr">
      <vt:lpstr>Arial</vt:lpstr>
      <vt:lpstr>Calibri</vt:lpstr>
      <vt:lpstr>Thème Office</vt:lpstr>
      <vt:lpstr>Conception personnalisée</vt:lpstr>
      <vt:lpstr>RAIM informācijas sistēmas izmantošana pašvaldību darba analīzē un stratēģiskajā vadīšanā </vt:lpstr>
      <vt:lpstr>Par RAIM projektu</vt:lpstr>
      <vt:lpstr>Kas ir RAIM?</vt:lpstr>
      <vt:lpstr>Kāpēc nepieciešams  RAIM?</vt:lpstr>
      <vt:lpstr>Ieguvumi no RAIM</vt:lpstr>
      <vt:lpstr>RAIM datu avoti</vt:lpstr>
      <vt:lpstr>RAIM rādītāji (I)</vt:lpstr>
      <vt:lpstr>RAIM rādītāji (II)</vt:lpstr>
      <vt:lpstr>Informācijas apmaiņa  RAIM</vt:lpstr>
      <vt:lpstr>RAIM lietotāju  iespējas</vt:lpstr>
      <vt:lpstr>Teritorijas profilu  saturs</vt:lpstr>
      <vt:lpstr>RAIM publiskā vide Teritorijas profila paraugs</vt:lpstr>
      <vt:lpstr>RAIM publiskā vide Atskaites paraugs</vt:lpstr>
      <vt:lpstr>RAIM autorizētā darbības vide Tematiskās atskaites paraugs</vt:lpstr>
      <vt:lpstr>RAIM  Darbs autorizētā lietotāja vidē</vt:lpstr>
      <vt:lpstr>Sapratne par attīstību (I)</vt:lpstr>
      <vt:lpstr>Sapratne par attīstību (II)</vt:lpstr>
      <vt:lpstr>Kapitālu pieeja</vt:lpstr>
      <vt:lpstr>PowerPoint prezentācija</vt:lpstr>
      <vt:lpstr>PowerPoint prezentācija</vt:lpstr>
      <vt:lpstr>PowerPoint prezentācija</vt:lpstr>
      <vt:lpstr>PowerPoint prezentācija</vt:lpstr>
      <vt:lpstr>Kapitāli un to mijiedarbības (I)</vt:lpstr>
      <vt:lpstr>Kapitāli un to mijiedarbības (II)</vt:lpstr>
      <vt:lpstr>Kapitāli un mijiedarbības (III) vienkāršots grupējums</vt:lpstr>
      <vt:lpstr>Kapitāli un to mijiedarbības (IV)</vt:lpstr>
      <vt:lpstr>RAIM rādītāju grupas</vt:lpstr>
      <vt:lpstr>Sabiedrība iedzīvotāji, demogrāfiskā struktūra</vt:lpstr>
      <vt:lpstr>Sabiedrība demogrāfiskie procesi, migrācija</vt:lpstr>
      <vt:lpstr>Sabiedrība izglītošanās</vt:lpstr>
      <vt:lpstr>Sabiedrība sociālā drošība, līdztiesība, integrācija</vt:lpstr>
      <vt:lpstr>Sabiedrība sociālā palīdzība</vt:lpstr>
      <vt:lpstr>Sabiedrība drošība un sabiedriskā kārtība</vt:lpstr>
      <vt:lpstr>Ekonomika ekonomiskais potenciāls</vt:lpstr>
      <vt:lpstr>Ekonomika investīcijas</vt:lpstr>
      <vt:lpstr>Ekonomika infrastruktūra</vt:lpstr>
      <vt:lpstr>Ekonomika ekonomiskā aktivitāte</vt:lpstr>
      <vt:lpstr>Vide / daba</vt:lpstr>
      <vt:lpstr>Sabiedrība &lt;-&gt; ekonomika nodarbinātība, darbs (bezdarbs)</vt:lpstr>
      <vt:lpstr>Sabiedrība &lt;-&gt; ekonomika radošā (ekonomiskā) darbība, rosība</vt:lpstr>
      <vt:lpstr>Sabiedrība &lt;-&gt; ekonomika ienākumi</vt:lpstr>
      <vt:lpstr>Sabiedrība &lt;-&gt; ekonomika patēriņš</vt:lpstr>
      <vt:lpstr>Sabiedrība &lt;-&gt; ekonomika Valsts un pašvaldību atbalsts (ieguldījumi) attīstībai</vt:lpstr>
      <vt:lpstr>Sabiedrība &lt;-&gt; vide/daba mājsaimniecību slodze uz vidi</vt:lpstr>
      <vt:lpstr>Pārvaldība administratīvā kapacitāte</vt:lpstr>
      <vt:lpstr>Pārvaldība finanšu kapacitāte</vt:lpstr>
      <vt:lpstr>PowerPoint prezentācija</vt:lpstr>
      <vt:lpstr>Paldies par uzmanību!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LPS</dc:creator>
  <cp:keywords>Norway grants</cp:keywords>
  <cp:lastModifiedBy>Ligita Pudža</cp:lastModifiedBy>
  <cp:revision>58</cp:revision>
  <cp:lastPrinted>2011-12-02T12:25:53Z</cp:lastPrinted>
  <dcterms:created xsi:type="dcterms:W3CDTF">2011-11-09T09:46:35Z</dcterms:created>
  <dcterms:modified xsi:type="dcterms:W3CDTF">2014-06-17T07:49:40Z</dcterms:modified>
</cp:coreProperties>
</file>